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9" r:id="rId1"/>
    <p:sldMasterId id="2147483648" r:id="rId2"/>
    <p:sldMasterId id="2147483828" r:id="rId3"/>
    <p:sldMasterId id="2147483787" r:id="rId4"/>
  </p:sldMasterIdLst>
  <p:notesMasterIdLst>
    <p:notesMasterId r:id="rId11"/>
  </p:notesMasterIdLst>
  <p:handoutMasterIdLst>
    <p:handoutMasterId r:id="rId12"/>
  </p:handoutMasterIdLst>
  <p:sldIdLst>
    <p:sldId id="341" r:id="rId5"/>
    <p:sldId id="458" r:id="rId6"/>
    <p:sldId id="460" r:id="rId7"/>
    <p:sldId id="461" r:id="rId8"/>
    <p:sldId id="459" r:id="rId9"/>
    <p:sldId id="263" r:id="rId10"/>
  </p:sldIdLst>
  <p:sldSz cx="10691813" cy="7559675"/>
  <p:notesSz cx="7315200" cy="9601200"/>
  <p:custDataLst>
    <p:tags r:id="rId13"/>
  </p:custDataLst>
  <p:defaultTextStyle>
    <a:defPPr>
      <a:defRPr lang="en-US"/>
    </a:defPPr>
    <a:lvl1pPr marL="0" algn="l" defTabSz="787481" rtl="0" eaLnBrk="1" latinLnBrk="0" hangingPunct="1">
      <a:defRPr sz="1550" kern="1200">
        <a:solidFill>
          <a:schemeClr val="tx1"/>
        </a:solidFill>
        <a:latin typeface="+mn-lt"/>
        <a:ea typeface="+mn-ea"/>
        <a:cs typeface="+mn-cs"/>
      </a:defRPr>
    </a:lvl1pPr>
    <a:lvl2pPr marL="393741" algn="l" defTabSz="787481" rtl="0" eaLnBrk="1" latinLnBrk="0" hangingPunct="1">
      <a:defRPr sz="1550" kern="1200">
        <a:solidFill>
          <a:schemeClr val="tx1"/>
        </a:solidFill>
        <a:latin typeface="+mn-lt"/>
        <a:ea typeface="+mn-ea"/>
        <a:cs typeface="+mn-cs"/>
      </a:defRPr>
    </a:lvl2pPr>
    <a:lvl3pPr marL="787481" algn="l" defTabSz="787481" rtl="0" eaLnBrk="1" latinLnBrk="0" hangingPunct="1">
      <a:defRPr sz="1550" kern="1200">
        <a:solidFill>
          <a:schemeClr val="tx1"/>
        </a:solidFill>
        <a:latin typeface="+mn-lt"/>
        <a:ea typeface="+mn-ea"/>
        <a:cs typeface="+mn-cs"/>
      </a:defRPr>
    </a:lvl3pPr>
    <a:lvl4pPr marL="1181222" algn="l" defTabSz="787481" rtl="0" eaLnBrk="1" latinLnBrk="0" hangingPunct="1">
      <a:defRPr sz="1550" kern="1200">
        <a:solidFill>
          <a:schemeClr val="tx1"/>
        </a:solidFill>
        <a:latin typeface="+mn-lt"/>
        <a:ea typeface="+mn-ea"/>
        <a:cs typeface="+mn-cs"/>
      </a:defRPr>
    </a:lvl4pPr>
    <a:lvl5pPr marL="1574963" algn="l" defTabSz="787481" rtl="0" eaLnBrk="1" latinLnBrk="0" hangingPunct="1">
      <a:defRPr sz="1550" kern="1200">
        <a:solidFill>
          <a:schemeClr val="tx1"/>
        </a:solidFill>
        <a:latin typeface="+mn-lt"/>
        <a:ea typeface="+mn-ea"/>
        <a:cs typeface="+mn-cs"/>
      </a:defRPr>
    </a:lvl5pPr>
    <a:lvl6pPr marL="1968703" algn="l" defTabSz="787481" rtl="0" eaLnBrk="1" latinLnBrk="0" hangingPunct="1">
      <a:defRPr sz="1550" kern="1200">
        <a:solidFill>
          <a:schemeClr val="tx1"/>
        </a:solidFill>
        <a:latin typeface="+mn-lt"/>
        <a:ea typeface="+mn-ea"/>
        <a:cs typeface="+mn-cs"/>
      </a:defRPr>
    </a:lvl6pPr>
    <a:lvl7pPr marL="2362444" algn="l" defTabSz="787481" rtl="0" eaLnBrk="1" latinLnBrk="0" hangingPunct="1">
      <a:defRPr sz="1550" kern="1200">
        <a:solidFill>
          <a:schemeClr val="tx1"/>
        </a:solidFill>
        <a:latin typeface="+mn-lt"/>
        <a:ea typeface="+mn-ea"/>
        <a:cs typeface="+mn-cs"/>
      </a:defRPr>
    </a:lvl7pPr>
    <a:lvl8pPr marL="2756184" algn="l" defTabSz="787481" rtl="0" eaLnBrk="1" latinLnBrk="0" hangingPunct="1">
      <a:defRPr sz="1550" kern="1200">
        <a:solidFill>
          <a:schemeClr val="tx1"/>
        </a:solidFill>
        <a:latin typeface="+mn-lt"/>
        <a:ea typeface="+mn-ea"/>
        <a:cs typeface="+mn-cs"/>
      </a:defRPr>
    </a:lvl8pPr>
    <a:lvl9pPr marL="3149925" algn="l" defTabSz="787481" rtl="0" eaLnBrk="1" latinLnBrk="0" hangingPunct="1">
      <a:defRPr sz="15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1" orient="horz" pos="2381" userDrawn="1">
          <p15:clr>
            <a:srgbClr val="A4A3A4"/>
          </p15:clr>
        </p15:guide>
        <p15:guide id="12" orient="horz" pos="1791" userDrawn="1">
          <p15:clr>
            <a:srgbClr val="A4A3A4"/>
          </p15:clr>
        </p15:guide>
        <p15:guide id="13" orient="horz" pos="2903" userDrawn="1">
          <p15:clr>
            <a:srgbClr val="A4A3A4"/>
          </p15:clr>
        </p15:guide>
        <p15:guide id="14" orient="horz" pos="3470" userDrawn="1">
          <p15:clr>
            <a:srgbClr val="A4A3A4"/>
          </p15:clr>
        </p15:guide>
        <p15:guide id="15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oitte" initials="D" lastIdx="4" clrIdx="0">
    <p:extLst>
      <p:ext uri="{19B8F6BF-5375-455C-9EA6-DF929625EA0E}">
        <p15:presenceInfo xmlns:p15="http://schemas.microsoft.com/office/powerpoint/2012/main" userId="Deloitte" providerId="None"/>
      </p:ext>
    </p:extLst>
  </p:cmAuthor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1"/>
    <a:srgbClr val="86BC24"/>
    <a:srgbClr val="000000"/>
    <a:srgbClr val="FFCD00"/>
    <a:srgbClr val="ED8B00"/>
    <a:srgbClr val="DB291C"/>
    <a:srgbClr val="FF9900"/>
    <a:srgbClr val="C00000"/>
    <a:srgbClr val="3C8A2E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05" autoAdjust="0"/>
  </p:normalViewPr>
  <p:slideViewPr>
    <p:cSldViewPr snapToGrid="0" showGuides="1">
      <p:cViewPr>
        <p:scale>
          <a:sx n="70" d="100"/>
          <a:sy n="70" d="100"/>
        </p:scale>
        <p:origin x="1068" y="12"/>
      </p:cViewPr>
      <p:guideLst>
        <p:guide orient="horz" pos="2381"/>
        <p:guide orient="horz" pos="1791"/>
        <p:guide orient="horz" pos="2903"/>
        <p:guide orient="horz" pos="3470"/>
        <p:guide pos="3368"/>
      </p:guideLst>
    </p:cSldViewPr>
  </p:slideViewPr>
  <p:outlineViewPr>
    <p:cViewPr>
      <p:scale>
        <a:sx n="33" d="100"/>
        <a:sy n="33" d="100"/>
      </p:scale>
      <p:origin x="0" y="-59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934"/>
    </p:cViewPr>
  </p:sorterViewPr>
  <p:notesViewPr>
    <p:cSldViewPr snapToGrid="0" showGuides="1">
      <p:cViewPr varScale="1">
        <p:scale>
          <a:sx n="82" d="100"/>
          <a:sy n="82" d="100"/>
        </p:scale>
        <p:origin x="3756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427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pPr/>
              <a:t>14/09/2017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427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14/09/2017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720725"/>
            <a:ext cx="50895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8" tIns="49238" rIns="98478" bIns="492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8478" tIns="49238" rIns="98478" bIns="4923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87481" rtl="0" eaLnBrk="1" latinLnBrk="0" hangingPunct="1">
      <a:defRPr sz="103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93741" algn="l" defTabSz="787481" rtl="0" eaLnBrk="1" latinLnBrk="0" hangingPunct="1">
      <a:defRPr sz="103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787481" algn="l" defTabSz="787481" rtl="0" eaLnBrk="1" latinLnBrk="0" hangingPunct="1">
      <a:defRPr sz="103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181222" algn="l" defTabSz="787481" rtl="0" eaLnBrk="1" latinLnBrk="0" hangingPunct="1">
      <a:defRPr sz="103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574963" algn="l" defTabSz="787481" rtl="0" eaLnBrk="1" latinLnBrk="0" hangingPunct="1">
      <a:defRPr sz="103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968703" algn="l" defTabSz="78748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6pPr>
    <a:lvl7pPr marL="2362444" algn="l" defTabSz="78748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7pPr>
    <a:lvl8pPr marL="2756184" algn="l" defTabSz="78748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8pPr>
    <a:lvl9pPr marL="3149925" algn="l" defTabSz="78748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2838" y="720725"/>
            <a:ext cx="50895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09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2838" y="720725"/>
            <a:ext cx="50895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25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2838" y="720725"/>
            <a:ext cx="50895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23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2646700" y="1079837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48300" y="6449942"/>
            <a:ext cx="4783901" cy="55738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tx1"/>
                </a:solidFill>
              </a:defRPr>
            </a:lvl1pPr>
            <a:lvl2pPr marL="0" indent="0" algn="l">
              <a:buNone/>
              <a:defRPr lang="en-US" sz="1800" b="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0571" indent="0" algn="ctr">
              <a:buNone/>
              <a:defRPr sz="1950"/>
            </a:lvl3pPr>
            <a:lvl4pPr marL="1485856" indent="0" algn="ctr">
              <a:buNone/>
              <a:defRPr sz="1733"/>
            </a:lvl4pPr>
            <a:lvl5pPr marL="1981140" indent="0" algn="ctr">
              <a:buNone/>
              <a:defRPr sz="1733"/>
            </a:lvl5pPr>
            <a:lvl6pPr marL="2476426" indent="0" algn="ctr">
              <a:buNone/>
              <a:defRPr sz="1733"/>
            </a:lvl6pPr>
            <a:lvl7pPr marL="2971711" indent="0" algn="ctr">
              <a:buNone/>
              <a:defRPr sz="1733"/>
            </a:lvl7pPr>
            <a:lvl8pPr marL="3466995" indent="0" algn="ctr">
              <a:buNone/>
              <a:defRPr sz="1733"/>
            </a:lvl8pPr>
            <a:lvl9pPr marL="3962281" indent="0" algn="ctr">
              <a:buNone/>
              <a:defRPr sz="1733"/>
            </a:lvl9pPr>
          </a:lstStyle>
          <a:p>
            <a:r>
              <a:rPr lang="en-US" noProof="0" dirty="0"/>
              <a:t>Click to edit Master title style</a:t>
            </a:r>
          </a:p>
          <a:p>
            <a:pPr lvl="1"/>
            <a:r>
              <a:rPr lang="en-US" noProof="0" dirty="0"/>
              <a:t>Click to edit Master </a:t>
            </a:r>
            <a:r>
              <a:rPr lang="en-US" noProof="0" dirty="0" smtClean="0"/>
              <a:t>subtitle </a:t>
            </a:r>
            <a:r>
              <a:rPr lang="en-US" noProof="0" dirty="0"/>
              <a:t>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48297" y="7020409"/>
            <a:ext cx="4783902" cy="3289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445291" y="412983"/>
            <a:ext cx="1872000" cy="3492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08883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33388" y="358775"/>
            <a:ext cx="9823450" cy="7699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810781" y="1885449"/>
            <a:ext cx="5446057" cy="5148764"/>
          </a:xfrm>
        </p:spPr>
        <p:txBody>
          <a:bodyPr/>
          <a:lstStyle/>
          <a:p>
            <a:r>
              <a:rPr lang="en-US" noProof="0" dirty="0"/>
              <a:t>Drag picture to placeholder or click icon to add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42913" y="1883300"/>
            <a:ext cx="3914619" cy="5199027"/>
          </a:xfrm>
          <a:prstGeom prst="rect">
            <a:avLst/>
          </a:prstGeom>
        </p:spPr>
        <p:txBody>
          <a:bodyPr/>
          <a:lstStyle>
            <a:lvl1pPr>
              <a:tabLst>
                <a:tab pos="5448137" algn="r"/>
              </a:tabLst>
              <a:defRPr/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39790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 with sub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810781" y="1885449"/>
            <a:ext cx="5446057" cy="5148764"/>
          </a:xfrm>
        </p:spPr>
        <p:txBody>
          <a:bodyPr/>
          <a:lstStyle/>
          <a:p>
            <a:r>
              <a:rPr lang="en-US" noProof="0" dirty="0"/>
              <a:t>Drag picture to placeholder or click icon to add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42913" y="1883300"/>
            <a:ext cx="3914619" cy="5199027"/>
          </a:xfrm>
          <a:prstGeom prst="rect">
            <a:avLst/>
          </a:prstGeom>
        </p:spPr>
        <p:txBody>
          <a:bodyPr/>
          <a:lstStyle>
            <a:lvl1pPr>
              <a:tabLst>
                <a:tab pos="5448137" algn="r"/>
              </a:tabLst>
              <a:defRPr/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36106"/>
            <a:ext cx="9823451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33391" y="359515"/>
            <a:ext cx="9823451" cy="3670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4255197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48300" y="1880190"/>
            <a:ext cx="9808538" cy="1755329"/>
          </a:xfrm>
        </p:spPr>
        <p:txBody>
          <a:bodyPr anchor="b"/>
          <a:lstStyle>
            <a:lvl1pPr>
              <a:lnSpc>
                <a:spcPct val="95000"/>
              </a:lnSpc>
              <a:defRPr sz="39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48300" y="3779839"/>
            <a:ext cx="9808538" cy="172681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900">
                <a:solidFill>
                  <a:schemeClr val="tx1"/>
                </a:solidFill>
              </a:defRPr>
            </a:lvl1pPr>
            <a:lvl2pPr marL="495286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1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4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11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81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95150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381" userDrawn="1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48300" y="1880190"/>
            <a:ext cx="4799975" cy="1755329"/>
          </a:xfr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48300" y="3779839"/>
            <a:ext cx="4799975" cy="172681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tx1"/>
                </a:solidFill>
              </a:defRPr>
            </a:lvl1pPr>
            <a:lvl2pPr marL="495286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1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4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11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81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435601" y="349250"/>
            <a:ext cx="4821238" cy="6684963"/>
          </a:xfrm>
        </p:spPr>
        <p:txBody>
          <a:bodyPr/>
          <a:lstStyle/>
          <a:p>
            <a:r>
              <a:rPr lang="en-US" noProof="0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718627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38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8315" y="1890678"/>
            <a:ext cx="8168635" cy="523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900"/>
              </a:spcBef>
              <a:defRPr sz="2383">
                <a:solidFill>
                  <a:schemeClr val="tx1"/>
                </a:solidFill>
              </a:defRPr>
            </a:lvl1pPr>
            <a:lvl2pPr marL="495286" indent="-495286">
              <a:defRPr sz="3250">
                <a:solidFill>
                  <a:schemeClr val="bg2"/>
                </a:solidFill>
              </a:defRPr>
            </a:lvl2pPr>
            <a:lvl3pPr>
              <a:defRPr sz="3250">
                <a:solidFill>
                  <a:schemeClr val="bg2"/>
                </a:solidFill>
              </a:defRPr>
            </a:lvl3pPr>
            <a:lvl4pPr>
              <a:defRPr sz="3250">
                <a:solidFill>
                  <a:schemeClr val="bg2"/>
                </a:solidFill>
              </a:defRPr>
            </a:lvl4pPr>
            <a:lvl5pPr>
              <a:defRPr sz="325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2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36106"/>
            <a:ext cx="9823451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33391" y="359515"/>
            <a:ext cx="9823451" cy="3670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42913" y="2309581"/>
            <a:ext cx="9823450" cy="4415070"/>
          </a:xfrm>
          <a:prstGeom prst="rect">
            <a:avLst/>
          </a:prstGeom>
        </p:spPr>
        <p:txBody>
          <a:bodyPr/>
          <a:lstStyle/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icon</a:t>
            </a:r>
            <a:r>
              <a:rPr lang="es-ES" dirty="0"/>
              <a:t> to </a:t>
            </a:r>
            <a:r>
              <a:rPr lang="es-ES" dirty="0" err="1"/>
              <a:t>add</a:t>
            </a:r>
            <a:r>
              <a:rPr lang="es-ES" dirty="0"/>
              <a:t> chart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42913" y="1884363"/>
            <a:ext cx="9823450" cy="403874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42916" y="6747289"/>
            <a:ext cx="9823451" cy="287414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000"/>
            </a:lvl1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97029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&amp; 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5435600" y="2304334"/>
            <a:ext cx="4821238" cy="4404850"/>
          </a:xfrm>
        </p:spPr>
        <p:txBody>
          <a:bodyPr/>
          <a:lstStyle/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icon</a:t>
            </a:r>
            <a:r>
              <a:rPr lang="es-ES" dirty="0"/>
              <a:t> to </a:t>
            </a:r>
            <a:r>
              <a:rPr lang="es-ES" dirty="0" err="1"/>
              <a:t>add</a:t>
            </a:r>
            <a:r>
              <a:rPr lang="es-ES" dirty="0"/>
              <a:t> chart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5435600" y="1883299"/>
            <a:ext cx="4821238" cy="383652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37320"/>
            <a:ext cx="9823450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33388" y="359515"/>
            <a:ext cx="9823450" cy="3682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42914" y="6747290"/>
            <a:ext cx="9798088" cy="286924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000"/>
            </a:lvl1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442913" y="2304334"/>
            <a:ext cx="4805361" cy="4404850"/>
          </a:xfrm>
        </p:spPr>
        <p:txBody>
          <a:bodyPr/>
          <a:lstStyle/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icon</a:t>
            </a:r>
            <a:r>
              <a:rPr lang="es-ES" dirty="0"/>
              <a:t> to </a:t>
            </a:r>
            <a:r>
              <a:rPr lang="es-ES" dirty="0" err="1"/>
              <a:t>add</a:t>
            </a:r>
            <a:r>
              <a:rPr lang="es-ES" dirty="0"/>
              <a:t> chart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442910" y="1883299"/>
            <a:ext cx="4805364" cy="383652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0285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&amp; 1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442913" y="1883301"/>
            <a:ext cx="4805362" cy="4863983"/>
          </a:xfrm>
          <a:prstGeom prst="rect">
            <a:avLst/>
          </a:prstGeom>
        </p:spPr>
        <p:txBody>
          <a:bodyPr/>
          <a:lstStyle>
            <a:lvl1pPr>
              <a:tabLst>
                <a:tab pos="5448137" algn="r"/>
              </a:tabLst>
              <a:defRPr/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5435600" y="2342434"/>
            <a:ext cx="4821238" cy="4404850"/>
          </a:xfr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5435600" y="1883298"/>
            <a:ext cx="4821238" cy="463729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27795"/>
            <a:ext cx="9823450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33388" y="359515"/>
            <a:ext cx="9823450" cy="3682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42913" y="6747289"/>
            <a:ext cx="9823450" cy="286924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000"/>
            </a:lvl1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94662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&amp; 3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90" y="727795"/>
            <a:ext cx="9823450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33388" y="359515"/>
            <a:ext cx="9823450" cy="3682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49462" y="2261950"/>
            <a:ext cx="3141048" cy="4485334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43749" y="1883299"/>
            <a:ext cx="3146761" cy="364602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3785015" y="2261950"/>
            <a:ext cx="3123370" cy="4485334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3785016" y="1883300"/>
            <a:ext cx="3123370" cy="364602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7102890" y="2261950"/>
            <a:ext cx="3153948" cy="4485334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7098210" y="1876525"/>
            <a:ext cx="3158641" cy="370315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42913" y="6747288"/>
            <a:ext cx="9823449" cy="286925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0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50816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&amp; 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33392" y="359512"/>
            <a:ext cx="9823451" cy="3682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7102474" y="1885538"/>
            <a:ext cx="3154363" cy="5148675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448137" algn="r"/>
              </a:tabLst>
              <a:defRPr sz="2383">
                <a:solidFill>
                  <a:schemeClr val="accent3"/>
                </a:solidFill>
              </a:defRPr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42913" y="1883297"/>
            <a:ext cx="6480175" cy="5199026"/>
          </a:xfrm>
          <a:prstGeom prst="rect">
            <a:avLst/>
          </a:prstGeom>
        </p:spPr>
        <p:txBody>
          <a:bodyPr/>
          <a:lstStyle>
            <a:lvl1pPr>
              <a:tabLst>
                <a:tab pos="5448137" algn="r"/>
              </a:tabLst>
              <a:defRPr/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9" y="727795"/>
            <a:ext cx="9823450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01985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irc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spect="1"/>
          </p:cNvSpPr>
          <p:nvPr>
            <p:ph type="ctrTitle"/>
          </p:nvPr>
        </p:nvSpPr>
        <p:spPr bwMode="gray">
          <a:xfrm>
            <a:off x="3276700" y="1709838"/>
            <a:ext cx="4140000" cy="4140000"/>
          </a:xfrm>
          <a:prstGeom prst="ellipse">
            <a:avLst/>
          </a:prstGeom>
          <a:ln w="25400">
            <a:solidFill>
              <a:srgbClr val="86BC25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8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48300" y="6445181"/>
            <a:ext cx="4783901" cy="55738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495286" indent="0" algn="ctr">
              <a:buNone/>
              <a:defRPr lang="en-US" sz="1800" b="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0571" indent="0" algn="ctr">
              <a:buNone/>
              <a:defRPr sz="1950"/>
            </a:lvl3pPr>
            <a:lvl4pPr marL="1485856" indent="0" algn="ctr">
              <a:buNone/>
              <a:defRPr sz="1733"/>
            </a:lvl4pPr>
            <a:lvl5pPr marL="1981140" indent="0" algn="ctr">
              <a:buNone/>
              <a:defRPr sz="1733"/>
            </a:lvl5pPr>
            <a:lvl6pPr marL="2476426" indent="0" algn="ctr">
              <a:buNone/>
              <a:defRPr sz="1733"/>
            </a:lvl6pPr>
            <a:lvl7pPr marL="2971711" indent="0" algn="ctr">
              <a:buNone/>
              <a:defRPr sz="1733"/>
            </a:lvl7pPr>
            <a:lvl8pPr marL="3466995" indent="0" algn="ctr">
              <a:buNone/>
              <a:defRPr sz="1733"/>
            </a:lvl8pPr>
            <a:lvl9pPr marL="3962281" indent="0" algn="ctr">
              <a:buNone/>
              <a:defRPr sz="1733"/>
            </a:lvl9pPr>
          </a:lstStyle>
          <a:p>
            <a:pPr marL="0" lvl="1" indent="0" algn="l" defTabSz="990571" rtl="0" eaLnBrk="1" latinLnBrk="0" hangingPunct="1">
              <a:spcBef>
                <a:spcPts val="0"/>
              </a:spcBef>
              <a:spcAft>
                <a:spcPts val="1083"/>
              </a:spcAft>
              <a:buClrTx/>
              <a:buSzPct val="100000"/>
              <a:buFont typeface="Arial"/>
              <a:buNone/>
            </a:pPr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48297" y="7015648"/>
            <a:ext cx="4783902" cy="3289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445291" y="412983"/>
            <a:ext cx="1872000" cy="3492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7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8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30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31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32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33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34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35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36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37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4175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profile 1 per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44" y="359512"/>
            <a:ext cx="9823391" cy="368284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362814" y="2072587"/>
            <a:ext cx="7889152" cy="2142900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3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37320"/>
            <a:ext cx="9823450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442913" y="3856368"/>
            <a:ext cx="1666875" cy="622988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6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 smtClean="0"/>
              <a:t>styles</a:t>
            </a:r>
            <a:endParaRPr lang="es-E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442913" y="2072587"/>
            <a:ext cx="1656000" cy="1656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5426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profile 1 person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44" y="359512"/>
            <a:ext cx="9823391" cy="368284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362814" y="2282137"/>
            <a:ext cx="7889152" cy="2142900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3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37320"/>
            <a:ext cx="9823450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433388" y="4072837"/>
            <a:ext cx="1666875" cy="622988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6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 smtClean="0"/>
              <a:t>styles</a:t>
            </a:r>
            <a:endParaRPr lang="es-ES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433388" y="2004388"/>
            <a:ext cx="9823450" cy="153888"/>
          </a:xfrm>
        </p:spPr>
        <p:txBody>
          <a:bodyPr>
            <a:spAutoFit/>
          </a:bodyPr>
          <a:lstStyle>
            <a:lvl1pPr>
              <a:spcAft>
                <a:spcPts val="6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6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 smtClean="0"/>
              <a:t>styles</a:t>
            </a:r>
            <a:endParaRPr lang="es-E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42913" y="2282137"/>
            <a:ext cx="1656000" cy="1656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4551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profile 2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44" y="359512"/>
            <a:ext cx="9823391" cy="368284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362814" y="2072587"/>
            <a:ext cx="7889152" cy="2142900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3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362814" y="4691687"/>
            <a:ext cx="7889152" cy="2142900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300"/>
              </a:spcAft>
              <a:defRPr b="0"/>
            </a:lvl2pPr>
          </a:lstStyle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37320"/>
            <a:ext cx="9823450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42913" y="2072587"/>
            <a:ext cx="1656000" cy="1656000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42913" y="4691687"/>
            <a:ext cx="1656000" cy="1656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8648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profile 2 peop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44" y="359512"/>
            <a:ext cx="9823391" cy="368284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362814" y="2072587"/>
            <a:ext cx="2880000" cy="4961626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3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7379277" y="2072587"/>
            <a:ext cx="2880000" cy="4961626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3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37320"/>
            <a:ext cx="9823450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42913" y="2072587"/>
            <a:ext cx="1656000" cy="1656000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5435600" y="2072587"/>
            <a:ext cx="1656000" cy="1656000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8"/>
          </p:nvPr>
        </p:nvSpPr>
        <p:spPr>
          <a:xfrm>
            <a:off x="442913" y="3856368"/>
            <a:ext cx="1666875" cy="622988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6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 smtClean="0"/>
              <a:t>styles</a:t>
            </a:r>
            <a:endParaRPr lang="es-ES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39"/>
          </p:nvPr>
        </p:nvSpPr>
        <p:spPr>
          <a:xfrm>
            <a:off x="5435600" y="3856368"/>
            <a:ext cx="1666875" cy="622988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6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 smtClean="0"/>
              <a:t>styles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88590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profile 4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44" y="359512"/>
            <a:ext cx="9823391" cy="368284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362814" y="2072587"/>
            <a:ext cx="2880000" cy="2142900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3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7379277" y="2072587"/>
            <a:ext cx="2880000" cy="2142900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300"/>
              </a:spcAft>
              <a:defRPr b="0"/>
            </a:lvl2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362814" y="4691687"/>
            <a:ext cx="2880000" cy="2142900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300"/>
              </a:spcAft>
              <a:defRPr b="0"/>
            </a:lvl2pPr>
          </a:lstStyle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7379277" y="4691687"/>
            <a:ext cx="2880000" cy="2142900"/>
          </a:xfrm>
        </p:spPr>
        <p:txBody>
          <a:bodyPr/>
          <a:lstStyle>
            <a:lvl1pPr>
              <a:spcAft>
                <a:spcPts val="300"/>
              </a:spcAft>
              <a:defRPr b="0"/>
            </a:lvl1pPr>
            <a:lvl2pPr>
              <a:spcAft>
                <a:spcPts val="300"/>
              </a:spcAft>
              <a:defRPr b="0"/>
            </a:lvl2pPr>
          </a:lstStyle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37320"/>
            <a:ext cx="9823450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42913" y="2072587"/>
            <a:ext cx="1656000" cy="1656000"/>
          </a:xfrm>
        </p:spPr>
        <p:txBody>
          <a:bodyPr/>
          <a:lstStyle/>
          <a:p>
            <a:endParaRPr lang="ru-RU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5435600" y="2072587"/>
            <a:ext cx="1656000" cy="1656000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442913" y="4691687"/>
            <a:ext cx="1656000" cy="1656000"/>
          </a:xfrm>
        </p:spPr>
        <p:txBody>
          <a:bodyPr/>
          <a:lstStyle/>
          <a:p>
            <a:endParaRPr lang="ru-RU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5435600" y="4691687"/>
            <a:ext cx="1656000" cy="1656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043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359512"/>
            <a:ext cx="9823450" cy="368284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3426" y="2040871"/>
            <a:ext cx="3150000" cy="4239231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600"/>
              </a:spcAft>
              <a:defRPr/>
            </a:lvl2pPr>
            <a:lvl3pPr marL="0" indent="0">
              <a:spcAft>
                <a:spcPts val="600"/>
              </a:spcAft>
              <a:buNone/>
              <a:defRPr/>
            </a:lvl3pPr>
            <a:lvl4pPr marL="180000" indent="-180000">
              <a:spcAft>
                <a:spcPts val="600"/>
              </a:spcAft>
              <a:buFont typeface="Arial" panose="020B0604020202020204" pitchFamily="34" charset="0"/>
              <a:buChar char="•"/>
              <a:defRPr lang="en-US" sz="100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6089" indent="-191094">
              <a:spcAft>
                <a:spcPts val="600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marL="36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Verdana" panose="020B0604030504040204" pitchFamily="34" charset="0"/>
              <a:buChar char="−"/>
              <a:tabLst>
                <a:tab pos="5448137" algn="r"/>
              </a:tabLst>
            </a:pPr>
            <a:r>
              <a:rPr lang="en-US" noProof="0" dirty="0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42912" y="2040871"/>
            <a:ext cx="3150000" cy="4239231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600"/>
              </a:spcAft>
              <a:defRPr/>
            </a:lvl2pPr>
            <a:lvl3pPr marL="0" indent="0">
              <a:spcAft>
                <a:spcPts val="600"/>
              </a:spcAft>
              <a:buNone/>
              <a:defRPr/>
            </a:lvl3pPr>
            <a:lvl4pPr marL="180000" indent="-180000">
              <a:spcAft>
                <a:spcPts val="600"/>
              </a:spcAft>
              <a:buFont typeface="Arial" panose="020B0604020202020204" pitchFamily="34" charset="0"/>
              <a:buChar char="•"/>
              <a:defRPr lang="en-US" sz="100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6089" indent="-191094">
              <a:spcAft>
                <a:spcPts val="600"/>
              </a:spcAft>
              <a:buFont typeface="Verdana" panose="020B0604030504040204" pitchFamily="34" charset="0"/>
              <a:buChar char="–"/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marL="36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Verdana" panose="020B0604030504040204" pitchFamily="34" charset="0"/>
              <a:buChar char="−"/>
              <a:tabLst>
                <a:tab pos="5448137" algn="r"/>
              </a:tabLst>
            </a:pPr>
            <a:r>
              <a:rPr lang="en-US" noProof="0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7111724" y="2040871"/>
            <a:ext cx="3150000" cy="4239231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600"/>
              </a:spcAft>
              <a:defRPr/>
            </a:lvl2pPr>
            <a:lvl3pPr marL="0" indent="0">
              <a:spcAft>
                <a:spcPts val="600"/>
              </a:spcAft>
              <a:buNone/>
              <a:defRPr/>
            </a:lvl3pPr>
            <a:lvl4pPr marL="180000" indent="-180000">
              <a:spcAft>
                <a:spcPts val="600"/>
              </a:spcAft>
              <a:buFont typeface="Arial" panose="020B0604020202020204" pitchFamily="34" charset="0"/>
              <a:buChar char="•"/>
              <a:defRPr lang="en-US" sz="100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6089" indent="-191094">
              <a:spcAft>
                <a:spcPts val="600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marL="36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Verdana" panose="020B0604030504040204" pitchFamily="34" charset="0"/>
              <a:buChar char="−"/>
              <a:tabLst>
                <a:tab pos="5448137" algn="r"/>
              </a:tabLst>
            </a:pPr>
            <a:r>
              <a:rPr lang="en-US" noProof="0" dirty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27795"/>
            <a:ext cx="9816913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735867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45290" y="2639717"/>
            <a:ext cx="2268000" cy="3780000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600"/>
              </a:spcAft>
              <a:defRPr/>
            </a:lvl2pPr>
            <a:lvl3pPr marL="0" indent="0">
              <a:spcAft>
                <a:spcPts val="600"/>
              </a:spcAft>
              <a:buNone/>
              <a:defRPr/>
            </a:lvl3pPr>
            <a:lvl4pPr marL="191094" indent="-191094">
              <a:spcAft>
                <a:spcPts val="600"/>
              </a:spcAft>
              <a:buFont typeface="Arial" panose="020B0604020202020204" pitchFamily="34" charset="0"/>
              <a:buChar char="•"/>
              <a:defRPr lang="en-US" sz="100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6089" indent="-191094">
              <a:spcAft>
                <a:spcPts val="600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marL="18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noProof="0" dirty="0"/>
              <a:t>Fourth level</a:t>
            </a:r>
          </a:p>
          <a:p>
            <a:pPr marL="36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Verdana" panose="020B0604030504040204" pitchFamily="34" charset="0"/>
              <a:buChar char="−"/>
              <a:tabLst>
                <a:tab pos="5448137" algn="r"/>
              </a:tabLst>
            </a:pPr>
            <a:r>
              <a:rPr lang="en-US" noProof="0" dirty="0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7990798" y="2639717"/>
            <a:ext cx="2268000" cy="3780000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600"/>
              </a:spcAft>
              <a:defRPr/>
            </a:lvl2pPr>
            <a:lvl3pPr marL="0" indent="0">
              <a:spcAft>
                <a:spcPts val="600"/>
              </a:spcAft>
              <a:buNone/>
              <a:defRPr/>
            </a:lvl3pPr>
            <a:lvl4pPr marL="191094" indent="-191094">
              <a:spcAft>
                <a:spcPts val="600"/>
              </a:spcAft>
              <a:buFont typeface="Arial" panose="020B0604020202020204" pitchFamily="34" charset="0"/>
              <a:buChar char="•"/>
              <a:defRPr lang="en-US" sz="100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6089" indent="-191094">
              <a:spcAft>
                <a:spcPts val="600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marL="18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noProof="0" dirty="0"/>
              <a:t>Fourth level</a:t>
            </a:r>
          </a:p>
          <a:p>
            <a:pPr marL="36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Verdana" panose="020B0604030504040204" pitchFamily="34" charset="0"/>
              <a:buChar char="−"/>
              <a:tabLst>
                <a:tab pos="5448137" algn="r"/>
              </a:tabLst>
            </a:pPr>
            <a:r>
              <a:rPr lang="en-US" noProof="0" dirty="0"/>
              <a:t>Fifth level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960459" y="2639717"/>
            <a:ext cx="2268000" cy="3780000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600"/>
              </a:spcAft>
              <a:defRPr/>
            </a:lvl2pPr>
            <a:lvl3pPr marL="0" indent="0">
              <a:spcAft>
                <a:spcPts val="600"/>
              </a:spcAft>
              <a:buNone/>
              <a:defRPr/>
            </a:lvl3pPr>
            <a:lvl4pPr marL="191094" indent="-191094">
              <a:spcAft>
                <a:spcPts val="600"/>
              </a:spcAft>
              <a:buFont typeface="Arial" panose="020B0604020202020204" pitchFamily="34" charset="0"/>
              <a:buChar char="•"/>
              <a:defRPr lang="en-US" sz="100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6089" indent="-191094">
              <a:spcAft>
                <a:spcPts val="600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marL="18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noProof="0" dirty="0"/>
              <a:t>Fourth level</a:t>
            </a:r>
          </a:p>
          <a:p>
            <a:pPr marL="36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Verdana" panose="020B0604030504040204" pitchFamily="34" charset="0"/>
              <a:buChar char="−"/>
              <a:tabLst>
                <a:tab pos="5448137" algn="r"/>
              </a:tabLst>
            </a:pPr>
            <a:r>
              <a:rPr lang="en-US" noProof="0" dirty="0"/>
              <a:t>Fifth level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5475628" y="2639717"/>
            <a:ext cx="2268000" cy="3780000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600"/>
              </a:spcAft>
              <a:defRPr/>
            </a:lvl2pPr>
            <a:lvl3pPr marL="0" indent="0">
              <a:spcAft>
                <a:spcPts val="600"/>
              </a:spcAft>
              <a:buNone/>
              <a:defRPr/>
            </a:lvl3pPr>
            <a:lvl4pPr marL="191094" indent="-191094">
              <a:spcAft>
                <a:spcPts val="600"/>
              </a:spcAft>
              <a:buFont typeface="Arial" panose="020B0604020202020204" pitchFamily="34" charset="0"/>
              <a:buChar char="•"/>
              <a:defRPr lang="en-US" sz="100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6089" indent="-191094">
              <a:spcAft>
                <a:spcPts val="600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marL="18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noProof="0" dirty="0"/>
              <a:t>Fourth level</a:t>
            </a:r>
          </a:p>
          <a:p>
            <a:pPr marL="360000" lvl="3" indent="-180000" algn="l" defTabSz="990571" rtl="0" eaLnBrk="1" latinLnBrk="0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Verdana" panose="020B0604030504040204" pitchFamily="34" charset="0"/>
              <a:buChar char="−"/>
              <a:tabLst>
                <a:tab pos="5448137" algn="r"/>
              </a:tabLst>
            </a:pPr>
            <a:r>
              <a:rPr lang="en-US" noProof="0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3388" y="359512"/>
            <a:ext cx="9823450" cy="368284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27795"/>
            <a:ext cx="9816913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124307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41" y="2015913"/>
            <a:ext cx="9847884" cy="48690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tabLst/>
              <a:defRPr sz="1200" b="1"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80975" indent="-1809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 sz="1200"/>
            </a:lvl4pPr>
            <a:lvl5pPr marL="361950" indent="-19208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23241" y="375559"/>
            <a:ext cx="9847884" cy="16308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6635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48300" y="1880190"/>
            <a:ext cx="9808538" cy="1755329"/>
          </a:xfrm>
        </p:spPr>
        <p:txBody>
          <a:bodyPr anchor="b"/>
          <a:lstStyle>
            <a:lvl1pPr>
              <a:lnSpc>
                <a:spcPct val="95000"/>
              </a:lnSpc>
              <a:defRPr sz="39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48300" y="3779839"/>
            <a:ext cx="9808538" cy="172681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900">
                <a:solidFill>
                  <a:schemeClr val="bg1"/>
                </a:solidFill>
              </a:defRPr>
            </a:lvl1pPr>
            <a:lvl2pPr marL="495286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1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4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11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81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7312831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381">
          <p15:clr>
            <a:srgbClr val="A4A3A4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8315" y="1890678"/>
            <a:ext cx="8168635" cy="523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900"/>
              </a:spcBef>
              <a:defRPr sz="2383">
                <a:solidFill>
                  <a:schemeClr val="bg1"/>
                </a:solidFill>
              </a:defRPr>
            </a:lvl1pPr>
            <a:lvl2pPr marL="495286" indent="-495286">
              <a:defRPr sz="3250">
                <a:solidFill>
                  <a:schemeClr val="bg2"/>
                </a:solidFill>
              </a:defRPr>
            </a:lvl2pPr>
            <a:lvl3pPr>
              <a:defRPr sz="3250">
                <a:solidFill>
                  <a:schemeClr val="bg2"/>
                </a:solidFill>
              </a:defRPr>
            </a:lvl3pPr>
            <a:lvl4pPr>
              <a:defRPr sz="3250">
                <a:solidFill>
                  <a:schemeClr val="bg2"/>
                </a:solidFill>
              </a:defRPr>
            </a:lvl4pPr>
            <a:lvl5pPr>
              <a:defRPr sz="325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7106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48297" y="1884979"/>
            <a:ext cx="2422452" cy="514923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1000"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347295" y="1884973"/>
            <a:ext cx="6910551" cy="514924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1000"/>
            </a:lvl1pPr>
            <a:lvl2pPr>
              <a:spcBef>
                <a:spcPts val="0"/>
              </a:spcBef>
              <a:defRPr sz="1000"/>
            </a:lvl2pPr>
            <a:lvl3pPr>
              <a:spcBef>
                <a:spcPts val="0"/>
              </a:spcBef>
              <a:defRPr sz="1000"/>
            </a:lvl3pPr>
            <a:lvl4pPr>
              <a:spcBef>
                <a:spcPts val="0"/>
              </a:spcBef>
              <a:defRPr sz="1000"/>
            </a:lvl4pPr>
            <a:lvl5pPr>
              <a:spcBef>
                <a:spcPts val="0"/>
              </a:spcBef>
              <a:defRPr sz="1000"/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445291" y="412983"/>
            <a:ext cx="1872000" cy="3492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1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22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23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24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25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26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27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28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29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30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</p:grpSp>
      <p:sp>
        <p:nvSpPr>
          <p:cNvPr id="32" name="Rectangle 31"/>
          <p:cNvSpPr/>
          <p:nvPr userDrawn="1"/>
        </p:nvSpPr>
        <p:spPr>
          <a:xfrm>
            <a:off x="7786688" y="423666"/>
            <a:ext cx="2455200" cy="1231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defTabSz="990571">
              <a:buSzPct val="100000"/>
              <a:buFont typeface="Arial" panose="020B0604020202020204" pitchFamily="34" charset="0"/>
              <a:buNone/>
            </a:pPr>
            <a:r>
              <a:rPr lang="ru-RU" sz="1000" dirty="0" err="1" smtClean="0"/>
              <a:t>ПрАТ</a:t>
            </a:r>
            <a:r>
              <a:rPr lang="ru-RU" sz="1000" dirty="0" smtClean="0"/>
              <a:t> «</a:t>
            </a:r>
            <a:r>
              <a:rPr lang="ru-RU" sz="1000" dirty="0" err="1" smtClean="0"/>
              <a:t>Делойт</a:t>
            </a:r>
            <a:r>
              <a:rPr lang="ru-RU" sz="1000" dirty="0" smtClean="0"/>
              <a:t> і Туш ЮСК»</a:t>
            </a:r>
          </a:p>
          <a:p>
            <a:pPr defTabSz="990571">
              <a:buSzPct val="100000"/>
              <a:buFont typeface="Arial" panose="020B0604020202020204" pitchFamily="34" charset="0"/>
              <a:buNone/>
            </a:pPr>
            <a:r>
              <a:rPr lang="uk-UA" sz="1000" dirty="0" smtClean="0"/>
              <a:t>в</a:t>
            </a:r>
            <a:r>
              <a:rPr lang="ru-RU" sz="1000" dirty="0" smtClean="0"/>
              <a:t>ул. </a:t>
            </a:r>
            <a:r>
              <a:rPr lang="ru-RU" sz="1000" dirty="0" err="1" smtClean="0"/>
              <a:t>Жилянська</a:t>
            </a:r>
            <a:r>
              <a:rPr lang="ru-RU" sz="1000" dirty="0" smtClean="0"/>
              <a:t>, 48, 50а</a:t>
            </a:r>
            <a:br>
              <a:rPr lang="ru-RU" sz="1000" dirty="0" smtClean="0"/>
            </a:br>
            <a:r>
              <a:rPr lang="ru-RU" sz="1000" dirty="0" err="1" smtClean="0"/>
              <a:t>Київ</a:t>
            </a:r>
            <a:r>
              <a:rPr lang="ru-RU" sz="1000" dirty="0" smtClean="0"/>
              <a:t>, 01033</a:t>
            </a:r>
            <a:br>
              <a:rPr lang="ru-RU" sz="1000" dirty="0" smtClean="0"/>
            </a:br>
            <a:r>
              <a:rPr lang="ru-RU" sz="1000" dirty="0" err="1" smtClean="0"/>
              <a:t>Україна</a:t>
            </a: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>Тел.: +38 (044) 490 90 00</a:t>
            </a:r>
            <a:br>
              <a:rPr lang="ru-RU" sz="1000" dirty="0" smtClean="0"/>
            </a:br>
            <a:r>
              <a:rPr lang="ru-RU" sz="1000" dirty="0" smtClean="0"/>
              <a:t>Факс: +38 (044) 490 90 01</a:t>
            </a:r>
            <a:br>
              <a:rPr lang="ru-RU" sz="1000" dirty="0" smtClean="0"/>
            </a:br>
            <a:r>
              <a:rPr lang="ru-RU" sz="1000" dirty="0" smtClean="0"/>
              <a:t>deloitte.ua</a:t>
            </a:r>
          </a:p>
        </p:txBody>
      </p:sp>
    </p:spTree>
    <p:extLst>
      <p:ext uri="{BB962C8B-B14F-4D97-AF65-F5344CB8AC3E}">
        <p14:creationId xmlns:p14="http://schemas.microsoft.com/office/powerpoint/2010/main" val="2284120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453030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27795"/>
            <a:ext cx="9823450" cy="8347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33388" y="359514"/>
            <a:ext cx="9823450" cy="3682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442913" y="1884364"/>
            <a:ext cx="9823450" cy="51498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6471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359511"/>
            <a:ext cx="9823450" cy="769967"/>
          </a:xfrm>
        </p:spPr>
        <p:txBody>
          <a:bodyPr/>
          <a:lstStyle/>
          <a:p>
            <a:r>
              <a:rPr lang="es-ES"/>
              <a:t>Click to edit Master title style</a:t>
            </a:r>
            <a:endParaRPr lang="en-US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442913" y="1883300"/>
            <a:ext cx="9823450" cy="51509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0911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27795"/>
            <a:ext cx="9823450" cy="8347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33388" y="359514"/>
            <a:ext cx="9823450" cy="3682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281959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359511"/>
            <a:ext cx="9823450" cy="762967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87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239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&amp; 2 column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33388" y="359515"/>
            <a:ext cx="9823450" cy="3682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33388" y="727795"/>
            <a:ext cx="9823450" cy="834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442913" y="1883301"/>
            <a:ext cx="4805361" cy="5199025"/>
          </a:xfrm>
          <a:prstGeom prst="rect">
            <a:avLst/>
          </a:prstGeom>
        </p:spPr>
        <p:txBody>
          <a:bodyPr/>
          <a:lstStyle>
            <a:lvl1pPr>
              <a:tabLst>
                <a:tab pos="5448137" algn="r"/>
              </a:tabLst>
              <a:defRPr/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5435600" y="1883301"/>
            <a:ext cx="4821238" cy="5199025"/>
          </a:xfrm>
          <a:prstGeom prst="rect">
            <a:avLst/>
          </a:prstGeom>
        </p:spPr>
        <p:txBody>
          <a:bodyPr/>
          <a:lstStyle>
            <a:lvl1pPr>
              <a:tabLst>
                <a:tab pos="5448137" algn="r"/>
              </a:tabLst>
              <a:defRPr/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28912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21" Type="http://schemas.openxmlformats.org/officeDocument/2006/relationships/slideLayout" Target="../slideLayouts/slideLayout23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5" Type="http://schemas.openxmlformats.org/officeDocument/2006/relationships/slideLayout" Target="../slideLayouts/slideLayout27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29" Type="http://schemas.openxmlformats.org/officeDocument/2006/relationships/oleObject" Target="../embeddings/oleObject2.bin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slideLayout" Target="../slideLayouts/slideLayout25.xml"/><Relationship Id="rId28" Type="http://schemas.openxmlformats.org/officeDocument/2006/relationships/tags" Target="../tags/tag3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slideLayout" Target="../slideLayouts/slideLayout24.xml"/><Relationship Id="rId27" Type="http://schemas.openxmlformats.org/officeDocument/2006/relationships/vmlDrawing" Target="../drawings/vmlDrawing2.vml"/><Relationship Id="rId30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3.bin"/><Relationship Id="rId5" Type="http://schemas.openxmlformats.org/officeDocument/2006/relationships/tags" Target="../tags/tag4.xml"/><Relationship Id="rId4" Type="http://schemas.openxmlformats.org/officeDocument/2006/relationships/vmlDrawing" Target="../drawings/vmlDrawing3.v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4.vml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7888233"/>
              </p:ext>
            </p:extLst>
          </p:nvPr>
        </p:nvGraphicFramePr>
        <p:xfrm>
          <a:off x="1859" y="1757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9" y="1757"/>
                        <a:ext cx="1856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447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90571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90571" rtl="0" eaLnBrk="1" latinLnBrk="0" hangingPunct="1">
        <a:spcBef>
          <a:spcPts val="0"/>
        </a:spcBef>
        <a:spcAft>
          <a:spcPts val="1083"/>
        </a:spcAft>
        <a:buSzPct val="100000"/>
        <a:buFont typeface="Arial" panose="020B0604020202020204" pitchFamily="34" charset="0"/>
        <a:buNone/>
        <a:defRPr sz="1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90571" rtl="0" eaLnBrk="1" latinLnBrk="0" hangingPunct="1">
        <a:spcBef>
          <a:spcPts val="0"/>
        </a:spcBef>
        <a:spcAft>
          <a:spcPts val="1083"/>
        </a:spcAft>
        <a:buClrTx/>
        <a:buSzPct val="100000"/>
        <a:buFont typeface="Arial"/>
        <a:buNone/>
        <a:defRPr lang="en-US" sz="10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91094" indent="-191094" algn="l" defTabSz="990571" rtl="0" eaLnBrk="1" latinLnBrk="0" hangingPunct="1">
        <a:spcBef>
          <a:spcPts val="0"/>
        </a:spcBef>
        <a:spcAft>
          <a:spcPts val="1083"/>
        </a:spcAft>
        <a:buClrTx/>
        <a:buSzPct val="100000"/>
        <a:buFont typeface="Arial" panose="020B0604020202020204" pitchFamily="34" charset="0"/>
        <a:buChar char="•"/>
        <a:defRPr lang="en-US" sz="10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86089" indent="-191094" algn="l" defTabSz="990571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defRPr lang="en-US" sz="1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82" indent="-191094" algn="l" defTabSz="865030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lang="en-US" sz="1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40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1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5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8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74">
          <p15:clr>
            <a:srgbClr val="A4A3A4"/>
          </p15:clr>
        </p15:guide>
        <p15:guide id="2" orient="horz" pos="2381">
          <p15:clr>
            <a:srgbClr val="A4A3A4"/>
          </p15:clr>
        </p15:guide>
        <p15:guide id="3" orient="horz" pos="4431">
          <p15:clr>
            <a:srgbClr val="A4A3A4"/>
          </p15:clr>
        </p15:guide>
        <p15:guide id="4" pos="273">
          <p15:clr>
            <a:srgbClr val="A4A3A4"/>
          </p15:clr>
        </p15:guide>
        <p15:guide id="5" pos="6461">
          <p15:clr>
            <a:srgbClr val="A4A3A4"/>
          </p15:clr>
        </p15:guide>
        <p15:guide id="6" orient="horz" pos="1180">
          <p15:clr>
            <a:srgbClr val="A4A3A4"/>
          </p15:clr>
        </p15:guide>
        <p15:guide id="7" orient="horz" pos="220">
          <p15:clr>
            <a:srgbClr val="A4A3A4"/>
          </p15:clr>
        </p15:guide>
        <p15:guide id="8" orient="horz" pos="4497">
          <p15:clr>
            <a:srgbClr val="A4A3A4"/>
          </p15:clr>
        </p15:guide>
        <p15:guide id="9" pos="4361">
          <p15:clr>
            <a:srgbClr val="A4A3A4"/>
          </p15:clr>
        </p15:guide>
        <p15:guide id="10" orient="horz" pos="260">
          <p15:clr>
            <a:srgbClr val="A4A3A4"/>
          </p15:clr>
        </p15:guide>
        <p15:guide id="11" pos="1210">
          <p15:clr>
            <a:srgbClr val="A4A3A4"/>
          </p15:clr>
        </p15:guide>
        <p15:guide id="12" pos="1323">
          <p15:clr>
            <a:srgbClr val="A4A3A4"/>
          </p15:clr>
        </p15:guide>
        <p15:guide id="13" pos="2260">
          <p15:clr>
            <a:srgbClr val="A4A3A4"/>
          </p15:clr>
        </p15:guide>
        <p15:guide id="14" pos="2373">
          <p15:clr>
            <a:srgbClr val="A4A3A4"/>
          </p15:clr>
        </p15:guide>
        <p15:guide id="15" pos="5410">
          <p15:clr>
            <a:srgbClr val="A4A3A4"/>
          </p15:clr>
        </p15:guide>
        <p15:guide id="16" pos="3306">
          <p15:clr>
            <a:srgbClr val="A4A3A4"/>
          </p15:clr>
        </p15:guide>
        <p15:guide id="17" pos="3424">
          <p15:clr>
            <a:srgbClr val="A4A3A4"/>
          </p15:clr>
        </p15:guide>
        <p15:guide id="18" pos="3368">
          <p15:clr>
            <a:srgbClr val="A4A3A4"/>
          </p15:clr>
        </p15:guide>
        <p15:guide id="19" pos="5525">
          <p15:clr>
            <a:srgbClr val="A4A3A4"/>
          </p15:clr>
        </p15:guide>
        <p15:guide id="21" orient="horz" pos="706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8"/>
            </p:custDataLst>
            <p:extLst>
              <p:ext uri="{D42A27DB-BD31-4B8C-83A1-F6EECF244321}">
                <p14:modId xmlns:p14="http://schemas.microsoft.com/office/powerpoint/2010/main" val="166891810"/>
              </p:ext>
            </p:extLst>
          </p:nvPr>
        </p:nvGraphicFramePr>
        <p:xfrm>
          <a:off x="1859" y="1757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" name="think-cell Slide" r:id="rId29" imgW="360" imgH="360" progId="">
                  <p:embed/>
                </p:oleObj>
              </mc:Choice>
              <mc:Fallback>
                <p:oleObj name="think-cell Slide" r:id="rId29" imgW="360" imgH="360" progId="">
                  <p:embed/>
                  <p:pic>
                    <p:nvPicPr>
                      <p:cNvPr id="0" name="Picture 3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9" y="1757"/>
                        <a:ext cx="1856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33388" y="359511"/>
            <a:ext cx="9823450" cy="7629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Click to edit Master title style</a:t>
            </a:r>
            <a:br>
              <a:rPr lang="en-US" noProof="0" dirty="0"/>
            </a:br>
            <a:endParaRPr lang="en-US" noProof="0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433388" y="7139694"/>
            <a:ext cx="4696232" cy="21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650"/>
              </a:spcBef>
              <a:buSzPct val="100000"/>
              <a:buFont typeface="Arial"/>
              <a:buNone/>
            </a:pPr>
            <a:r>
              <a:rPr lang="ru-RU" sz="704" noProof="0" dirty="0" smtClean="0">
                <a:solidFill>
                  <a:schemeClr val="tx1"/>
                </a:solidFill>
              </a:rPr>
              <a:t>© 2017 </a:t>
            </a:r>
            <a:r>
              <a:rPr lang="ru-RU" sz="704" noProof="0" dirty="0" err="1" smtClean="0">
                <a:solidFill>
                  <a:schemeClr val="tx1"/>
                </a:solidFill>
              </a:rPr>
              <a:t>ПрАТ</a:t>
            </a:r>
            <a:r>
              <a:rPr lang="ru-RU" sz="704" noProof="0" dirty="0" smtClean="0">
                <a:solidFill>
                  <a:schemeClr val="tx1"/>
                </a:solidFill>
              </a:rPr>
              <a:t> «</a:t>
            </a:r>
            <a:r>
              <a:rPr lang="ru-RU" sz="704" noProof="0" dirty="0" err="1" smtClean="0">
                <a:solidFill>
                  <a:schemeClr val="tx1"/>
                </a:solidFill>
              </a:rPr>
              <a:t>Делойт</a:t>
            </a:r>
            <a:r>
              <a:rPr lang="ru-RU" sz="704" noProof="0" dirty="0" smtClean="0">
                <a:solidFill>
                  <a:schemeClr val="tx1"/>
                </a:solidFill>
              </a:rPr>
              <a:t> </a:t>
            </a:r>
            <a:r>
              <a:rPr lang="ru-RU" sz="704" noProof="0" dirty="0" err="1" smtClean="0">
                <a:solidFill>
                  <a:schemeClr val="tx1"/>
                </a:solidFill>
              </a:rPr>
              <a:t>енд</a:t>
            </a:r>
            <a:r>
              <a:rPr lang="ru-RU" sz="704" noProof="0" dirty="0" smtClean="0">
                <a:solidFill>
                  <a:schemeClr val="tx1"/>
                </a:solidFill>
              </a:rPr>
              <a:t> Туш ЮСК»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42913" y="1883298"/>
            <a:ext cx="9813925" cy="51990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9986759" y="7138988"/>
            <a:ext cx="270079" cy="10836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6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704" noProof="0" smtClean="0">
                <a:solidFill>
                  <a:schemeClr val="tx1"/>
                </a:solidFill>
              </a:rPr>
              <a:pPr marL="0" indent="0" algn="r">
                <a:spcBef>
                  <a:spcPts val="650"/>
                </a:spcBef>
                <a:buSzPct val="100000"/>
                <a:buFont typeface="Arial"/>
                <a:buNone/>
              </a:pPr>
              <a:t>‹#›</a:t>
            </a:fld>
            <a:endParaRPr lang="en-US" sz="704" noProof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681" r:id="rId2"/>
    <p:sldLayoutId id="2147483678" r:id="rId3"/>
    <p:sldLayoutId id="2147483695" r:id="rId4"/>
    <p:sldLayoutId id="2147483752" r:id="rId5"/>
    <p:sldLayoutId id="2147483696" r:id="rId6"/>
    <p:sldLayoutId id="2147483697" r:id="rId7"/>
    <p:sldLayoutId id="2147483712" r:id="rId8"/>
    <p:sldLayoutId id="2147483840" r:id="rId9"/>
    <p:sldLayoutId id="2147483713" r:id="rId10"/>
    <p:sldLayoutId id="2147483839" r:id="rId11"/>
    <p:sldLayoutId id="2147483753" r:id="rId12"/>
    <p:sldLayoutId id="2147483699" r:id="rId13"/>
    <p:sldLayoutId id="2147483717" r:id="rId14"/>
    <p:sldLayoutId id="2147483716" r:id="rId15"/>
    <p:sldLayoutId id="2147483714" r:id="rId16"/>
    <p:sldLayoutId id="2147483728" r:id="rId17"/>
    <p:sldLayoutId id="2147483826" r:id="rId18"/>
    <p:sldLayoutId id="2147483827" r:id="rId19"/>
    <p:sldLayoutId id="2147483825" r:id="rId20"/>
    <p:sldLayoutId id="2147483824" r:id="rId21"/>
    <p:sldLayoutId id="2147483721" r:id="rId22"/>
    <p:sldLayoutId id="2147483725" r:id="rId23"/>
    <p:sldLayoutId id="2147483726" r:id="rId24"/>
    <p:sldLayoutId id="2147483841" r:id="rId2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90571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90571" rtl="0" eaLnBrk="1" latinLnBrk="0" hangingPunct="1">
        <a:spcBef>
          <a:spcPts val="0"/>
        </a:spcBef>
        <a:spcAft>
          <a:spcPts val="600"/>
        </a:spcAft>
        <a:buSzPct val="100000"/>
        <a:buFont typeface="Arial" panose="020B0604020202020204" pitchFamily="34" charset="0"/>
        <a:buNone/>
        <a:defRPr sz="1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90571" rtl="0" eaLnBrk="1" latinLnBrk="0" hangingPunct="1">
        <a:spcBef>
          <a:spcPts val="0"/>
        </a:spcBef>
        <a:spcAft>
          <a:spcPts val="600"/>
        </a:spcAft>
        <a:buClrTx/>
        <a:buSzPct val="100000"/>
        <a:buFont typeface="Arial"/>
        <a:buNone/>
        <a:defRPr lang="en-US" sz="10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90571" rtl="0" eaLnBrk="1" latinLnBrk="0" hangingPunct="1">
        <a:spcBef>
          <a:spcPts val="0"/>
        </a:spcBef>
        <a:spcAft>
          <a:spcPts val="600"/>
        </a:spcAft>
        <a:buClrTx/>
        <a:buSzPct val="100000"/>
        <a:buFont typeface="Arial" panose="020B0604020202020204" pitchFamily="34" charset="0"/>
        <a:buChar char="•"/>
        <a:defRPr lang="en-US" sz="10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90571" rtl="0" eaLnBrk="1" latinLnBrk="0" hangingPunct="1">
        <a:spcBef>
          <a:spcPts val="0"/>
        </a:spcBef>
        <a:spcAft>
          <a:spcPts val="600"/>
        </a:spcAft>
        <a:buClrTx/>
        <a:buSzPct val="100000"/>
        <a:buFont typeface="Verdana" panose="020B0604030504040204" pitchFamily="34" charset="0"/>
        <a:buChar char="−"/>
        <a:defRPr lang="en-US" sz="1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865030" rtl="0" eaLnBrk="1" latinLnBrk="0" hangingPunct="1">
        <a:spcBef>
          <a:spcPts val="0"/>
        </a:spcBef>
        <a:spcAft>
          <a:spcPts val="600"/>
        </a:spcAft>
        <a:buClrTx/>
        <a:buSzPct val="100000"/>
        <a:buFont typeface="Arial" panose="020B0604020202020204" pitchFamily="34" charset="0"/>
        <a:buChar char="•"/>
        <a:tabLst/>
        <a:defRPr lang="en-US" sz="1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40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1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5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8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74" userDrawn="1">
          <p15:clr>
            <a:srgbClr val="A4A3A4"/>
          </p15:clr>
        </p15:guide>
        <p15:guide id="2" orient="horz" pos="2381" userDrawn="1">
          <p15:clr>
            <a:srgbClr val="A4A3A4"/>
          </p15:clr>
        </p15:guide>
        <p15:guide id="3" orient="horz" pos="4431" userDrawn="1">
          <p15:clr>
            <a:srgbClr val="A4A3A4"/>
          </p15:clr>
        </p15:guide>
        <p15:guide id="4" pos="273" userDrawn="1">
          <p15:clr>
            <a:srgbClr val="A4A3A4"/>
          </p15:clr>
        </p15:guide>
        <p15:guide id="5" pos="6461" userDrawn="1">
          <p15:clr>
            <a:srgbClr val="A4A3A4"/>
          </p15:clr>
        </p15:guide>
        <p15:guide id="6" orient="horz" pos="1180" userDrawn="1">
          <p15:clr>
            <a:srgbClr val="A4A3A4"/>
          </p15:clr>
        </p15:guide>
        <p15:guide id="7" orient="horz" pos="220" userDrawn="1">
          <p15:clr>
            <a:srgbClr val="A4A3A4"/>
          </p15:clr>
        </p15:guide>
        <p15:guide id="8" orient="horz" pos="4497" userDrawn="1">
          <p15:clr>
            <a:srgbClr val="A4A3A4"/>
          </p15:clr>
        </p15:guide>
        <p15:guide id="10" pos="4361" userDrawn="1">
          <p15:clr>
            <a:srgbClr val="A4A3A4"/>
          </p15:clr>
        </p15:guide>
        <p15:guide id="11" orient="horz" pos="260" userDrawn="1">
          <p15:clr>
            <a:srgbClr val="A4A3A4"/>
          </p15:clr>
        </p15:guide>
        <p15:guide id="12" pos="1210" userDrawn="1">
          <p15:clr>
            <a:srgbClr val="A4A3A4"/>
          </p15:clr>
        </p15:guide>
        <p15:guide id="13" pos="1323" userDrawn="1">
          <p15:clr>
            <a:srgbClr val="A4A3A4"/>
          </p15:clr>
        </p15:guide>
        <p15:guide id="14" pos="2260" userDrawn="1">
          <p15:clr>
            <a:srgbClr val="A4A3A4"/>
          </p15:clr>
        </p15:guide>
        <p15:guide id="15" pos="2373" userDrawn="1">
          <p15:clr>
            <a:srgbClr val="A4A3A4"/>
          </p15:clr>
        </p15:guide>
        <p15:guide id="16" pos="5410" userDrawn="1">
          <p15:clr>
            <a:srgbClr val="A4A3A4"/>
          </p15:clr>
        </p15:guide>
        <p15:guide id="17" pos="3306" userDrawn="1">
          <p15:clr>
            <a:srgbClr val="A4A3A4"/>
          </p15:clr>
        </p15:guide>
        <p15:guide id="18" pos="3424" userDrawn="1">
          <p15:clr>
            <a:srgbClr val="A4A3A4"/>
          </p15:clr>
        </p15:guide>
        <p15:guide id="19" pos="3368" userDrawn="1">
          <p15:clr>
            <a:srgbClr val="A4A3A4"/>
          </p15:clr>
        </p15:guide>
        <p15:guide id="20" pos="5525" userDrawn="1">
          <p15:clr>
            <a:srgbClr val="A4A3A4"/>
          </p15:clr>
        </p15:guide>
        <p15:guide id="22" orient="horz" pos="706" userDrawn="1">
          <p15:clr>
            <a:srgbClr val="A4A3A4"/>
          </p15:clr>
        </p15:guide>
        <p15:guide id="23" orient="horz" pos="378" userDrawn="1">
          <p15:clr>
            <a:srgbClr val="A4A3A4"/>
          </p15:clr>
        </p15:guide>
        <p15:guide id="24" orient="horz" pos="612" userDrawn="1">
          <p15:clr>
            <a:srgbClr val="A4A3A4"/>
          </p15:clr>
        </p15:guide>
        <p15:guide id="25" orient="horz" pos="492" userDrawn="1">
          <p15:clr>
            <a:srgbClr val="A4A3A4"/>
          </p15:clr>
        </p15:guide>
        <p15:guide id="26" orient="horz" pos="4558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95203225"/>
              </p:ext>
            </p:extLst>
          </p:nvPr>
        </p:nvGraphicFramePr>
        <p:xfrm>
          <a:off x="1859" y="1757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9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9" y="1757"/>
                        <a:ext cx="1856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33388" y="359511"/>
            <a:ext cx="9823450" cy="7629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Click to edit Master title style</a:t>
            </a:r>
            <a:br>
              <a:rPr lang="en-US" noProof="0" dirty="0"/>
            </a:br>
            <a:endParaRPr lang="en-US" noProof="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1859" y="7139694"/>
            <a:ext cx="4294054" cy="21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704" noProof="0" dirty="0">
                <a:solidFill>
                  <a:schemeClr val="bg1"/>
                </a:solidFill>
              </a:rPr>
              <a:t>Presentation title</a:t>
            </a:r>
            <a:br>
              <a:rPr lang="en-US" sz="704" noProof="0" dirty="0">
                <a:solidFill>
                  <a:schemeClr val="bg1"/>
                </a:solidFill>
              </a:rPr>
            </a:br>
            <a:r>
              <a:rPr lang="en-US" sz="704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433388" y="7139694"/>
            <a:ext cx="4696232" cy="21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650"/>
              </a:spcBef>
              <a:buSzPct val="100000"/>
              <a:buFont typeface="Arial"/>
              <a:buNone/>
            </a:pPr>
            <a:r>
              <a:rPr lang="ru-RU" sz="704" noProof="0" dirty="0" smtClean="0">
                <a:solidFill>
                  <a:schemeClr val="bg1"/>
                </a:solidFill>
              </a:rPr>
              <a:t>© 2017 </a:t>
            </a:r>
            <a:r>
              <a:rPr lang="ru-RU" sz="704" noProof="0" dirty="0" err="1" smtClean="0">
                <a:solidFill>
                  <a:schemeClr val="bg1"/>
                </a:solidFill>
              </a:rPr>
              <a:t>ПрАТ</a:t>
            </a:r>
            <a:r>
              <a:rPr lang="ru-RU" sz="704" noProof="0" dirty="0" smtClean="0">
                <a:solidFill>
                  <a:schemeClr val="bg1"/>
                </a:solidFill>
              </a:rPr>
              <a:t> «</a:t>
            </a:r>
            <a:r>
              <a:rPr lang="ru-RU" sz="704" noProof="0" dirty="0" err="1" smtClean="0">
                <a:solidFill>
                  <a:schemeClr val="bg1"/>
                </a:solidFill>
              </a:rPr>
              <a:t>Делойт</a:t>
            </a:r>
            <a:r>
              <a:rPr lang="ru-RU" sz="704" noProof="0" dirty="0" smtClean="0">
                <a:solidFill>
                  <a:schemeClr val="bg1"/>
                </a:solidFill>
              </a:rPr>
              <a:t> </a:t>
            </a:r>
            <a:r>
              <a:rPr lang="ru-RU" sz="704" noProof="0" dirty="0" err="1" smtClean="0">
                <a:solidFill>
                  <a:schemeClr val="bg1"/>
                </a:solidFill>
              </a:rPr>
              <a:t>енд</a:t>
            </a:r>
            <a:r>
              <a:rPr lang="ru-RU" sz="704" noProof="0" dirty="0" smtClean="0">
                <a:solidFill>
                  <a:schemeClr val="bg1"/>
                </a:solidFill>
              </a:rPr>
              <a:t> Туш ЮСК»</a:t>
            </a:r>
            <a:endParaRPr lang="fr-FR" sz="704" noProof="0" dirty="0" smtClean="0">
              <a:solidFill>
                <a:schemeClr val="bg1"/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42913" y="1883298"/>
            <a:ext cx="9813925" cy="51990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9986759" y="7138988"/>
            <a:ext cx="270079" cy="10836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r">
              <a:spcBef>
                <a:spcPts val="650"/>
              </a:spcBef>
              <a:buSzPct val="100000"/>
              <a:buFont typeface="Arial"/>
              <a:buNone/>
            </a:pPr>
            <a:fld id="{C58DF478-B544-4ED8-9ED4-6A2648E2D233}" type="slidenum">
              <a:rPr lang="en-US" sz="704" noProof="0" smtClean="0">
                <a:solidFill>
                  <a:schemeClr val="bg1"/>
                </a:solidFill>
              </a:rPr>
              <a:pPr marL="0" indent="0" algn="r">
                <a:spcBef>
                  <a:spcPts val="650"/>
                </a:spcBef>
                <a:buSzPct val="100000"/>
                <a:buFont typeface="Arial"/>
                <a:buNone/>
              </a:pPr>
              <a:t>‹#›</a:t>
            </a:fld>
            <a:endParaRPr lang="en-US" sz="704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26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</p:sldLayoutIdLst>
  <p:transition>
    <p:fade/>
  </p:transition>
  <p:hf hdr="0" dt="0"/>
  <p:txStyles>
    <p:titleStyle>
      <a:lvl1pPr algn="l" defTabSz="990571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90571" rtl="0" eaLnBrk="1" latinLnBrk="0" hangingPunct="1">
        <a:spcBef>
          <a:spcPts val="0"/>
        </a:spcBef>
        <a:spcAft>
          <a:spcPts val="600"/>
        </a:spcAft>
        <a:buSzPct val="100000"/>
        <a:buFont typeface="Arial" panose="020B0604020202020204" pitchFamily="34" charset="0"/>
        <a:buNone/>
        <a:defRPr sz="1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90571" rtl="0" eaLnBrk="1" latinLnBrk="0" hangingPunct="1">
        <a:spcBef>
          <a:spcPts val="0"/>
        </a:spcBef>
        <a:spcAft>
          <a:spcPts val="600"/>
        </a:spcAft>
        <a:buClrTx/>
        <a:buSzPct val="100000"/>
        <a:buFont typeface="Arial"/>
        <a:buNone/>
        <a:defRPr lang="en-US" sz="10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90571" rtl="0" eaLnBrk="1" latinLnBrk="0" hangingPunct="1">
        <a:spcBef>
          <a:spcPts val="0"/>
        </a:spcBef>
        <a:spcAft>
          <a:spcPts val="600"/>
        </a:spcAft>
        <a:buClrTx/>
        <a:buSzPct val="100000"/>
        <a:buFont typeface="Arial" panose="020B0604020202020204" pitchFamily="34" charset="0"/>
        <a:buChar char="•"/>
        <a:defRPr lang="en-US" sz="10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90571" rtl="0" eaLnBrk="1" latinLnBrk="0" hangingPunct="1">
        <a:spcBef>
          <a:spcPts val="0"/>
        </a:spcBef>
        <a:spcAft>
          <a:spcPts val="600"/>
        </a:spcAft>
        <a:buClrTx/>
        <a:buSzPct val="100000"/>
        <a:buFont typeface="Verdana" panose="020B0604030504040204" pitchFamily="34" charset="0"/>
        <a:buChar char="−"/>
        <a:defRPr lang="en-US" sz="1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865030" rtl="0" eaLnBrk="1" latinLnBrk="0" hangingPunct="1">
        <a:spcBef>
          <a:spcPts val="0"/>
        </a:spcBef>
        <a:spcAft>
          <a:spcPts val="600"/>
        </a:spcAft>
        <a:buClrTx/>
        <a:buSzPct val="100000"/>
        <a:buFont typeface="Arial" panose="020B0604020202020204" pitchFamily="34" charset="0"/>
        <a:buChar char="•"/>
        <a:tabLst/>
        <a:defRPr lang="en-US" sz="1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40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1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5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8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74">
          <p15:clr>
            <a:srgbClr val="A4A3A4"/>
          </p15:clr>
        </p15:guide>
        <p15:guide id="2" orient="horz" pos="2381">
          <p15:clr>
            <a:srgbClr val="A4A3A4"/>
          </p15:clr>
        </p15:guide>
        <p15:guide id="3" orient="horz" pos="4431">
          <p15:clr>
            <a:srgbClr val="A4A3A4"/>
          </p15:clr>
        </p15:guide>
        <p15:guide id="4" pos="273">
          <p15:clr>
            <a:srgbClr val="A4A3A4"/>
          </p15:clr>
        </p15:guide>
        <p15:guide id="5" pos="6461">
          <p15:clr>
            <a:srgbClr val="A4A3A4"/>
          </p15:clr>
        </p15:guide>
        <p15:guide id="6" orient="horz" pos="1180">
          <p15:clr>
            <a:srgbClr val="A4A3A4"/>
          </p15:clr>
        </p15:guide>
        <p15:guide id="7" orient="horz" pos="220">
          <p15:clr>
            <a:srgbClr val="A4A3A4"/>
          </p15:clr>
        </p15:guide>
        <p15:guide id="8" orient="horz" pos="4497">
          <p15:clr>
            <a:srgbClr val="A4A3A4"/>
          </p15:clr>
        </p15:guide>
        <p15:guide id="9" pos="4361">
          <p15:clr>
            <a:srgbClr val="A4A3A4"/>
          </p15:clr>
        </p15:guide>
        <p15:guide id="10" orient="horz" pos="260">
          <p15:clr>
            <a:srgbClr val="A4A3A4"/>
          </p15:clr>
        </p15:guide>
        <p15:guide id="11" pos="1210">
          <p15:clr>
            <a:srgbClr val="A4A3A4"/>
          </p15:clr>
        </p15:guide>
        <p15:guide id="12" pos="1323">
          <p15:clr>
            <a:srgbClr val="A4A3A4"/>
          </p15:clr>
        </p15:guide>
        <p15:guide id="13" pos="2260">
          <p15:clr>
            <a:srgbClr val="A4A3A4"/>
          </p15:clr>
        </p15:guide>
        <p15:guide id="14" pos="2373">
          <p15:clr>
            <a:srgbClr val="A4A3A4"/>
          </p15:clr>
        </p15:guide>
        <p15:guide id="15" pos="5410">
          <p15:clr>
            <a:srgbClr val="A4A3A4"/>
          </p15:clr>
        </p15:guide>
        <p15:guide id="16" pos="3306">
          <p15:clr>
            <a:srgbClr val="A4A3A4"/>
          </p15:clr>
        </p15:guide>
        <p15:guide id="17" pos="3424">
          <p15:clr>
            <a:srgbClr val="A4A3A4"/>
          </p15:clr>
        </p15:guide>
        <p15:guide id="18" pos="3368">
          <p15:clr>
            <a:srgbClr val="A4A3A4"/>
          </p15:clr>
        </p15:guide>
        <p15:guide id="19" pos="5525">
          <p15:clr>
            <a:srgbClr val="A4A3A4"/>
          </p15:clr>
        </p15:guide>
        <p15:guide id="20" orient="horz" pos="706">
          <p15:clr>
            <a:srgbClr val="A4A3A4"/>
          </p15:clr>
        </p15:guide>
        <p15:guide id="21" orient="horz" pos="378">
          <p15:clr>
            <a:srgbClr val="A4A3A4"/>
          </p15:clr>
        </p15:guide>
        <p15:guide id="22" orient="horz" pos="612">
          <p15:clr>
            <a:srgbClr val="A4A3A4"/>
          </p15:clr>
        </p15:guide>
        <p15:guide id="23" orient="horz" pos="492">
          <p15:clr>
            <a:srgbClr val="A4A3A4"/>
          </p15:clr>
        </p15:guide>
        <p15:guide id="24" orient="horz" pos="4558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54793391"/>
              </p:ext>
            </p:extLst>
          </p:nvPr>
        </p:nvGraphicFramePr>
        <p:xfrm>
          <a:off x="1859" y="1757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2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9" y="1757"/>
                        <a:ext cx="1856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 userDrawn="1"/>
        </p:nvSpPr>
        <p:spPr>
          <a:xfrm>
            <a:off x="433388" y="4381877"/>
            <a:ext cx="6489700" cy="2872998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lvl="0" algn="l" defTabSz="787481" rtl="0" eaLnBrk="1" latinLnBrk="0" hangingPunct="1">
              <a:spcBef>
                <a:spcPts val="600"/>
              </a:spcBef>
              <a:spcAft>
                <a:spcPts val="0"/>
              </a:spcAft>
            </a:pPr>
            <a:r>
              <a:rPr lang="uk-UA" sz="1100" b="1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deloitte.ua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uk-UA" sz="700" b="1" noProof="0" dirty="0" smtClean="0"/>
              <a:t>Про «</a:t>
            </a:r>
            <a:r>
              <a:rPr lang="uk-UA" sz="700" b="1" noProof="0" dirty="0" err="1" smtClean="0"/>
              <a:t>Делойт</a:t>
            </a:r>
            <a:r>
              <a:rPr lang="uk-UA" sz="700" b="1" noProof="0" dirty="0" smtClean="0"/>
              <a:t>»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uk-UA" sz="700" b="0" noProof="0" dirty="0" smtClean="0"/>
              <a:t>Назва 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» стосується однієї чи кількох юридичних осіб: 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 Туш </a:t>
            </a:r>
            <a:r>
              <a:rPr lang="uk-UA" sz="700" b="0" noProof="0" dirty="0" err="1" smtClean="0"/>
              <a:t>Томацу</a:t>
            </a:r>
            <a:r>
              <a:rPr lang="uk-UA" sz="700" b="0" noProof="0" dirty="0" smtClean="0"/>
              <a:t> </a:t>
            </a:r>
            <a:r>
              <a:rPr lang="uk-UA" sz="700" b="0" noProof="0" dirty="0" err="1" smtClean="0"/>
              <a:t>Лімітед</a:t>
            </a:r>
            <a:r>
              <a:rPr lang="uk-UA" sz="700" b="0" noProof="0" dirty="0" smtClean="0"/>
              <a:t>», приватної компанії з відповідальністю учасників в гарантованих ними межах, зареєстрованої за законодавством Великобританії (далі – «ДТТЛ»), мережі фірм-учасників ДТТЛ та пов’язаних з ними осіб.  ДТТЛ і кожна з її фірм-учасників є самостійними та незалежними юридичними особами. ДТТЛ (також іменується як 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 </a:t>
            </a:r>
            <a:r>
              <a:rPr lang="uk-UA" sz="700" b="0" noProof="0" dirty="0" err="1" smtClean="0"/>
              <a:t>Глобал</a:t>
            </a:r>
            <a:r>
              <a:rPr lang="uk-UA" sz="700" b="0" noProof="0" dirty="0" smtClean="0"/>
              <a:t>») не надає послуги клієнтам.  Докладну інформацію про ДТТЛ та її фірми-учасники розміщено за посиланням: www.deloitte.com/about.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uk-UA" sz="700" b="0" noProof="0" dirty="0" smtClean="0"/>
              <a:t>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» надає послуги у сфері аудиту, консалтингу, фінансового консультування, управління ризиками, оподаткування та супутні послуги клієнтам державного і приватного сектору, що здійснюють свою діяльність у різних галузях економіки. До числа клієнтів 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» входять близько чотирьохсот з п'ятисот найбільших компаній світу за щорічним рейтингом журналу «</a:t>
            </a:r>
            <a:r>
              <a:rPr lang="uk-UA" sz="700" b="0" noProof="0" dirty="0" err="1" smtClean="0"/>
              <a:t>Fortune</a:t>
            </a:r>
            <a:r>
              <a:rPr lang="uk-UA" sz="700" b="0" noProof="0" dirty="0" smtClean="0"/>
              <a:t>». Наявність глобальної мережі фірм-учасників, що охоплює понад 150 країн світу, дозволяє 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» надавати клієнтам можливості світового класу та високоякісні послуги, пропонуючи необхідні рішення найскладніших бізнес-завдань. Понад 244 000 фахівців 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» спрямовують свої професійні зусилля на досягнення результатів, що мають значення.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uk-UA" sz="700" b="0" noProof="0" dirty="0" smtClean="0"/>
              <a:t>Це повідомлення містить інформацію загального характеру, і ані 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 Туш </a:t>
            </a:r>
            <a:r>
              <a:rPr lang="uk-UA" sz="700" b="0" noProof="0" dirty="0" err="1" smtClean="0"/>
              <a:t>Томацу</a:t>
            </a:r>
            <a:r>
              <a:rPr lang="uk-UA" sz="700" b="0" noProof="0" dirty="0" smtClean="0"/>
              <a:t> </a:t>
            </a:r>
            <a:r>
              <a:rPr lang="uk-UA" sz="700" b="0" noProof="0" dirty="0" err="1" smtClean="0"/>
              <a:t>Лімітед</a:t>
            </a:r>
            <a:r>
              <a:rPr lang="uk-UA" sz="700" b="0" noProof="0" dirty="0" smtClean="0"/>
              <a:t>», ані жодна з фірм-учасників  та пов’язаних з ними осіб (надалі разом – «Мережа 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») не надають професійні консультації або послуги за допомогою цього повідомлення. Перш ніж прийняти будь-яке рішення чи вдатися до будь-яких дій, які можуть зашкодити вашому фінансовому становищу або бізнесу, будь ласка, зверніться за консультацією до кваліфікованого фахівця. Жодна юридична особа, яка входить до Мережі 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», не відповідає за будь-які збитки, яких зазнала будь-яка особа, що покладається на це повідомлення.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uk-UA" sz="700" b="0" noProof="0" dirty="0" smtClean="0"/>
              <a:t>© 2017 ПрАТ «</a:t>
            </a:r>
            <a:r>
              <a:rPr lang="uk-UA" sz="700" b="0" noProof="0" dirty="0" err="1" smtClean="0"/>
              <a:t>Делойт</a:t>
            </a:r>
            <a:r>
              <a:rPr lang="uk-UA" sz="700" b="0" noProof="0" dirty="0" smtClean="0"/>
              <a:t> </a:t>
            </a:r>
            <a:r>
              <a:rPr lang="uk-UA" sz="700" b="0" noProof="0" dirty="0" err="1" smtClean="0"/>
              <a:t>енд</a:t>
            </a:r>
            <a:r>
              <a:rPr lang="uk-UA" sz="700" b="0" noProof="0" dirty="0" smtClean="0"/>
              <a:t> Туш ЮСК». Усі права захищені.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445291" y="412983"/>
            <a:ext cx="1872000" cy="3492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9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6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20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  <p:sp>
          <p:nvSpPr>
            <p:cNvPr id="21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rgbClr val="000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762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90571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90571" rtl="0" eaLnBrk="1" latinLnBrk="0" hangingPunct="1">
        <a:spcBef>
          <a:spcPts val="0"/>
        </a:spcBef>
        <a:spcAft>
          <a:spcPts val="1083"/>
        </a:spcAft>
        <a:buSzPct val="100000"/>
        <a:buFont typeface="Arial" panose="020B0604020202020204" pitchFamily="34" charset="0"/>
        <a:buNone/>
        <a:defRPr sz="1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90571" rtl="0" eaLnBrk="1" latinLnBrk="0" hangingPunct="1">
        <a:spcBef>
          <a:spcPts val="0"/>
        </a:spcBef>
        <a:spcAft>
          <a:spcPts val="1083"/>
        </a:spcAft>
        <a:buClrTx/>
        <a:buSzPct val="100000"/>
        <a:buFont typeface="Arial"/>
        <a:buNone/>
        <a:defRPr lang="en-US" sz="10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91094" indent="-191094" algn="l" defTabSz="990571" rtl="0" eaLnBrk="1" latinLnBrk="0" hangingPunct="1">
        <a:spcBef>
          <a:spcPts val="0"/>
        </a:spcBef>
        <a:spcAft>
          <a:spcPts val="1083"/>
        </a:spcAft>
        <a:buClrTx/>
        <a:buSzPct val="100000"/>
        <a:buFont typeface="Arial" panose="020B0604020202020204" pitchFamily="34" charset="0"/>
        <a:buChar char="•"/>
        <a:defRPr lang="en-US" sz="10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86089" indent="-191094" algn="l" defTabSz="990571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defRPr lang="en-US" sz="1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82" indent="-191094" algn="l" defTabSz="865030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lang="en-US" sz="1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40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1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5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8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74">
          <p15:clr>
            <a:srgbClr val="A4A3A4"/>
          </p15:clr>
        </p15:guide>
        <p15:guide id="2" orient="horz" pos="2381">
          <p15:clr>
            <a:srgbClr val="A4A3A4"/>
          </p15:clr>
        </p15:guide>
        <p15:guide id="3" orient="horz" pos="4431">
          <p15:clr>
            <a:srgbClr val="A4A3A4"/>
          </p15:clr>
        </p15:guide>
        <p15:guide id="4" pos="273">
          <p15:clr>
            <a:srgbClr val="A4A3A4"/>
          </p15:clr>
        </p15:guide>
        <p15:guide id="5" pos="6461">
          <p15:clr>
            <a:srgbClr val="A4A3A4"/>
          </p15:clr>
        </p15:guide>
        <p15:guide id="6" orient="horz" pos="1180">
          <p15:clr>
            <a:srgbClr val="A4A3A4"/>
          </p15:clr>
        </p15:guide>
        <p15:guide id="7" orient="horz" pos="220">
          <p15:clr>
            <a:srgbClr val="A4A3A4"/>
          </p15:clr>
        </p15:guide>
        <p15:guide id="8" orient="horz" pos="4497">
          <p15:clr>
            <a:srgbClr val="A4A3A4"/>
          </p15:clr>
        </p15:guide>
        <p15:guide id="9" pos="4361">
          <p15:clr>
            <a:srgbClr val="A4A3A4"/>
          </p15:clr>
        </p15:guide>
        <p15:guide id="10" orient="horz" pos="260">
          <p15:clr>
            <a:srgbClr val="A4A3A4"/>
          </p15:clr>
        </p15:guide>
        <p15:guide id="11" pos="1210">
          <p15:clr>
            <a:srgbClr val="A4A3A4"/>
          </p15:clr>
        </p15:guide>
        <p15:guide id="12" pos="1323">
          <p15:clr>
            <a:srgbClr val="A4A3A4"/>
          </p15:clr>
        </p15:guide>
        <p15:guide id="13" pos="2260">
          <p15:clr>
            <a:srgbClr val="A4A3A4"/>
          </p15:clr>
        </p15:guide>
        <p15:guide id="14" pos="2373">
          <p15:clr>
            <a:srgbClr val="A4A3A4"/>
          </p15:clr>
        </p15:guide>
        <p15:guide id="15" pos="5410">
          <p15:clr>
            <a:srgbClr val="A4A3A4"/>
          </p15:clr>
        </p15:guide>
        <p15:guide id="16" pos="3306">
          <p15:clr>
            <a:srgbClr val="A4A3A4"/>
          </p15:clr>
        </p15:guide>
        <p15:guide id="17" pos="3424">
          <p15:clr>
            <a:srgbClr val="A4A3A4"/>
          </p15:clr>
        </p15:guide>
        <p15:guide id="18" pos="3368">
          <p15:clr>
            <a:srgbClr val="A4A3A4"/>
          </p15:clr>
        </p15:guide>
        <p15:guide id="19" pos="5525">
          <p15:clr>
            <a:srgbClr val="A4A3A4"/>
          </p15:clr>
        </p15:guide>
        <p15:guide id="21" orient="horz" pos="706">
          <p15:clr>
            <a:srgbClr val="A4A3A4"/>
          </p15:clr>
        </p15:guide>
        <p15:guide id="22" orient="horz" pos="455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48300" y="5946653"/>
            <a:ext cx="9418806" cy="803470"/>
          </a:xfrm>
        </p:spPr>
        <p:txBody>
          <a:bodyPr/>
          <a:lstStyle/>
          <a:p>
            <a:pPr lvl="1"/>
            <a:r>
              <a:rPr lang="uk-UA" dirty="0" smtClean="0">
                <a:latin typeface="+mj-lt"/>
              </a:rPr>
              <a:t>Проект із вдосконалення функції внутрішнього аудиту та запровадження сучасної системи внутрішнього контролю в сфері охорони здоров’я відповідно до кращих світових практик та інтегрованої моделі СОSO</a:t>
            </a:r>
            <a:endParaRPr lang="uk-UA" dirty="0">
              <a:latin typeface="+mj-lt"/>
            </a:endParaRP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47339" y="819263"/>
            <a:ext cx="5400000" cy="5400000"/>
          </a:xfrm>
        </p:spPr>
      </p:pic>
    </p:spTree>
    <p:extLst>
      <p:ext uri="{BB962C8B-B14F-4D97-AF65-F5344CB8AC3E}">
        <p14:creationId xmlns:p14="http://schemas.microsoft.com/office/powerpoint/2010/main" val="8619572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33388" y="359514"/>
            <a:ext cx="9823450" cy="368282"/>
          </a:xfrm>
        </p:spPr>
        <p:txBody>
          <a:bodyPr/>
          <a:lstStyle/>
          <a:p>
            <a:r>
              <a:rPr lang="uk-UA" dirty="0" smtClean="0"/>
              <a:t>Принципи побудови системи внутрішнього контролю згідно </a:t>
            </a:r>
            <a:r>
              <a:rPr lang="uk-UA" dirty="0" smtClean="0"/>
              <a:t>моделі </a:t>
            </a:r>
            <a:r>
              <a:rPr lang="en-US" dirty="0" smtClean="0"/>
              <a:t>COSO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6475325" y="1126712"/>
            <a:ext cx="3749329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uk-UA" sz="1000" b="1" dirty="0" smtClean="0">
                <a:solidFill>
                  <a:schemeClr val="accent1"/>
                </a:solidFill>
                <a:cs typeface="Times New Roman" pitchFamily="18" charset="0"/>
              </a:rPr>
              <a:t>Контрольне середовище</a:t>
            </a:r>
          </a:p>
          <a:p>
            <a:r>
              <a:rPr lang="uk-UA" sz="1000" dirty="0" smtClean="0"/>
              <a:t>Контрольна середовище - це усвідомлення необхідності контролю в організації.</a:t>
            </a:r>
            <a:r>
              <a:rPr lang="en-US" sz="1000" dirty="0" smtClean="0"/>
              <a:t> </a:t>
            </a:r>
            <a:endParaRPr lang="uk-UA" sz="1000" dirty="0" smtClean="0"/>
          </a:p>
          <a:p>
            <a:r>
              <a:rPr lang="uk-UA" sz="1000" dirty="0" smtClean="0"/>
              <a:t>Керівництво впливає на стан контрольної середовища, встановлюючи стандарти діяльності в компанії, і ефективно доводячи до персоналу письмові політики і процедури, кодекс етики, стандарти поведінки.</a:t>
            </a:r>
            <a:endParaRPr lang="en-US" sz="1000" dirty="0"/>
          </a:p>
        </p:txBody>
      </p:sp>
      <p:sp>
        <p:nvSpPr>
          <p:cNvPr id="7" name="Oval 8"/>
          <p:cNvSpPr/>
          <p:nvPr/>
        </p:nvSpPr>
        <p:spPr>
          <a:xfrm rot="21012786">
            <a:off x="5925133" y="1167090"/>
            <a:ext cx="480019" cy="238358"/>
          </a:xfrm>
          <a:custGeom>
            <a:avLst/>
            <a:gdLst>
              <a:gd name="connsiteX0" fmla="*/ 0 w 1587398"/>
              <a:gd name="connsiteY0" fmla="*/ 416967 h 833933"/>
              <a:gd name="connsiteX1" fmla="*/ 793699 w 1587398"/>
              <a:gd name="connsiteY1" fmla="*/ 0 h 833933"/>
              <a:gd name="connsiteX2" fmla="*/ 1587398 w 1587398"/>
              <a:gd name="connsiteY2" fmla="*/ 416967 h 833933"/>
              <a:gd name="connsiteX3" fmla="*/ 793699 w 1587398"/>
              <a:gd name="connsiteY3" fmla="*/ 833934 h 833933"/>
              <a:gd name="connsiteX4" fmla="*/ 0 w 1587398"/>
              <a:gd name="connsiteY4" fmla="*/ 416967 h 833933"/>
              <a:gd name="connsiteX0" fmla="*/ 0 w 1777593"/>
              <a:gd name="connsiteY0" fmla="*/ 416972 h 833945"/>
              <a:gd name="connsiteX1" fmla="*/ 793699 w 1777593"/>
              <a:gd name="connsiteY1" fmla="*/ 5 h 833945"/>
              <a:gd name="connsiteX2" fmla="*/ 1777593 w 1777593"/>
              <a:gd name="connsiteY2" fmla="*/ 424287 h 833945"/>
              <a:gd name="connsiteX3" fmla="*/ 793699 w 1777593"/>
              <a:gd name="connsiteY3" fmla="*/ 833939 h 833945"/>
              <a:gd name="connsiteX4" fmla="*/ 0 w 1777593"/>
              <a:gd name="connsiteY4" fmla="*/ 416972 h 833945"/>
              <a:gd name="connsiteX0" fmla="*/ 0 w 2062886"/>
              <a:gd name="connsiteY0" fmla="*/ 409675 h 833982"/>
              <a:gd name="connsiteX1" fmla="*/ 1078992 w 2062886"/>
              <a:gd name="connsiteY1" fmla="*/ 24 h 833982"/>
              <a:gd name="connsiteX2" fmla="*/ 2062886 w 2062886"/>
              <a:gd name="connsiteY2" fmla="*/ 424306 h 833982"/>
              <a:gd name="connsiteX3" fmla="*/ 1078992 w 2062886"/>
              <a:gd name="connsiteY3" fmla="*/ 833958 h 833982"/>
              <a:gd name="connsiteX4" fmla="*/ 0 w 2062886"/>
              <a:gd name="connsiteY4" fmla="*/ 409675 h 833982"/>
              <a:gd name="connsiteX0" fmla="*/ 53 w 2062939"/>
              <a:gd name="connsiteY0" fmla="*/ 409663 h 833970"/>
              <a:gd name="connsiteX1" fmla="*/ 1079045 w 2062939"/>
              <a:gd name="connsiteY1" fmla="*/ 12 h 833970"/>
              <a:gd name="connsiteX2" fmla="*/ 2062939 w 2062939"/>
              <a:gd name="connsiteY2" fmla="*/ 424294 h 833970"/>
              <a:gd name="connsiteX3" fmla="*/ 1079045 w 2062939"/>
              <a:gd name="connsiteY3" fmla="*/ 833946 h 833970"/>
              <a:gd name="connsiteX4" fmla="*/ 53 w 2062939"/>
              <a:gd name="connsiteY4" fmla="*/ 409663 h 833970"/>
              <a:gd name="connsiteX0" fmla="*/ 53 w 2062939"/>
              <a:gd name="connsiteY0" fmla="*/ 409663 h 833970"/>
              <a:gd name="connsiteX1" fmla="*/ 1079045 w 2062939"/>
              <a:gd name="connsiteY1" fmla="*/ 12 h 833970"/>
              <a:gd name="connsiteX2" fmla="*/ 2062939 w 2062939"/>
              <a:gd name="connsiteY2" fmla="*/ 424294 h 833970"/>
              <a:gd name="connsiteX3" fmla="*/ 1079045 w 2062939"/>
              <a:gd name="connsiteY3" fmla="*/ 833946 h 833970"/>
              <a:gd name="connsiteX4" fmla="*/ 53 w 2062939"/>
              <a:gd name="connsiteY4" fmla="*/ 409663 h 833970"/>
              <a:gd name="connsiteX0" fmla="*/ 53 w 2062939"/>
              <a:gd name="connsiteY0" fmla="*/ 409663 h 833956"/>
              <a:gd name="connsiteX1" fmla="*/ 1079045 w 2062939"/>
              <a:gd name="connsiteY1" fmla="*/ 12 h 833956"/>
              <a:gd name="connsiteX2" fmla="*/ 2062939 w 2062939"/>
              <a:gd name="connsiteY2" fmla="*/ 424294 h 833956"/>
              <a:gd name="connsiteX3" fmla="*/ 1079045 w 2062939"/>
              <a:gd name="connsiteY3" fmla="*/ 833946 h 833956"/>
              <a:gd name="connsiteX4" fmla="*/ 53 w 2062939"/>
              <a:gd name="connsiteY4" fmla="*/ 409663 h 833956"/>
              <a:gd name="connsiteX0" fmla="*/ 87 w 2062973"/>
              <a:gd name="connsiteY0" fmla="*/ 409663 h 833956"/>
              <a:gd name="connsiteX1" fmla="*/ 1079079 w 2062973"/>
              <a:gd name="connsiteY1" fmla="*/ 12 h 833956"/>
              <a:gd name="connsiteX2" fmla="*/ 2062973 w 2062973"/>
              <a:gd name="connsiteY2" fmla="*/ 424294 h 833956"/>
              <a:gd name="connsiteX3" fmla="*/ 1079079 w 2062973"/>
              <a:gd name="connsiteY3" fmla="*/ 833946 h 833956"/>
              <a:gd name="connsiteX4" fmla="*/ 87 w 2062973"/>
              <a:gd name="connsiteY4" fmla="*/ 409663 h 833956"/>
              <a:gd name="connsiteX0" fmla="*/ 87 w 2062973"/>
              <a:gd name="connsiteY0" fmla="*/ 409663 h 833956"/>
              <a:gd name="connsiteX1" fmla="*/ 1079079 w 2062973"/>
              <a:gd name="connsiteY1" fmla="*/ 12 h 833956"/>
              <a:gd name="connsiteX2" fmla="*/ 2062973 w 2062973"/>
              <a:gd name="connsiteY2" fmla="*/ 424294 h 833956"/>
              <a:gd name="connsiteX3" fmla="*/ 1079079 w 2062973"/>
              <a:gd name="connsiteY3" fmla="*/ 833946 h 833956"/>
              <a:gd name="connsiteX4" fmla="*/ 87 w 2062973"/>
              <a:gd name="connsiteY4" fmla="*/ 409663 h 83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2973" h="833956">
                <a:moveTo>
                  <a:pt x="87" y="409663"/>
                </a:moveTo>
                <a:cubicBezTo>
                  <a:pt x="-7228" y="376889"/>
                  <a:pt x="442657" y="-2427"/>
                  <a:pt x="1079079" y="12"/>
                </a:cubicBezTo>
                <a:cubicBezTo>
                  <a:pt x="1715501" y="2451"/>
                  <a:pt x="2062973" y="413465"/>
                  <a:pt x="2062973" y="424294"/>
                </a:cubicBezTo>
                <a:cubicBezTo>
                  <a:pt x="2055658" y="413178"/>
                  <a:pt x="1795969" y="836385"/>
                  <a:pt x="1079079" y="833946"/>
                </a:cubicBezTo>
                <a:cubicBezTo>
                  <a:pt x="362189" y="831507"/>
                  <a:pt x="7402" y="442437"/>
                  <a:pt x="87" y="409663"/>
                </a:cubicBezTo>
                <a:close/>
              </a:path>
            </a:pathLst>
          </a:custGeom>
          <a:solidFill>
            <a:srgbClr val="C4D6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rIns="91440" bIns="91440" rtlCol="0" anchor="ctr">
            <a:noAutofit/>
          </a:bodyPr>
          <a:lstStyle/>
          <a:p>
            <a:pPr algn="ctr"/>
            <a:endParaRPr lang="en-US" sz="1400" dirty="0" smtClean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5326" y="2406024"/>
            <a:ext cx="3832456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uk-UA" sz="1000" b="1" dirty="0" smtClean="0">
                <a:solidFill>
                  <a:schemeClr val="accent2"/>
                </a:solidFill>
                <a:cs typeface="Times New Roman" pitchFamily="18" charset="0"/>
              </a:rPr>
              <a:t>Оцінка ризиків</a:t>
            </a:r>
            <a:r>
              <a:rPr lang="en-US" sz="1000" b="1" dirty="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1000" b="1" dirty="0" smtClean="0">
                <a:solidFill>
                  <a:srgbClr val="313131"/>
                </a:solidFill>
              </a:rPr>
              <a:t/>
            </a:r>
            <a:br>
              <a:rPr lang="en-US" sz="1000" b="1" dirty="0" smtClean="0">
                <a:solidFill>
                  <a:srgbClr val="313131"/>
                </a:solidFill>
              </a:rPr>
            </a:br>
            <a:r>
              <a:rPr lang="uk-UA" sz="1000" dirty="0" smtClean="0"/>
              <a:t>Ідентифікація ризиків охоплює всі рівні організації, господарські одиниці і дочірні підприємства.</a:t>
            </a:r>
          </a:p>
          <a:p>
            <a:pPr marL="0" lvl="1"/>
            <a:r>
              <a:rPr lang="uk-UA" sz="1000" dirty="0" smtClean="0"/>
              <a:t>Виконується аналіз як внутрішніх, так і зовнішніх ризик-факторів, дається оцінка значущості виявлених ризиків, визначаються заходи реагування на ризики.</a:t>
            </a:r>
          </a:p>
          <a:p>
            <a:pPr marL="0" lvl="1"/>
            <a:endParaRPr lang="en-US" sz="1000" dirty="0">
              <a:solidFill>
                <a:srgbClr val="53565A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 rot="13988512">
            <a:off x="5946386" y="2503365"/>
            <a:ext cx="437512" cy="231241"/>
          </a:xfrm>
          <a:custGeom>
            <a:avLst/>
            <a:gdLst>
              <a:gd name="connsiteX0" fmla="*/ 0 w 1587398"/>
              <a:gd name="connsiteY0" fmla="*/ 416967 h 833933"/>
              <a:gd name="connsiteX1" fmla="*/ 793699 w 1587398"/>
              <a:gd name="connsiteY1" fmla="*/ 0 h 833933"/>
              <a:gd name="connsiteX2" fmla="*/ 1587398 w 1587398"/>
              <a:gd name="connsiteY2" fmla="*/ 416967 h 833933"/>
              <a:gd name="connsiteX3" fmla="*/ 793699 w 1587398"/>
              <a:gd name="connsiteY3" fmla="*/ 833934 h 833933"/>
              <a:gd name="connsiteX4" fmla="*/ 0 w 1587398"/>
              <a:gd name="connsiteY4" fmla="*/ 416967 h 833933"/>
              <a:gd name="connsiteX0" fmla="*/ 0 w 1777593"/>
              <a:gd name="connsiteY0" fmla="*/ 416972 h 833945"/>
              <a:gd name="connsiteX1" fmla="*/ 793699 w 1777593"/>
              <a:gd name="connsiteY1" fmla="*/ 5 h 833945"/>
              <a:gd name="connsiteX2" fmla="*/ 1777593 w 1777593"/>
              <a:gd name="connsiteY2" fmla="*/ 424287 h 833945"/>
              <a:gd name="connsiteX3" fmla="*/ 793699 w 1777593"/>
              <a:gd name="connsiteY3" fmla="*/ 833939 h 833945"/>
              <a:gd name="connsiteX4" fmla="*/ 0 w 1777593"/>
              <a:gd name="connsiteY4" fmla="*/ 416972 h 833945"/>
              <a:gd name="connsiteX0" fmla="*/ 0 w 2062886"/>
              <a:gd name="connsiteY0" fmla="*/ 409675 h 833982"/>
              <a:gd name="connsiteX1" fmla="*/ 1078992 w 2062886"/>
              <a:gd name="connsiteY1" fmla="*/ 24 h 833982"/>
              <a:gd name="connsiteX2" fmla="*/ 2062886 w 2062886"/>
              <a:gd name="connsiteY2" fmla="*/ 424306 h 833982"/>
              <a:gd name="connsiteX3" fmla="*/ 1078992 w 2062886"/>
              <a:gd name="connsiteY3" fmla="*/ 833958 h 833982"/>
              <a:gd name="connsiteX4" fmla="*/ 0 w 2062886"/>
              <a:gd name="connsiteY4" fmla="*/ 409675 h 833982"/>
              <a:gd name="connsiteX0" fmla="*/ 53 w 2062939"/>
              <a:gd name="connsiteY0" fmla="*/ 409663 h 833970"/>
              <a:gd name="connsiteX1" fmla="*/ 1079045 w 2062939"/>
              <a:gd name="connsiteY1" fmla="*/ 12 h 833970"/>
              <a:gd name="connsiteX2" fmla="*/ 2062939 w 2062939"/>
              <a:gd name="connsiteY2" fmla="*/ 424294 h 833970"/>
              <a:gd name="connsiteX3" fmla="*/ 1079045 w 2062939"/>
              <a:gd name="connsiteY3" fmla="*/ 833946 h 833970"/>
              <a:gd name="connsiteX4" fmla="*/ 53 w 2062939"/>
              <a:gd name="connsiteY4" fmla="*/ 409663 h 833970"/>
              <a:gd name="connsiteX0" fmla="*/ 53 w 2062939"/>
              <a:gd name="connsiteY0" fmla="*/ 409663 h 833970"/>
              <a:gd name="connsiteX1" fmla="*/ 1079045 w 2062939"/>
              <a:gd name="connsiteY1" fmla="*/ 12 h 833970"/>
              <a:gd name="connsiteX2" fmla="*/ 2062939 w 2062939"/>
              <a:gd name="connsiteY2" fmla="*/ 424294 h 833970"/>
              <a:gd name="connsiteX3" fmla="*/ 1079045 w 2062939"/>
              <a:gd name="connsiteY3" fmla="*/ 833946 h 833970"/>
              <a:gd name="connsiteX4" fmla="*/ 53 w 2062939"/>
              <a:gd name="connsiteY4" fmla="*/ 409663 h 833970"/>
              <a:gd name="connsiteX0" fmla="*/ 53 w 2062939"/>
              <a:gd name="connsiteY0" fmla="*/ 409663 h 833956"/>
              <a:gd name="connsiteX1" fmla="*/ 1079045 w 2062939"/>
              <a:gd name="connsiteY1" fmla="*/ 12 h 833956"/>
              <a:gd name="connsiteX2" fmla="*/ 2062939 w 2062939"/>
              <a:gd name="connsiteY2" fmla="*/ 424294 h 833956"/>
              <a:gd name="connsiteX3" fmla="*/ 1079045 w 2062939"/>
              <a:gd name="connsiteY3" fmla="*/ 833946 h 833956"/>
              <a:gd name="connsiteX4" fmla="*/ 53 w 2062939"/>
              <a:gd name="connsiteY4" fmla="*/ 409663 h 833956"/>
              <a:gd name="connsiteX0" fmla="*/ 87 w 2062973"/>
              <a:gd name="connsiteY0" fmla="*/ 409663 h 833956"/>
              <a:gd name="connsiteX1" fmla="*/ 1079079 w 2062973"/>
              <a:gd name="connsiteY1" fmla="*/ 12 h 833956"/>
              <a:gd name="connsiteX2" fmla="*/ 2062973 w 2062973"/>
              <a:gd name="connsiteY2" fmla="*/ 424294 h 833956"/>
              <a:gd name="connsiteX3" fmla="*/ 1079079 w 2062973"/>
              <a:gd name="connsiteY3" fmla="*/ 833946 h 833956"/>
              <a:gd name="connsiteX4" fmla="*/ 87 w 2062973"/>
              <a:gd name="connsiteY4" fmla="*/ 409663 h 833956"/>
              <a:gd name="connsiteX0" fmla="*/ 87 w 2062973"/>
              <a:gd name="connsiteY0" fmla="*/ 409663 h 833956"/>
              <a:gd name="connsiteX1" fmla="*/ 1079079 w 2062973"/>
              <a:gd name="connsiteY1" fmla="*/ 12 h 833956"/>
              <a:gd name="connsiteX2" fmla="*/ 2062973 w 2062973"/>
              <a:gd name="connsiteY2" fmla="*/ 424294 h 833956"/>
              <a:gd name="connsiteX3" fmla="*/ 1079079 w 2062973"/>
              <a:gd name="connsiteY3" fmla="*/ 833946 h 833956"/>
              <a:gd name="connsiteX4" fmla="*/ 87 w 2062973"/>
              <a:gd name="connsiteY4" fmla="*/ 409663 h 83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2973" h="833956">
                <a:moveTo>
                  <a:pt x="87" y="409663"/>
                </a:moveTo>
                <a:cubicBezTo>
                  <a:pt x="-7228" y="376889"/>
                  <a:pt x="442657" y="-2427"/>
                  <a:pt x="1079079" y="12"/>
                </a:cubicBezTo>
                <a:cubicBezTo>
                  <a:pt x="1715501" y="2451"/>
                  <a:pt x="2062973" y="413465"/>
                  <a:pt x="2062973" y="424294"/>
                </a:cubicBezTo>
                <a:cubicBezTo>
                  <a:pt x="2055658" y="413178"/>
                  <a:pt x="1795969" y="836385"/>
                  <a:pt x="1079079" y="833946"/>
                </a:cubicBezTo>
                <a:cubicBezTo>
                  <a:pt x="362189" y="831507"/>
                  <a:pt x="7402" y="442437"/>
                  <a:pt x="87" y="409663"/>
                </a:cubicBezTo>
                <a:close/>
              </a:path>
            </a:pathLst>
          </a:cu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rIns="91440" bIns="91440" rtlCol="0" anchor="ctr">
            <a:noAutofit/>
          </a:bodyPr>
          <a:lstStyle/>
          <a:p>
            <a:pPr algn="ctr"/>
            <a:endParaRPr lang="en-US" sz="1400" err="1" smtClean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94374" y="3560644"/>
            <a:ext cx="3834189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uk-UA" sz="1000" b="1" dirty="0" smtClean="0">
                <a:solidFill>
                  <a:schemeClr val="accent3"/>
                </a:solidFill>
                <a:cs typeface="Times New Roman" pitchFamily="18" charset="0"/>
              </a:rPr>
              <a:t>Контрольні процедури</a:t>
            </a:r>
            <a:r>
              <a:rPr lang="en-US" sz="1000" b="1" dirty="0" smtClean="0">
                <a:solidFill>
                  <a:schemeClr val="accent4"/>
                </a:solidFill>
              </a:rPr>
              <a:t/>
            </a:r>
            <a:br>
              <a:rPr lang="en-US" sz="1000" b="1" dirty="0" smtClean="0">
                <a:solidFill>
                  <a:schemeClr val="accent4"/>
                </a:solidFill>
              </a:rPr>
            </a:br>
            <a:r>
              <a:rPr lang="uk-UA" sz="1000" dirty="0" smtClean="0"/>
              <a:t>Організація </a:t>
            </a:r>
            <a:r>
              <a:rPr lang="uk-UA" sz="1000" dirty="0" smtClean="0"/>
              <a:t>визначає та впроваджує контрольні процедури, які знижують ризики недосягнення цілей до прийнятного рівня та впроваджує їх через політики, які встановлюють очікування керівництва, і процедури, які вводять дані політики в дію.</a:t>
            </a:r>
            <a:endParaRPr lang="uk-UA" sz="1000" dirty="0"/>
          </a:p>
        </p:txBody>
      </p:sp>
      <p:sp>
        <p:nvSpPr>
          <p:cNvPr id="11" name="Oval 8"/>
          <p:cNvSpPr/>
          <p:nvPr/>
        </p:nvSpPr>
        <p:spPr>
          <a:xfrm rot="17081601">
            <a:off x="5911864" y="3691771"/>
            <a:ext cx="506557" cy="251536"/>
          </a:xfrm>
          <a:custGeom>
            <a:avLst/>
            <a:gdLst>
              <a:gd name="connsiteX0" fmla="*/ 0 w 1587398"/>
              <a:gd name="connsiteY0" fmla="*/ 416967 h 833933"/>
              <a:gd name="connsiteX1" fmla="*/ 793699 w 1587398"/>
              <a:gd name="connsiteY1" fmla="*/ 0 h 833933"/>
              <a:gd name="connsiteX2" fmla="*/ 1587398 w 1587398"/>
              <a:gd name="connsiteY2" fmla="*/ 416967 h 833933"/>
              <a:gd name="connsiteX3" fmla="*/ 793699 w 1587398"/>
              <a:gd name="connsiteY3" fmla="*/ 833934 h 833933"/>
              <a:gd name="connsiteX4" fmla="*/ 0 w 1587398"/>
              <a:gd name="connsiteY4" fmla="*/ 416967 h 833933"/>
              <a:gd name="connsiteX0" fmla="*/ 0 w 1777593"/>
              <a:gd name="connsiteY0" fmla="*/ 416972 h 833945"/>
              <a:gd name="connsiteX1" fmla="*/ 793699 w 1777593"/>
              <a:gd name="connsiteY1" fmla="*/ 5 h 833945"/>
              <a:gd name="connsiteX2" fmla="*/ 1777593 w 1777593"/>
              <a:gd name="connsiteY2" fmla="*/ 424287 h 833945"/>
              <a:gd name="connsiteX3" fmla="*/ 793699 w 1777593"/>
              <a:gd name="connsiteY3" fmla="*/ 833939 h 833945"/>
              <a:gd name="connsiteX4" fmla="*/ 0 w 1777593"/>
              <a:gd name="connsiteY4" fmla="*/ 416972 h 833945"/>
              <a:gd name="connsiteX0" fmla="*/ 0 w 2062886"/>
              <a:gd name="connsiteY0" fmla="*/ 409675 h 833982"/>
              <a:gd name="connsiteX1" fmla="*/ 1078992 w 2062886"/>
              <a:gd name="connsiteY1" fmla="*/ 24 h 833982"/>
              <a:gd name="connsiteX2" fmla="*/ 2062886 w 2062886"/>
              <a:gd name="connsiteY2" fmla="*/ 424306 h 833982"/>
              <a:gd name="connsiteX3" fmla="*/ 1078992 w 2062886"/>
              <a:gd name="connsiteY3" fmla="*/ 833958 h 833982"/>
              <a:gd name="connsiteX4" fmla="*/ 0 w 2062886"/>
              <a:gd name="connsiteY4" fmla="*/ 409675 h 833982"/>
              <a:gd name="connsiteX0" fmla="*/ 53 w 2062939"/>
              <a:gd name="connsiteY0" fmla="*/ 409663 h 833970"/>
              <a:gd name="connsiteX1" fmla="*/ 1079045 w 2062939"/>
              <a:gd name="connsiteY1" fmla="*/ 12 h 833970"/>
              <a:gd name="connsiteX2" fmla="*/ 2062939 w 2062939"/>
              <a:gd name="connsiteY2" fmla="*/ 424294 h 833970"/>
              <a:gd name="connsiteX3" fmla="*/ 1079045 w 2062939"/>
              <a:gd name="connsiteY3" fmla="*/ 833946 h 833970"/>
              <a:gd name="connsiteX4" fmla="*/ 53 w 2062939"/>
              <a:gd name="connsiteY4" fmla="*/ 409663 h 833970"/>
              <a:gd name="connsiteX0" fmla="*/ 53 w 2062939"/>
              <a:gd name="connsiteY0" fmla="*/ 409663 h 833970"/>
              <a:gd name="connsiteX1" fmla="*/ 1079045 w 2062939"/>
              <a:gd name="connsiteY1" fmla="*/ 12 h 833970"/>
              <a:gd name="connsiteX2" fmla="*/ 2062939 w 2062939"/>
              <a:gd name="connsiteY2" fmla="*/ 424294 h 833970"/>
              <a:gd name="connsiteX3" fmla="*/ 1079045 w 2062939"/>
              <a:gd name="connsiteY3" fmla="*/ 833946 h 833970"/>
              <a:gd name="connsiteX4" fmla="*/ 53 w 2062939"/>
              <a:gd name="connsiteY4" fmla="*/ 409663 h 833970"/>
              <a:gd name="connsiteX0" fmla="*/ 53 w 2062939"/>
              <a:gd name="connsiteY0" fmla="*/ 409663 h 833956"/>
              <a:gd name="connsiteX1" fmla="*/ 1079045 w 2062939"/>
              <a:gd name="connsiteY1" fmla="*/ 12 h 833956"/>
              <a:gd name="connsiteX2" fmla="*/ 2062939 w 2062939"/>
              <a:gd name="connsiteY2" fmla="*/ 424294 h 833956"/>
              <a:gd name="connsiteX3" fmla="*/ 1079045 w 2062939"/>
              <a:gd name="connsiteY3" fmla="*/ 833946 h 833956"/>
              <a:gd name="connsiteX4" fmla="*/ 53 w 2062939"/>
              <a:gd name="connsiteY4" fmla="*/ 409663 h 833956"/>
              <a:gd name="connsiteX0" fmla="*/ 87 w 2062973"/>
              <a:gd name="connsiteY0" fmla="*/ 409663 h 833956"/>
              <a:gd name="connsiteX1" fmla="*/ 1079079 w 2062973"/>
              <a:gd name="connsiteY1" fmla="*/ 12 h 833956"/>
              <a:gd name="connsiteX2" fmla="*/ 2062973 w 2062973"/>
              <a:gd name="connsiteY2" fmla="*/ 424294 h 833956"/>
              <a:gd name="connsiteX3" fmla="*/ 1079079 w 2062973"/>
              <a:gd name="connsiteY3" fmla="*/ 833946 h 833956"/>
              <a:gd name="connsiteX4" fmla="*/ 87 w 2062973"/>
              <a:gd name="connsiteY4" fmla="*/ 409663 h 833956"/>
              <a:gd name="connsiteX0" fmla="*/ 87 w 2062973"/>
              <a:gd name="connsiteY0" fmla="*/ 409663 h 833956"/>
              <a:gd name="connsiteX1" fmla="*/ 1079079 w 2062973"/>
              <a:gd name="connsiteY1" fmla="*/ 12 h 833956"/>
              <a:gd name="connsiteX2" fmla="*/ 2062973 w 2062973"/>
              <a:gd name="connsiteY2" fmla="*/ 424294 h 833956"/>
              <a:gd name="connsiteX3" fmla="*/ 1079079 w 2062973"/>
              <a:gd name="connsiteY3" fmla="*/ 833946 h 833956"/>
              <a:gd name="connsiteX4" fmla="*/ 87 w 2062973"/>
              <a:gd name="connsiteY4" fmla="*/ 409663 h 83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2973" h="833956">
                <a:moveTo>
                  <a:pt x="87" y="409663"/>
                </a:moveTo>
                <a:cubicBezTo>
                  <a:pt x="-7228" y="376889"/>
                  <a:pt x="442657" y="-2427"/>
                  <a:pt x="1079079" y="12"/>
                </a:cubicBezTo>
                <a:cubicBezTo>
                  <a:pt x="1715501" y="2451"/>
                  <a:pt x="2062973" y="413465"/>
                  <a:pt x="2062973" y="424294"/>
                </a:cubicBezTo>
                <a:cubicBezTo>
                  <a:pt x="2055658" y="413178"/>
                  <a:pt x="1795969" y="836385"/>
                  <a:pt x="1079079" y="833946"/>
                </a:cubicBezTo>
                <a:cubicBezTo>
                  <a:pt x="362189" y="831507"/>
                  <a:pt x="7402" y="442437"/>
                  <a:pt x="87" y="409663"/>
                </a:cubicBez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rIns="91440" bIns="91440" rtlCol="0" anchor="ctr">
            <a:noAutofit/>
          </a:bodyPr>
          <a:lstStyle/>
          <a:p>
            <a:pPr algn="ctr"/>
            <a:endParaRPr lang="en-US" sz="1400" err="1" smtClean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94374" y="4725655"/>
            <a:ext cx="3865361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uk-UA" sz="1000" b="1" dirty="0" smtClean="0">
                <a:solidFill>
                  <a:schemeClr val="accent4"/>
                </a:solidFill>
                <a:cs typeface="Times New Roman" pitchFamily="18" charset="0"/>
              </a:rPr>
              <a:t>Інформація і комунікація</a:t>
            </a:r>
            <a:r>
              <a:rPr lang="en-US" sz="1000" b="1" dirty="0" smtClean="0">
                <a:solidFill>
                  <a:schemeClr val="accent4"/>
                </a:solidFill>
                <a:cs typeface="Times New Roman" pitchFamily="18" charset="0"/>
              </a:rPr>
              <a:t> </a:t>
            </a:r>
            <a:r>
              <a:rPr lang="en-US" sz="1000" b="1" dirty="0" smtClean="0">
                <a:solidFill>
                  <a:schemeClr val="accent4"/>
                </a:solidFill>
              </a:rPr>
              <a:t/>
            </a:r>
            <a:br>
              <a:rPr lang="en-US" sz="1000" b="1" dirty="0" smtClean="0">
                <a:solidFill>
                  <a:schemeClr val="accent4"/>
                </a:solidFill>
              </a:rPr>
            </a:br>
            <a:r>
              <a:rPr lang="uk-UA" sz="1000" dirty="0" smtClean="0"/>
              <a:t>Достовірна зовнішня і внутрішня інформація, яка своєчасно виявляється, обробляється і передається, сприяє ефективному досягненню компанією своїх цілей.</a:t>
            </a:r>
          </a:p>
          <a:p>
            <a:pPr marL="0" lvl="1"/>
            <a:endParaRPr lang="en-US" sz="1000" dirty="0"/>
          </a:p>
        </p:txBody>
      </p:sp>
      <p:sp>
        <p:nvSpPr>
          <p:cNvPr id="13" name="Oval 8"/>
          <p:cNvSpPr/>
          <p:nvPr/>
        </p:nvSpPr>
        <p:spPr>
          <a:xfrm rot="20617441">
            <a:off x="5921992" y="4778225"/>
            <a:ext cx="486301" cy="199746"/>
          </a:xfrm>
          <a:custGeom>
            <a:avLst/>
            <a:gdLst>
              <a:gd name="connsiteX0" fmla="*/ 0 w 1587398"/>
              <a:gd name="connsiteY0" fmla="*/ 416967 h 833933"/>
              <a:gd name="connsiteX1" fmla="*/ 793699 w 1587398"/>
              <a:gd name="connsiteY1" fmla="*/ 0 h 833933"/>
              <a:gd name="connsiteX2" fmla="*/ 1587398 w 1587398"/>
              <a:gd name="connsiteY2" fmla="*/ 416967 h 833933"/>
              <a:gd name="connsiteX3" fmla="*/ 793699 w 1587398"/>
              <a:gd name="connsiteY3" fmla="*/ 833934 h 833933"/>
              <a:gd name="connsiteX4" fmla="*/ 0 w 1587398"/>
              <a:gd name="connsiteY4" fmla="*/ 416967 h 833933"/>
              <a:gd name="connsiteX0" fmla="*/ 0 w 1777593"/>
              <a:gd name="connsiteY0" fmla="*/ 416972 h 833945"/>
              <a:gd name="connsiteX1" fmla="*/ 793699 w 1777593"/>
              <a:gd name="connsiteY1" fmla="*/ 5 h 833945"/>
              <a:gd name="connsiteX2" fmla="*/ 1777593 w 1777593"/>
              <a:gd name="connsiteY2" fmla="*/ 424287 h 833945"/>
              <a:gd name="connsiteX3" fmla="*/ 793699 w 1777593"/>
              <a:gd name="connsiteY3" fmla="*/ 833939 h 833945"/>
              <a:gd name="connsiteX4" fmla="*/ 0 w 1777593"/>
              <a:gd name="connsiteY4" fmla="*/ 416972 h 833945"/>
              <a:gd name="connsiteX0" fmla="*/ 0 w 2062886"/>
              <a:gd name="connsiteY0" fmla="*/ 409675 h 833982"/>
              <a:gd name="connsiteX1" fmla="*/ 1078992 w 2062886"/>
              <a:gd name="connsiteY1" fmla="*/ 24 h 833982"/>
              <a:gd name="connsiteX2" fmla="*/ 2062886 w 2062886"/>
              <a:gd name="connsiteY2" fmla="*/ 424306 h 833982"/>
              <a:gd name="connsiteX3" fmla="*/ 1078992 w 2062886"/>
              <a:gd name="connsiteY3" fmla="*/ 833958 h 833982"/>
              <a:gd name="connsiteX4" fmla="*/ 0 w 2062886"/>
              <a:gd name="connsiteY4" fmla="*/ 409675 h 833982"/>
              <a:gd name="connsiteX0" fmla="*/ 53 w 2062939"/>
              <a:gd name="connsiteY0" fmla="*/ 409663 h 833970"/>
              <a:gd name="connsiteX1" fmla="*/ 1079045 w 2062939"/>
              <a:gd name="connsiteY1" fmla="*/ 12 h 833970"/>
              <a:gd name="connsiteX2" fmla="*/ 2062939 w 2062939"/>
              <a:gd name="connsiteY2" fmla="*/ 424294 h 833970"/>
              <a:gd name="connsiteX3" fmla="*/ 1079045 w 2062939"/>
              <a:gd name="connsiteY3" fmla="*/ 833946 h 833970"/>
              <a:gd name="connsiteX4" fmla="*/ 53 w 2062939"/>
              <a:gd name="connsiteY4" fmla="*/ 409663 h 833970"/>
              <a:gd name="connsiteX0" fmla="*/ 53 w 2062939"/>
              <a:gd name="connsiteY0" fmla="*/ 409663 h 833970"/>
              <a:gd name="connsiteX1" fmla="*/ 1079045 w 2062939"/>
              <a:gd name="connsiteY1" fmla="*/ 12 h 833970"/>
              <a:gd name="connsiteX2" fmla="*/ 2062939 w 2062939"/>
              <a:gd name="connsiteY2" fmla="*/ 424294 h 833970"/>
              <a:gd name="connsiteX3" fmla="*/ 1079045 w 2062939"/>
              <a:gd name="connsiteY3" fmla="*/ 833946 h 833970"/>
              <a:gd name="connsiteX4" fmla="*/ 53 w 2062939"/>
              <a:gd name="connsiteY4" fmla="*/ 409663 h 833970"/>
              <a:gd name="connsiteX0" fmla="*/ 53 w 2062939"/>
              <a:gd name="connsiteY0" fmla="*/ 409663 h 833956"/>
              <a:gd name="connsiteX1" fmla="*/ 1079045 w 2062939"/>
              <a:gd name="connsiteY1" fmla="*/ 12 h 833956"/>
              <a:gd name="connsiteX2" fmla="*/ 2062939 w 2062939"/>
              <a:gd name="connsiteY2" fmla="*/ 424294 h 833956"/>
              <a:gd name="connsiteX3" fmla="*/ 1079045 w 2062939"/>
              <a:gd name="connsiteY3" fmla="*/ 833946 h 833956"/>
              <a:gd name="connsiteX4" fmla="*/ 53 w 2062939"/>
              <a:gd name="connsiteY4" fmla="*/ 409663 h 833956"/>
              <a:gd name="connsiteX0" fmla="*/ 87 w 2062973"/>
              <a:gd name="connsiteY0" fmla="*/ 409663 h 833956"/>
              <a:gd name="connsiteX1" fmla="*/ 1079079 w 2062973"/>
              <a:gd name="connsiteY1" fmla="*/ 12 h 833956"/>
              <a:gd name="connsiteX2" fmla="*/ 2062973 w 2062973"/>
              <a:gd name="connsiteY2" fmla="*/ 424294 h 833956"/>
              <a:gd name="connsiteX3" fmla="*/ 1079079 w 2062973"/>
              <a:gd name="connsiteY3" fmla="*/ 833946 h 833956"/>
              <a:gd name="connsiteX4" fmla="*/ 87 w 2062973"/>
              <a:gd name="connsiteY4" fmla="*/ 409663 h 833956"/>
              <a:gd name="connsiteX0" fmla="*/ 87 w 2062973"/>
              <a:gd name="connsiteY0" fmla="*/ 409663 h 833956"/>
              <a:gd name="connsiteX1" fmla="*/ 1079079 w 2062973"/>
              <a:gd name="connsiteY1" fmla="*/ 12 h 833956"/>
              <a:gd name="connsiteX2" fmla="*/ 2062973 w 2062973"/>
              <a:gd name="connsiteY2" fmla="*/ 424294 h 833956"/>
              <a:gd name="connsiteX3" fmla="*/ 1079079 w 2062973"/>
              <a:gd name="connsiteY3" fmla="*/ 833946 h 833956"/>
              <a:gd name="connsiteX4" fmla="*/ 87 w 2062973"/>
              <a:gd name="connsiteY4" fmla="*/ 409663 h 83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2973" h="833956">
                <a:moveTo>
                  <a:pt x="87" y="409663"/>
                </a:moveTo>
                <a:cubicBezTo>
                  <a:pt x="-7228" y="376889"/>
                  <a:pt x="442657" y="-2427"/>
                  <a:pt x="1079079" y="12"/>
                </a:cubicBezTo>
                <a:cubicBezTo>
                  <a:pt x="1715501" y="2451"/>
                  <a:pt x="2062973" y="413465"/>
                  <a:pt x="2062973" y="424294"/>
                </a:cubicBezTo>
                <a:cubicBezTo>
                  <a:pt x="2055658" y="413178"/>
                  <a:pt x="1795969" y="836385"/>
                  <a:pt x="1079079" y="833946"/>
                </a:cubicBezTo>
                <a:cubicBezTo>
                  <a:pt x="362189" y="831507"/>
                  <a:pt x="7402" y="442437"/>
                  <a:pt x="87" y="409663"/>
                </a:cubicBezTo>
                <a:close/>
              </a:path>
            </a:pathLst>
          </a:cu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rIns="91440" bIns="91440" rtlCol="0" anchor="ctr">
            <a:noAutofit/>
          </a:bodyPr>
          <a:lstStyle/>
          <a:p>
            <a:pPr algn="ctr"/>
            <a:endParaRPr lang="en-US" sz="1400" err="1" smtClean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94375" y="5620501"/>
            <a:ext cx="3854970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uk-UA" sz="1000" b="1" dirty="0" smtClean="0">
                <a:solidFill>
                  <a:schemeClr val="accent5"/>
                </a:solidFill>
                <a:cs typeface="Times New Roman" pitchFamily="18" charset="0"/>
              </a:rPr>
              <a:t>Внутрішній аудит і моніторинг</a:t>
            </a:r>
            <a:r>
              <a:rPr lang="en-US" sz="1000" b="1" dirty="0" smtClean="0">
                <a:solidFill>
                  <a:schemeClr val="accent4"/>
                </a:solidFill>
              </a:rPr>
              <a:t/>
            </a:r>
            <a:br>
              <a:rPr lang="en-US" sz="1000" b="1" dirty="0" smtClean="0">
                <a:solidFill>
                  <a:schemeClr val="accent4"/>
                </a:solidFill>
              </a:rPr>
            </a:br>
            <a:r>
              <a:rPr lang="uk-UA" sz="1000" dirty="0" smtClean="0"/>
              <a:t>Мета моніторингу - визначити:</a:t>
            </a:r>
          </a:p>
          <a:p>
            <a:pPr marL="0" lvl="1">
              <a:buFont typeface="Wingdings" pitchFamily="2" charset="2"/>
              <a:buChar char="§"/>
            </a:pPr>
            <a:r>
              <a:rPr lang="uk-UA" sz="1000" dirty="0" smtClean="0"/>
              <a:t>чи правильно розроблений внутрішній контроль в   організації;</a:t>
            </a:r>
          </a:p>
          <a:p>
            <a:pPr marL="0" lvl="1">
              <a:buFont typeface="Wingdings" pitchFamily="2" charset="2"/>
              <a:buChar char="§"/>
            </a:pPr>
            <a:r>
              <a:rPr lang="uk-UA" sz="1000" dirty="0" smtClean="0"/>
              <a:t>як внутрішній контроль змінюється у зв'язку зі змінами бізнес-процесів;</a:t>
            </a:r>
          </a:p>
          <a:p>
            <a:pPr marL="0" lvl="1">
              <a:buFont typeface="Arial" pitchFamily="34" charset="0"/>
              <a:buChar char="•"/>
            </a:pPr>
            <a:r>
              <a:rPr lang="uk-UA" sz="1000" dirty="0" smtClean="0"/>
              <a:t>наскільки співробітники дотримуються вимог внутрішнього контролю;</a:t>
            </a:r>
          </a:p>
          <a:p>
            <a:pPr marL="0" lvl="1">
              <a:buFont typeface="Arial" pitchFamily="34" charset="0"/>
              <a:buChar char="•"/>
            </a:pPr>
            <a:r>
              <a:rPr lang="uk-UA" sz="1000" dirty="0" smtClean="0"/>
              <a:t>наскільки система внутрішнього </a:t>
            </a:r>
            <a:r>
              <a:rPr lang="uk-UA" sz="1000" dirty="0" smtClean="0"/>
              <a:t>контролю («СВК») </a:t>
            </a:r>
            <a:r>
              <a:rPr lang="uk-UA" sz="1000" dirty="0" smtClean="0"/>
              <a:t>ефективна.</a:t>
            </a:r>
            <a:endParaRPr lang="uk-UA" sz="1000" dirty="0"/>
          </a:p>
        </p:txBody>
      </p:sp>
      <p:sp>
        <p:nvSpPr>
          <p:cNvPr id="15" name="Oval 8"/>
          <p:cNvSpPr/>
          <p:nvPr/>
        </p:nvSpPr>
        <p:spPr>
          <a:xfrm rot="2134922">
            <a:off x="5947706" y="5657429"/>
            <a:ext cx="434870" cy="244813"/>
          </a:xfrm>
          <a:custGeom>
            <a:avLst/>
            <a:gdLst>
              <a:gd name="connsiteX0" fmla="*/ 0 w 1587398"/>
              <a:gd name="connsiteY0" fmla="*/ 416967 h 833933"/>
              <a:gd name="connsiteX1" fmla="*/ 793699 w 1587398"/>
              <a:gd name="connsiteY1" fmla="*/ 0 h 833933"/>
              <a:gd name="connsiteX2" fmla="*/ 1587398 w 1587398"/>
              <a:gd name="connsiteY2" fmla="*/ 416967 h 833933"/>
              <a:gd name="connsiteX3" fmla="*/ 793699 w 1587398"/>
              <a:gd name="connsiteY3" fmla="*/ 833934 h 833933"/>
              <a:gd name="connsiteX4" fmla="*/ 0 w 1587398"/>
              <a:gd name="connsiteY4" fmla="*/ 416967 h 833933"/>
              <a:gd name="connsiteX0" fmla="*/ 0 w 1777593"/>
              <a:gd name="connsiteY0" fmla="*/ 416972 h 833945"/>
              <a:gd name="connsiteX1" fmla="*/ 793699 w 1777593"/>
              <a:gd name="connsiteY1" fmla="*/ 5 h 833945"/>
              <a:gd name="connsiteX2" fmla="*/ 1777593 w 1777593"/>
              <a:gd name="connsiteY2" fmla="*/ 424287 h 833945"/>
              <a:gd name="connsiteX3" fmla="*/ 793699 w 1777593"/>
              <a:gd name="connsiteY3" fmla="*/ 833939 h 833945"/>
              <a:gd name="connsiteX4" fmla="*/ 0 w 1777593"/>
              <a:gd name="connsiteY4" fmla="*/ 416972 h 833945"/>
              <a:gd name="connsiteX0" fmla="*/ 0 w 2062886"/>
              <a:gd name="connsiteY0" fmla="*/ 409675 h 833982"/>
              <a:gd name="connsiteX1" fmla="*/ 1078992 w 2062886"/>
              <a:gd name="connsiteY1" fmla="*/ 24 h 833982"/>
              <a:gd name="connsiteX2" fmla="*/ 2062886 w 2062886"/>
              <a:gd name="connsiteY2" fmla="*/ 424306 h 833982"/>
              <a:gd name="connsiteX3" fmla="*/ 1078992 w 2062886"/>
              <a:gd name="connsiteY3" fmla="*/ 833958 h 833982"/>
              <a:gd name="connsiteX4" fmla="*/ 0 w 2062886"/>
              <a:gd name="connsiteY4" fmla="*/ 409675 h 833982"/>
              <a:gd name="connsiteX0" fmla="*/ 53 w 2062939"/>
              <a:gd name="connsiteY0" fmla="*/ 409663 h 833970"/>
              <a:gd name="connsiteX1" fmla="*/ 1079045 w 2062939"/>
              <a:gd name="connsiteY1" fmla="*/ 12 h 833970"/>
              <a:gd name="connsiteX2" fmla="*/ 2062939 w 2062939"/>
              <a:gd name="connsiteY2" fmla="*/ 424294 h 833970"/>
              <a:gd name="connsiteX3" fmla="*/ 1079045 w 2062939"/>
              <a:gd name="connsiteY3" fmla="*/ 833946 h 833970"/>
              <a:gd name="connsiteX4" fmla="*/ 53 w 2062939"/>
              <a:gd name="connsiteY4" fmla="*/ 409663 h 833970"/>
              <a:gd name="connsiteX0" fmla="*/ 53 w 2062939"/>
              <a:gd name="connsiteY0" fmla="*/ 409663 h 833970"/>
              <a:gd name="connsiteX1" fmla="*/ 1079045 w 2062939"/>
              <a:gd name="connsiteY1" fmla="*/ 12 h 833970"/>
              <a:gd name="connsiteX2" fmla="*/ 2062939 w 2062939"/>
              <a:gd name="connsiteY2" fmla="*/ 424294 h 833970"/>
              <a:gd name="connsiteX3" fmla="*/ 1079045 w 2062939"/>
              <a:gd name="connsiteY3" fmla="*/ 833946 h 833970"/>
              <a:gd name="connsiteX4" fmla="*/ 53 w 2062939"/>
              <a:gd name="connsiteY4" fmla="*/ 409663 h 833970"/>
              <a:gd name="connsiteX0" fmla="*/ 53 w 2062939"/>
              <a:gd name="connsiteY0" fmla="*/ 409663 h 833956"/>
              <a:gd name="connsiteX1" fmla="*/ 1079045 w 2062939"/>
              <a:gd name="connsiteY1" fmla="*/ 12 h 833956"/>
              <a:gd name="connsiteX2" fmla="*/ 2062939 w 2062939"/>
              <a:gd name="connsiteY2" fmla="*/ 424294 h 833956"/>
              <a:gd name="connsiteX3" fmla="*/ 1079045 w 2062939"/>
              <a:gd name="connsiteY3" fmla="*/ 833946 h 833956"/>
              <a:gd name="connsiteX4" fmla="*/ 53 w 2062939"/>
              <a:gd name="connsiteY4" fmla="*/ 409663 h 833956"/>
              <a:gd name="connsiteX0" fmla="*/ 87 w 2062973"/>
              <a:gd name="connsiteY0" fmla="*/ 409663 h 833956"/>
              <a:gd name="connsiteX1" fmla="*/ 1079079 w 2062973"/>
              <a:gd name="connsiteY1" fmla="*/ 12 h 833956"/>
              <a:gd name="connsiteX2" fmla="*/ 2062973 w 2062973"/>
              <a:gd name="connsiteY2" fmla="*/ 424294 h 833956"/>
              <a:gd name="connsiteX3" fmla="*/ 1079079 w 2062973"/>
              <a:gd name="connsiteY3" fmla="*/ 833946 h 833956"/>
              <a:gd name="connsiteX4" fmla="*/ 87 w 2062973"/>
              <a:gd name="connsiteY4" fmla="*/ 409663 h 833956"/>
              <a:gd name="connsiteX0" fmla="*/ 87 w 2062973"/>
              <a:gd name="connsiteY0" fmla="*/ 409663 h 833956"/>
              <a:gd name="connsiteX1" fmla="*/ 1079079 w 2062973"/>
              <a:gd name="connsiteY1" fmla="*/ 12 h 833956"/>
              <a:gd name="connsiteX2" fmla="*/ 2062973 w 2062973"/>
              <a:gd name="connsiteY2" fmla="*/ 424294 h 833956"/>
              <a:gd name="connsiteX3" fmla="*/ 1079079 w 2062973"/>
              <a:gd name="connsiteY3" fmla="*/ 833946 h 833956"/>
              <a:gd name="connsiteX4" fmla="*/ 87 w 2062973"/>
              <a:gd name="connsiteY4" fmla="*/ 409663 h 83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2973" h="833956">
                <a:moveTo>
                  <a:pt x="87" y="409663"/>
                </a:moveTo>
                <a:cubicBezTo>
                  <a:pt x="-7228" y="376889"/>
                  <a:pt x="442657" y="-2427"/>
                  <a:pt x="1079079" y="12"/>
                </a:cubicBezTo>
                <a:cubicBezTo>
                  <a:pt x="1715501" y="2451"/>
                  <a:pt x="2062973" y="413465"/>
                  <a:pt x="2062973" y="424294"/>
                </a:cubicBezTo>
                <a:cubicBezTo>
                  <a:pt x="2055658" y="413178"/>
                  <a:pt x="1795969" y="836385"/>
                  <a:pt x="1079079" y="833946"/>
                </a:cubicBezTo>
                <a:cubicBezTo>
                  <a:pt x="362189" y="831507"/>
                  <a:pt x="7402" y="442437"/>
                  <a:pt x="87" y="409663"/>
                </a:cubicBezTo>
                <a:close/>
              </a:path>
            </a:pathLst>
          </a:cu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rIns="91440" bIns="91440" rtlCol="0" anchor="ctr">
            <a:noAutofit/>
          </a:bodyPr>
          <a:lstStyle/>
          <a:p>
            <a:pPr algn="ctr"/>
            <a:endParaRPr lang="en-US" sz="1400" err="1" smtClean="0">
              <a:solidFill>
                <a:schemeClr val="tx2"/>
              </a:solidFill>
            </a:endParaRPr>
          </a:p>
        </p:txBody>
      </p:sp>
      <p:grpSp>
        <p:nvGrpSpPr>
          <p:cNvPr id="16" name="Group 60"/>
          <p:cNvGrpSpPr/>
          <p:nvPr/>
        </p:nvGrpSpPr>
        <p:grpSpPr>
          <a:xfrm>
            <a:off x="343591" y="1624088"/>
            <a:ext cx="5182990" cy="4956594"/>
            <a:chOff x="343591" y="1624088"/>
            <a:chExt cx="4697173" cy="4622636"/>
          </a:xfrm>
        </p:grpSpPr>
        <p:sp>
          <p:nvSpPr>
            <p:cNvPr id="17" name="Oval 8"/>
            <p:cNvSpPr/>
            <p:nvPr/>
          </p:nvSpPr>
          <p:spPr>
            <a:xfrm rot="21012786">
              <a:off x="343591" y="3723307"/>
              <a:ext cx="1910537" cy="961536"/>
            </a:xfrm>
            <a:custGeom>
              <a:avLst/>
              <a:gdLst/>
              <a:ahLst/>
              <a:cxnLst/>
              <a:rect l="l" t="t" r="r" b="b"/>
              <a:pathLst>
                <a:path w="1910537" h="961536">
                  <a:moveTo>
                    <a:pt x="1224063" y="21329"/>
                  </a:moveTo>
                  <a:cubicBezTo>
                    <a:pt x="1580673" y="92833"/>
                    <a:pt x="1810771" y="325621"/>
                    <a:pt x="1897387" y="433649"/>
                  </a:cubicBezTo>
                  <a:lnTo>
                    <a:pt x="1626803" y="496581"/>
                  </a:lnTo>
                  <a:lnTo>
                    <a:pt x="1910537" y="522352"/>
                  </a:lnTo>
                  <a:cubicBezTo>
                    <a:pt x="1832352" y="630519"/>
                    <a:pt x="1569369" y="963849"/>
                    <a:pt x="1012869" y="961524"/>
                  </a:cubicBezTo>
                  <a:cubicBezTo>
                    <a:pt x="339966" y="958711"/>
                    <a:pt x="6948" y="510122"/>
                    <a:pt x="82" y="472334"/>
                  </a:cubicBezTo>
                  <a:cubicBezTo>
                    <a:pt x="-6785" y="434546"/>
                    <a:pt x="415497" y="-2798"/>
                    <a:pt x="1012869" y="14"/>
                  </a:cubicBezTo>
                  <a:cubicBezTo>
                    <a:pt x="1087541" y="366"/>
                    <a:pt x="1157975" y="8078"/>
                    <a:pt x="1224063" y="21329"/>
                  </a:cubicBezTo>
                  <a:close/>
                </a:path>
              </a:pathLst>
            </a:custGeom>
            <a:noFill/>
            <a:ln w="38100">
              <a:solidFill>
                <a:srgbClr val="C4D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>
              <a:noAutofit/>
            </a:bodyPr>
            <a:lstStyle/>
            <a:p>
              <a:pPr algn="ctr"/>
              <a:endParaRPr lang="en-US" sz="12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18" name="Oval 8"/>
            <p:cNvSpPr/>
            <p:nvPr/>
          </p:nvSpPr>
          <p:spPr>
            <a:xfrm rot="13988512">
              <a:off x="375386" y="2150158"/>
              <a:ext cx="2273862" cy="1221721"/>
            </a:xfrm>
            <a:custGeom>
              <a:avLst/>
              <a:gdLst/>
              <a:ahLst/>
              <a:cxnLst/>
              <a:rect l="l" t="t" r="r" b="b"/>
              <a:pathLst>
                <a:path w="2273862" h="1221721">
                  <a:moveTo>
                    <a:pt x="2211107" y="708980"/>
                  </a:moveTo>
                  <a:cubicBezTo>
                    <a:pt x="2088160" y="876314"/>
                    <a:pt x="1773874" y="1224386"/>
                    <a:pt x="1171429" y="1221706"/>
                  </a:cubicBezTo>
                  <a:cubicBezTo>
                    <a:pt x="503391" y="1218735"/>
                    <a:pt x="115978" y="824007"/>
                    <a:pt x="0" y="663401"/>
                  </a:cubicBezTo>
                  <a:lnTo>
                    <a:pt x="337733" y="637869"/>
                  </a:lnTo>
                  <a:lnTo>
                    <a:pt x="3164" y="534988"/>
                  </a:lnTo>
                  <a:cubicBezTo>
                    <a:pt x="135621" y="376002"/>
                    <a:pt x="582164" y="-2935"/>
                    <a:pt x="1171429" y="17"/>
                  </a:cubicBezTo>
                  <a:cubicBezTo>
                    <a:pt x="1884527" y="3590"/>
                    <a:pt x="2273862" y="605714"/>
                    <a:pt x="2273862" y="621578"/>
                  </a:cubicBezTo>
                  <a:cubicBezTo>
                    <a:pt x="2271813" y="617507"/>
                    <a:pt x="2252090" y="653203"/>
                    <a:pt x="2211107" y="708980"/>
                  </a:cubicBezTo>
                  <a:close/>
                </a:path>
              </a:pathLst>
            </a:cu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1440" tIns="91440" rIns="91440" bIns="91440" rtlCol="0" anchor="ctr">
              <a:noAutofit/>
            </a:bodyPr>
            <a:lstStyle/>
            <a:p>
              <a:pPr algn="ctr"/>
              <a:endParaRPr lang="en-US" sz="12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19" name="Oval 8"/>
            <p:cNvSpPr/>
            <p:nvPr/>
          </p:nvSpPr>
          <p:spPr>
            <a:xfrm rot="17081601">
              <a:off x="1844164" y="2207922"/>
              <a:ext cx="1912653" cy="961536"/>
            </a:xfrm>
            <a:custGeom>
              <a:avLst/>
              <a:gdLst/>
              <a:ahLst/>
              <a:cxnLst/>
              <a:rect l="l" t="t" r="r" b="b"/>
              <a:pathLst>
                <a:path w="1912653" h="961536">
                  <a:moveTo>
                    <a:pt x="1912653" y="489203"/>
                  </a:moveTo>
                  <a:cubicBezTo>
                    <a:pt x="1905787" y="476386"/>
                    <a:pt x="1662032" y="964336"/>
                    <a:pt x="989128" y="961524"/>
                  </a:cubicBezTo>
                  <a:cubicBezTo>
                    <a:pt x="413506" y="959118"/>
                    <a:pt x="86598" y="630509"/>
                    <a:pt x="0" y="511752"/>
                  </a:cubicBezTo>
                  <a:lnTo>
                    <a:pt x="277056" y="446503"/>
                  </a:lnTo>
                  <a:lnTo>
                    <a:pt x="12939" y="418139"/>
                  </a:lnTo>
                  <a:cubicBezTo>
                    <a:pt x="127078" y="291434"/>
                    <a:pt x="499223" y="-2292"/>
                    <a:pt x="989128" y="14"/>
                  </a:cubicBezTo>
                  <a:cubicBezTo>
                    <a:pt x="1586501" y="2826"/>
                    <a:pt x="1912653" y="476717"/>
                    <a:pt x="1912653" y="489203"/>
                  </a:cubicBezTo>
                  <a:close/>
                </a:path>
              </a:pathLst>
            </a:cu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>
              <a:noAutofit/>
            </a:bodyPr>
            <a:lstStyle/>
            <a:p>
              <a:pPr algn="ctr"/>
              <a:endParaRPr lang="en-US" sz="12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20" name="Oval 8"/>
            <p:cNvSpPr/>
            <p:nvPr/>
          </p:nvSpPr>
          <p:spPr>
            <a:xfrm rot="20617441">
              <a:off x="2725177" y="2948061"/>
              <a:ext cx="2315587" cy="961536"/>
            </a:xfrm>
            <a:custGeom>
              <a:avLst/>
              <a:gdLst/>
              <a:ahLst/>
              <a:cxnLst/>
              <a:rect l="l" t="t" r="r" b="b"/>
              <a:pathLst>
                <a:path w="2315587" h="961536">
                  <a:moveTo>
                    <a:pt x="1678234" y="75880"/>
                  </a:moveTo>
                  <a:cubicBezTo>
                    <a:pt x="2093797" y="210934"/>
                    <a:pt x="2315587" y="479838"/>
                    <a:pt x="2315587" y="489203"/>
                  </a:cubicBezTo>
                  <a:cubicBezTo>
                    <a:pt x="2307286" y="476386"/>
                    <a:pt x="2012605" y="964336"/>
                    <a:pt x="1199116" y="961524"/>
                  </a:cubicBezTo>
                  <a:cubicBezTo>
                    <a:pt x="495868" y="959092"/>
                    <a:pt x="99695" y="623517"/>
                    <a:pt x="0" y="508086"/>
                  </a:cubicBezTo>
                  <a:lnTo>
                    <a:pt x="251227" y="479748"/>
                  </a:lnTo>
                  <a:lnTo>
                    <a:pt x="12129" y="424785"/>
                  </a:lnTo>
                  <a:cubicBezTo>
                    <a:pt x="141272" y="301798"/>
                    <a:pt x="596501" y="-2333"/>
                    <a:pt x="1199116" y="14"/>
                  </a:cubicBezTo>
                  <a:cubicBezTo>
                    <a:pt x="1379661" y="717"/>
                    <a:pt x="1539712" y="30862"/>
                    <a:pt x="1678234" y="75880"/>
                  </a:cubicBezTo>
                  <a:close/>
                </a:path>
              </a:pathLst>
            </a:cu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>
              <a:noAutofit/>
            </a:bodyPr>
            <a:lstStyle/>
            <a:p>
              <a:pPr algn="ctr"/>
              <a:endParaRPr lang="en-US" sz="12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21" name="Oval 8"/>
            <p:cNvSpPr/>
            <p:nvPr/>
          </p:nvSpPr>
          <p:spPr>
            <a:xfrm rot="2134922">
              <a:off x="2479417" y="4076783"/>
              <a:ext cx="1695106" cy="961536"/>
            </a:xfrm>
            <a:custGeom>
              <a:avLst/>
              <a:gdLst/>
              <a:ahLst/>
              <a:cxnLst/>
              <a:rect l="l" t="t" r="r" b="b"/>
              <a:pathLst>
                <a:path w="1695106" h="961536">
                  <a:moveTo>
                    <a:pt x="233971" y="220949"/>
                  </a:moveTo>
                  <a:cubicBezTo>
                    <a:pt x="392198" y="107241"/>
                    <a:pt x="617046" y="-1392"/>
                    <a:pt x="880505" y="14"/>
                  </a:cubicBezTo>
                  <a:cubicBezTo>
                    <a:pt x="1407421" y="2826"/>
                    <a:pt x="1695106" y="476717"/>
                    <a:pt x="1695106" y="489203"/>
                  </a:cubicBezTo>
                  <a:cubicBezTo>
                    <a:pt x="1689050" y="476386"/>
                    <a:pt x="1474044" y="964336"/>
                    <a:pt x="880505" y="961524"/>
                  </a:cubicBezTo>
                  <a:cubicBezTo>
                    <a:pt x="352858" y="959024"/>
                    <a:pt x="62139" y="604229"/>
                    <a:pt x="0" y="498840"/>
                  </a:cubicBezTo>
                  <a:lnTo>
                    <a:pt x="220344" y="468230"/>
                  </a:lnTo>
                  <a:lnTo>
                    <a:pt x="13371" y="426223"/>
                  </a:lnTo>
                  <a:cubicBezTo>
                    <a:pt x="50549" y="376944"/>
                    <a:pt x="127049" y="297787"/>
                    <a:pt x="233971" y="220949"/>
                  </a:cubicBezTo>
                  <a:close/>
                </a:path>
              </a:pathLst>
            </a:custGeom>
            <a:noFill/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>
              <a:noAutofit/>
            </a:bodyPr>
            <a:lstStyle/>
            <a:p>
              <a:pPr algn="ctr"/>
              <a:endParaRPr lang="en-US" sz="12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22" name="Freeform 7"/>
            <p:cNvSpPr>
              <a:spLocks noChangeAspect="1"/>
            </p:cNvSpPr>
            <p:nvPr/>
          </p:nvSpPr>
          <p:spPr bwMode="auto">
            <a:xfrm>
              <a:off x="1753135" y="3905860"/>
              <a:ext cx="1410746" cy="2340864"/>
            </a:xfrm>
            <a:custGeom>
              <a:avLst/>
              <a:gdLst>
                <a:gd name="T0" fmla="*/ 219 w 441"/>
                <a:gd name="T1" fmla="*/ 0 h 732"/>
                <a:gd name="T2" fmla="*/ 32 w 441"/>
                <a:gd name="T3" fmla="*/ 732 h 732"/>
                <a:gd name="T4" fmla="*/ 441 w 441"/>
                <a:gd name="T5" fmla="*/ 732 h 732"/>
                <a:gd name="T6" fmla="*/ 219 w 441"/>
                <a:gd name="T7" fmla="*/ 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1" h="732">
                  <a:moveTo>
                    <a:pt x="219" y="0"/>
                  </a:moveTo>
                  <a:cubicBezTo>
                    <a:pt x="60" y="441"/>
                    <a:pt x="0" y="544"/>
                    <a:pt x="32" y="732"/>
                  </a:cubicBezTo>
                  <a:cubicBezTo>
                    <a:pt x="441" y="732"/>
                    <a:pt x="441" y="732"/>
                    <a:pt x="441" y="732"/>
                  </a:cubicBezTo>
                  <a:cubicBezTo>
                    <a:pt x="339" y="517"/>
                    <a:pt x="198" y="328"/>
                    <a:pt x="219" y="0"/>
                  </a:cubicBezTo>
                  <a:close/>
                </a:path>
              </a:pathLst>
            </a:custGeom>
            <a:noFill/>
            <a:ln w="38100">
              <a:solidFill>
                <a:schemeClr val="accent6"/>
              </a:solidFill>
            </a:ln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200" dirty="0"/>
            </a:p>
          </p:txBody>
        </p:sp>
        <p:sp>
          <p:nvSpPr>
            <p:cNvPr id="23" name="Rectangle 53"/>
            <p:cNvSpPr/>
            <p:nvPr/>
          </p:nvSpPr>
          <p:spPr>
            <a:xfrm>
              <a:off x="1854131" y="5733180"/>
              <a:ext cx="1162274" cy="34444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pPr algn="ctr"/>
              <a:r>
                <a:rPr lang="uk-UA" sz="1200" b="1" dirty="0" smtClean="0"/>
                <a:t>Складові елементи СВК</a:t>
              </a:r>
              <a:endParaRPr lang="en-US" sz="1200" dirty="0"/>
            </a:p>
          </p:txBody>
        </p:sp>
        <p:sp>
          <p:nvSpPr>
            <p:cNvPr id="24" name="Rectangle 54"/>
            <p:cNvSpPr/>
            <p:nvPr/>
          </p:nvSpPr>
          <p:spPr>
            <a:xfrm rot="21126068">
              <a:off x="676856" y="4029656"/>
              <a:ext cx="1287567" cy="34444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pPr algn="ctr"/>
              <a:r>
                <a:rPr lang="uk-UA" sz="1200" b="1" dirty="0" smtClean="0"/>
                <a:t>Контрольне середовище</a:t>
              </a:r>
              <a:endParaRPr lang="en-US" sz="1200" dirty="0"/>
            </a:p>
          </p:txBody>
        </p:sp>
        <p:sp>
          <p:nvSpPr>
            <p:cNvPr id="25" name="Rectangle 55"/>
            <p:cNvSpPr/>
            <p:nvPr/>
          </p:nvSpPr>
          <p:spPr>
            <a:xfrm>
              <a:off x="915709" y="2481026"/>
              <a:ext cx="1104000" cy="34444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pPr algn="ctr"/>
              <a:r>
                <a:rPr lang="uk-UA" sz="1200" b="1" dirty="0" smtClean="0"/>
                <a:t>Оцінка ризиків</a:t>
              </a:r>
              <a:endParaRPr lang="en-US" sz="1200" dirty="0"/>
            </a:p>
          </p:txBody>
        </p:sp>
        <p:sp>
          <p:nvSpPr>
            <p:cNvPr id="26" name="Rectangle 56"/>
            <p:cNvSpPr/>
            <p:nvPr/>
          </p:nvSpPr>
          <p:spPr>
            <a:xfrm>
              <a:off x="2403364" y="2370864"/>
              <a:ext cx="910021" cy="34444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uk-UA" sz="1200" b="1" dirty="0" smtClean="0"/>
                <a:t>Контрольні процедури</a:t>
              </a:r>
              <a:endParaRPr lang="en-US" sz="1200" dirty="0"/>
            </a:p>
          </p:txBody>
        </p:sp>
        <p:sp>
          <p:nvSpPr>
            <p:cNvPr id="27" name="Rectangle 57"/>
            <p:cNvSpPr/>
            <p:nvPr/>
          </p:nvSpPr>
          <p:spPr>
            <a:xfrm>
              <a:off x="3331279" y="3270543"/>
              <a:ext cx="1287567" cy="34444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uk-UA" sz="1200" b="1" dirty="0" smtClean="0"/>
                <a:t>Інформація і комунікація</a:t>
              </a:r>
              <a:endParaRPr lang="en-US" sz="1200" dirty="0"/>
            </a:p>
          </p:txBody>
        </p:sp>
        <p:sp>
          <p:nvSpPr>
            <p:cNvPr id="28" name="Rectangle 58"/>
            <p:cNvSpPr/>
            <p:nvPr/>
          </p:nvSpPr>
          <p:spPr>
            <a:xfrm rot="1945462">
              <a:off x="2748462" y="4353396"/>
              <a:ext cx="1287567" cy="516672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uk-UA" sz="1200" b="1" dirty="0" smtClean="0"/>
                <a:t>Внутрішній аудит і моніторинг</a:t>
              </a:r>
              <a:endParaRPr lang="en-US" sz="1200" dirty="0"/>
            </a:p>
          </p:txBody>
        </p:sp>
      </p:grp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52817" y="1065418"/>
            <a:ext cx="9318308" cy="1850427"/>
          </a:xfrm>
        </p:spPr>
        <p:txBody>
          <a:bodyPr/>
          <a:lstStyle/>
          <a:p>
            <a:endParaRPr lang="uk-UA" b="1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Необхідність впровадження механізму підтримки </a:t>
            </a:r>
            <a:r>
              <a:rPr lang="uk-UA" b="1" dirty="0" smtClean="0">
                <a:solidFill>
                  <a:schemeClr val="accent1"/>
                </a:solidFill>
              </a:rPr>
              <a:t>досягнення стратегічних і операційних цілей</a:t>
            </a:r>
            <a:r>
              <a:rPr lang="uk-UA" dirty="0" smtClean="0">
                <a:solidFill>
                  <a:schemeClr val="tx1"/>
                </a:solidFill>
              </a:rPr>
              <a:t>, а також цілей із </a:t>
            </a:r>
            <a:r>
              <a:rPr lang="uk-UA" b="1" dirty="0" smtClean="0">
                <a:solidFill>
                  <a:schemeClr val="accent1"/>
                </a:solidFill>
              </a:rPr>
              <a:t>дотримання законодавства</a:t>
            </a:r>
            <a:r>
              <a:rPr lang="uk-UA" dirty="0" smtClean="0">
                <a:solidFill>
                  <a:schemeClr val="tx1"/>
                </a:solidFill>
              </a:rPr>
              <a:t> і </a:t>
            </a:r>
            <a:r>
              <a:rPr lang="uk-UA" b="1" dirty="0" smtClean="0">
                <a:solidFill>
                  <a:schemeClr val="accent1"/>
                </a:solidFill>
              </a:rPr>
              <a:t>звітування</a:t>
            </a:r>
            <a:r>
              <a:rPr lang="uk-UA" dirty="0" smtClean="0">
                <a:solidFill>
                  <a:schemeClr val="tx1"/>
                </a:solidFill>
              </a:rPr>
              <a:t> Департаменту охорони здоров’я КМДА («Департамент») та підпорядкованих закладів охорони здоров’я («лікарні»);</a:t>
            </a:r>
          </a:p>
          <a:p>
            <a:pPr lvl="0"/>
            <a:endParaRPr lang="uk-UA" sz="300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Потреба у </a:t>
            </a:r>
            <a:r>
              <a:rPr lang="uk-UA" b="1" dirty="0" smtClean="0">
                <a:solidFill>
                  <a:srgbClr val="00A3E0"/>
                </a:solidFill>
              </a:rPr>
              <a:t>підвищенні ефективності</a:t>
            </a:r>
            <a:r>
              <a:rPr lang="uk-UA" dirty="0" smtClean="0">
                <a:solidFill>
                  <a:schemeClr val="tx1"/>
                </a:solidFill>
              </a:rPr>
              <a:t> розподілу фінансових ресурсів та моніторингу їх використання лікарнями;</a:t>
            </a:r>
          </a:p>
          <a:p>
            <a:pPr lvl="0"/>
            <a:endParaRPr lang="uk-UA" sz="300" dirty="0" smtClean="0">
              <a:solidFill>
                <a:schemeClr val="tx1"/>
              </a:solidFill>
            </a:endParaRPr>
          </a:p>
          <a:p>
            <a:pPr lvl="0"/>
            <a:r>
              <a:rPr lang="uk-UA" b="1" dirty="0" smtClean="0">
                <a:solidFill>
                  <a:schemeClr val="accent2"/>
                </a:solidFill>
              </a:rPr>
              <a:t>Забезпечення прозорості</a:t>
            </a:r>
            <a:r>
              <a:rPr lang="uk-UA" dirty="0" smtClean="0">
                <a:solidFill>
                  <a:schemeClr val="tx1"/>
                </a:solidFill>
              </a:rPr>
              <a:t> розподілу фінансових ресурсів та підвищення рівня довіри до Департаменту та лікарень з боку різних груп стейкхолдерів.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3241" y="375559"/>
            <a:ext cx="9847884" cy="455458"/>
          </a:xfrm>
        </p:spPr>
        <p:txBody>
          <a:bodyPr/>
          <a:lstStyle/>
          <a:p>
            <a:r>
              <a:rPr lang="uk-UA" dirty="0" smtClean="0"/>
              <a:t>Короткий Зміст</a:t>
            </a:r>
            <a:endParaRPr lang="en-US" dirty="0"/>
          </a:p>
        </p:txBody>
      </p:sp>
      <p:grpSp>
        <p:nvGrpSpPr>
          <p:cNvPr id="4" name="Group 20"/>
          <p:cNvGrpSpPr>
            <a:grpSpLocks noChangeAspect="1"/>
          </p:cNvGrpSpPr>
          <p:nvPr/>
        </p:nvGrpSpPr>
        <p:grpSpPr bwMode="auto">
          <a:xfrm>
            <a:off x="423241" y="1422297"/>
            <a:ext cx="369887" cy="371475"/>
            <a:chOff x="3885" y="823"/>
            <a:chExt cx="233" cy="234"/>
          </a:xfrm>
          <a:solidFill>
            <a:schemeClr val="accent1"/>
          </a:solidFill>
        </p:grpSpPr>
        <p:sp>
          <p:nvSpPr>
            <p:cNvPr id="5" name="Freeform 21"/>
            <p:cNvSpPr>
              <a:spLocks noEditPoints="1"/>
            </p:cNvSpPr>
            <p:nvPr/>
          </p:nvSpPr>
          <p:spPr bwMode="auto">
            <a:xfrm>
              <a:off x="3885" y="823"/>
              <a:ext cx="233" cy="234"/>
            </a:xfrm>
            <a:custGeom>
              <a:avLst/>
              <a:gdLst>
                <a:gd name="T0" fmla="*/ 192 w 384"/>
                <a:gd name="T1" fmla="*/ 384 h 384"/>
                <a:gd name="T2" fmla="*/ 0 w 384"/>
                <a:gd name="T3" fmla="*/ 192 h 384"/>
                <a:gd name="T4" fmla="*/ 192 w 384"/>
                <a:gd name="T5" fmla="*/ 0 h 384"/>
                <a:gd name="T6" fmla="*/ 384 w 384"/>
                <a:gd name="T7" fmla="*/ 192 h 384"/>
                <a:gd name="T8" fmla="*/ 192 w 384"/>
                <a:gd name="T9" fmla="*/ 384 h 384"/>
                <a:gd name="T10" fmla="*/ 192 w 384"/>
                <a:gd name="T11" fmla="*/ 16 h 384"/>
                <a:gd name="T12" fmla="*/ 16 w 384"/>
                <a:gd name="T13" fmla="*/ 192 h 384"/>
                <a:gd name="T14" fmla="*/ 192 w 384"/>
                <a:gd name="T15" fmla="*/ 368 h 384"/>
                <a:gd name="T16" fmla="*/ 368 w 384"/>
                <a:gd name="T17" fmla="*/ 192 h 384"/>
                <a:gd name="T18" fmla="*/ 192 w 384"/>
                <a:gd name="T19" fmla="*/ 16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4" h="384">
                  <a:moveTo>
                    <a:pt x="192" y="384"/>
                  </a:moveTo>
                  <a:cubicBezTo>
                    <a:pt x="86" y="384"/>
                    <a:pt x="0" y="298"/>
                    <a:pt x="0" y="192"/>
                  </a:cubicBezTo>
                  <a:cubicBezTo>
                    <a:pt x="0" y="86"/>
                    <a:pt x="86" y="0"/>
                    <a:pt x="192" y="0"/>
                  </a:cubicBezTo>
                  <a:cubicBezTo>
                    <a:pt x="298" y="0"/>
                    <a:pt x="384" y="86"/>
                    <a:pt x="384" y="192"/>
                  </a:cubicBezTo>
                  <a:cubicBezTo>
                    <a:pt x="384" y="298"/>
                    <a:pt x="298" y="384"/>
                    <a:pt x="192" y="384"/>
                  </a:cubicBezTo>
                  <a:close/>
                  <a:moveTo>
                    <a:pt x="192" y="16"/>
                  </a:moveTo>
                  <a:cubicBezTo>
                    <a:pt x="95" y="16"/>
                    <a:pt x="16" y="95"/>
                    <a:pt x="16" y="192"/>
                  </a:cubicBezTo>
                  <a:cubicBezTo>
                    <a:pt x="16" y="289"/>
                    <a:pt x="95" y="368"/>
                    <a:pt x="192" y="368"/>
                  </a:cubicBezTo>
                  <a:cubicBezTo>
                    <a:pt x="289" y="368"/>
                    <a:pt x="368" y="289"/>
                    <a:pt x="368" y="192"/>
                  </a:cubicBezTo>
                  <a:cubicBezTo>
                    <a:pt x="368" y="95"/>
                    <a:pt x="289" y="16"/>
                    <a:pt x="19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Freeform 22"/>
            <p:cNvSpPr>
              <a:spLocks noEditPoints="1"/>
            </p:cNvSpPr>
            <p:nvPr/>
          </p:nvSpPr>
          <p:spPr bwMode="auto">
            <a:xfrm>
              <a:off x="3928" y="866"/>
              <a:ext cx="146" cy="147"/>
            </a:xfrm>
            <a:custGeom>
              <a:avLst/>
              <a:gdLst>
                <a:gd name="T0" fmla="*/ 239 w 241"/>
                <a:gd name="T1" fmla="*/ 54 h 241"/>
                <a:gd name="T2" fmla="*/ 236 w 241"/>
                <a:gd name="T3" fmla="*/ 42 h 241"/>
                <a:gd name="T4" fmla="*/ 146 w 241"/>
                <a:gd name="T5" fmla="*/ 4 h 241"/>
                <a:gd name="T6" fmla="*/ 95 w 241"/>
                <a:gd name="T7" fmla="*/ 4 h 241"/>
                <a:gd name="T8" fmla="*/ 5 w 241"/>
                <a:gd name="T9" fmla="*/ 42 h 241"/>
                <a:gd name="T10" fmla="*/ 2 w 241"/>
                <a:gd name="T11" fmla="*/ 54 h 241"/>
                <a:gd name="T12" fmla="*/ 2 w 241"/>
                <a:gd name="T13" fmla="*/ 124 h 241"/>
                <a:gd name="T14" fmla="*/ 5 w 241"/>
                <a:gd name="T15" fmla="*/ 136 h 241"/>
                <a:gd name="T16" fmla="*/ 33 w 241"/>
                <a:gd name="T17" fmla="*/ 193 h 241"/>
                <a:gd name="T18" fmla="*/ 117 w 241"/>
                <a:gd name="T19" fmla="*/ 240 h 241"/>
                <a:gd name="T20" fmla="*/ 121 w 241"/>
                <a:gd name="T21" fmla="*/ 241 h 241"/>
                <a:gd name="T22" fmla="*/ 124 w 241"/>
                <a:gd name="T23" fmla="*/ 240 h 241"/>
                <a:gd name="T24" fmla="*/ 209 w 241"/>
                <a:gd name="T25" fmla="*/ 193 h 241"/>
                <a:gd name="T26" fmla="*/ 236 w 241"/>
                <a:gd name="T27" fmla="*/ 136 h 241"/>
                <a:gd name="T28" fmla="*/ 239 w 241"/>
                <a:gd name="T29" fmla="*/ 124 h 241"/>
                <a:gd name="T30" fmla="*/ 155 w 241"/>
                <a:gd name="T31" fmla="*/ 19 h 241"/>
                <a:gd name="T32" fmla="*/ 198 w 241"/>
                <a:gd name="T33" fmla="*/ 79 h 241"/>
                <a:gd name="T34" fmla="*/ 155 w 241"/>
                <a:gd name="T35" fmla="*/ 19 h 241"/>
                <a:gd name="T36" fmla="*/ 59 w 241"/>
                <a:gd name="T37" fmla="*/ 89 h 241"/>
                <a:gd name="T38" fmla="*/ 183 w 241"/>
                <a:gd name="T39" fmla="*/ 89 h 241"/>
                <a:gd name="T40" fmla="*/ 21 w 241"/>
                <a:gd name="T41" fmla="*/ 51 h 241"/>
                <a:gd name="T42" fmla="*/ 108 w 241"/>
                <a:gd name="T43" fmla="*/ 46 h 241"/>
                <a:gd name="T44" fmla="*/ 21 w 241"/>
                <a:gd name="T45" fmla="*/ 51 h 241"/>
                <a:gd name="T46" fmla="*/ 108 w 241"/>
                <a:gd name="T47" fmla="*/ 131 h 241"/>
                <a:gd name="T48" fmla="*/ 44 w 241"/>
                <a:gd name="T49" fmla="*/ 137 h 241"/>
                <a:gd name="T50" fmla="*/ 21 w 241"/>
                <a:gd name="T51" fmla="*/ 126 h 241"/>
                <a:gd name="T52" fmla="*/ 49 w 241"/>
                <a:gd name="T53" fmla="*/ 158 h 241"/>
                <a:gd name="T54" fmla="*/ 95 w 241"/>
                <a:gd name="T55" fmla="*/ 174 h 241"/>
                <a:gd name="T56" fmla="*/ 113 w 241"/>
                <a:gd name="T57" fmla="*/ 220 h 241"/>
                <a:gd name="T58" fmla="*/ 49 w 241"/>
                <a:gd name="T59" fmla="*/ 158 h 241"/>
                <a:gd name="T60" fmla="*/ 129 w 241"/>
                <a:gd name="T61" fmla="*/ 220 h 241"/>
                <a:gd name="T62" fmla="*/ 146 w 241"/>
                <a:gd name="T63" fmla="*/ 174 h 241"/>
                <a:gd name="T64" fmla="*/ 150 w 241"/>
                <a:gd name="T65" fmla="*/ 176 h 241"/>
                <a:gd name="T66" fmla="*/ 153 w 241"/>
                <a:gd name="T67" fmla="*/ 177 h 241"/>
                <a:gd name="T68" fmla="*/ 156 w 241"/>
                <a:gd name="T69" fmla="*/ 176 h 241"/>
                <a:gd name="T70" fmla="*/ 193 w 241"/>
                <a:gd name="T71" fmla="*/ 188 h 241"/>
                <a:gd name="T72" fmla="*/ 197 w 241"/>
                <a:gd name="T73" fmla="*/ 137 h 241"/>
                <a:gd name="T74" fmla="*/ 133 w 241"/>
                <a:gd name="T75" fmla="*/ 131 h 241"/>
                <a:gd name="T76" fmla="*/ 220 w 241"/>
                <a:gd name="T77" fmla="*/ 125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41" h="241">
                  <a:moveTo>
                    <a:pt x="211" y="89"/>
                  </a:moveTo>
                  <a:cubicBezTo>
                    <a:pt x="239" y="54"/>
                    <a:pt x="239" y="54"/>
                    <a:pt x="239" y="54"/>
                  </a:cubicBezTo>
                  <a:cubicBezTo>
                    <a:pt x="240" y="52"/>
                    <a:pt x="241" y="49"/>
                    <a:pt x="240" y="47"/>
                  </a:cubicBezTo>
                  <a:cubicBezTo>
                    <a:pt x="240" y="45"/>
                    <a:pt x="238" y="43"/>
                    <a:pt x="236" y="42"/>
                  </a:cubicBezTo>
                  <a:cubicBezTo>
                    <a:pt x="156" y="2"/>
                    <a:pt x="156" y="2"/>
                    <a:pt x="156" y="2"/>
                  </a:cubicBezTo>
                  <a:cubicBezTo>
                    <a:pt x="153" y="0"/>
                    <a:pt x="149" y="1"/>
                    <a:pt x="146" y="4"/>
                  </a:cubicBezTo>
                  <a:cubicBezTo>
                    <a:pt x="121" y="36"/>
                    <a:pt x="121" y="36"/>
                    <a:pt x="121" y="36"/>
                  </a:cubicBezTo>
                  <a:cubicBezTo>
                    <a:pt x="95" y="4"/>
                    <a:pt x="95" y="4"/>
                    <a:pt x="95" y="4"/>
                  </a:cubicBezTo>
                  <a:cubicBezTo>
                    <a:pt x="93" y="1"/>
                    <a:pt x="88" y="0"/>
                    <a:pt x="85" y="2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3" y="43"/>
                    <a:pt x="1" y="45"/>
                    <a:pt x="1" y="47"/>
                  </a:cubicBezTo>
                  <a:cubicBezTo>
                    <a:pt x="0" y="49"/>
                    <a:pt x="1" y="52"/>
                    <a:pt x="2" y="54"/>
                  </a:cubicBezTo>
                  <a:cubicBezTo>
                    <a:pt x="30" y="89"/>
                    <a:pt x="30" y="89"/>
                    <a:pt x="30" y="89"/>
                  </a:cubicBezTo>
                  <a:cubicBezTo>
                    <a:pt x="2" y="124"/>
                    <a:pt x="2" y="124"/>
                    <a:pt x="2" y="124"/>
                  </a:cubicBezTo>
                  <a:cubicBezTo>
                    <a:pt x="1" y="126"/>
                    <a:pt x="0" y="128"/>
                    <a:pt x="1" y="130"/>
                  </a:cubicBezTo>
                  <a:cubicBezTo>
                    <a:pt x="1" y="133"/>
                    <a:pt x="3" y="135"/>
                    <a:pt x="5" y="136"/>
                  </a:cubicBezTo>
                  <a:cubicBezTo>
                    <a:pt x="33" y="150"/>
                    <a:pt x="33" y="150"/>
                    <a:pt x="33" y="150"/>
                  </a:cubicBezTo>
                  <a:cubicBezTo>
                    <a:pt x="33" y="193"/>
                    <a:pt x="33" y="193"/>
                    <a:pt x="33" y="193"/>
                  </a:cubicBezTo>
                  <a:cubicBezTo>
                    <a:pt x="33" y="196"/>
                    <a:pt x="34" y="198"/>
                    <a:pt x="37" y="200"/>
                  </a:cubicBezTo>
                  <a:cubicBezTo>
                    <a:pt x="117" y="240"/>
                    <a:pt x="117" y="240"/>
                    <a:pt x="117" y="240"/>
                  </a:cubicBezTo>
                  <a:cubicBezTo>
                    <a:pt x="117" y="240"/>
                    <a:pt x="117" y="240"/>
                    <a:pt x="117" y="240"/>
                  </a:cubicBezTo>
                  <a:cubicBezTo>
                    <a:pt x="118" y="240"/>
                    <a:pt x="120" y="241"/>
                    <a:pt x="121" y="241"/>
                  </a:cubicBezTo>
                  <a:cubicBezTo>
                    <a:pt x="122" y="241"/>
                    <a:pt x="123" y="240"/>
                    <a:pt x="124" y="240"/>
                  </a:cubicBezTo>
                  <a:cubicBezTo>
                    <a:pt x="124" y="240"/>
                    <a:pt x="124" y="240"/>
                    <a:pt x="124" y="240"/>
                  </a:cubicBezTo>
                  <a:cubicBezTo>
                    <a:pt x="204" y="200"/>
                    <a:pt x="204" y="200"/>
                    <a:pt x="204" y="200"/>
                  </a:cubicBezTo>
                  <a:cubicBezTo>
                    <a:pt x="207" y="198"/>
                    <a:pt x="209" y="196"/>
                    <a:pt x="209" y="193"/>
                  </a:cubicBezTo>
                  <a:cubicBezTo>
                    <a:pt x="209" y="150"/>
                    <a:pt x="209" y="150"/>
                    <a:pt x="209" y="150"/>
                  </a:cubicBezTo>
                  <a:cubicBezTo>
                    <a:pt x="236" y="136"/>
                    <a:pt x="236" y="136"/>
                    <a:pt x="236" y="136"/>
                  </a:cubicBezTo>
                  <a:cubicBezTo>
                    <a:pt x="238" y="135"/>
                    <a:pt x="240" y="133"/>
                    <a:pt x="240" y="130"/>
                  </a:cubicBezTo>
                  <a:cubicBezTo>
                    <a:pt x="241" y="128"/>
                    <a:pt x="240" y="126"/>
                    <a:pt x="239" y="124"/>
                  </a:cubicBezTo>
                  <a:lnTo>
                    <a:pt x="211" y="89"/>
                  </a:lnTo>
                  <a:close/>
                  <a:moveTo>
                    <a:pt x="155" y="19"/>
                  </a:moveTo>
                  <a:cubicBezTo>
                    <a:pt x="220" y="51"/>
                    <a:pt x="220" y="51"/>
                    <a:pt x="220" y="51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33" y="46"/>
                    <a:pt x="133" y="46"/>
                    <a:pt x="133" y="46"/>
                  </a:cubicBezTo>
                  <a:lnTo>
                    <a:pt x="155" y="19"/>
                  </a:lnTo>
                  <a:close/>
                  <a:moveTo>
                    <a:pt x="121" y="120"/>
                  </a:moveTo>
                  <a:cubicBezTo>
                    <a:pt x="59" y="89"/>
                    <a:pt x="59" y="89"/>
                    <a:pt x="59" y="89"/>
                  </a:cubicBezTo>
                  <a:cubicBezTo>
                    <a:pt x="121" y="58"/>
                    <a:pt x="121" y="58"/>
                    <a:pt x="121" y="58"/>
                  </a:cubicBezTo>
                  <a:cubicBezTo>
                    <a:pt x="183" y="89"/>
                    <a:pt x="183" y="89"/>
                    <a:pt x="183" y="89"/>
                  </a:cubicBezTo>
                  <a:lnTo>
                    <a:pt x="121" y="120"/>
                  </a:lnTo>
                  <a:close/>
                  <a:moveTo>
                    <a:pt x="21" y="51"/>
                  </a:moveTo>
                  <a:cubicBezTo>
                    <a:pt x="86" y="19"/>
                    <a:pt x="86" y="19"/>
                    <a:pt x="86" y="19"/>
                  </a:cubicBezTo>
                  <a:cubicBezTo>
                    <a:pt x="108" y="46"/>
                    <a:pt x="108" y="46"/>
                    <a:pt x="108" y="46"/>
                  </a:cubicBezTo>
                  <a:cubicBezTo>
                    <a:pt x="43" y="79"/>
                    <a:pt x="43" y="79"/>
                    <a:pt x="43" y="79"/>
                  </a:cubicBezTo>
                  <a:lnTo>
                    <a:pt x="21" y="51"/>
                  </a:lnTo>
                  <a:close/>
                  <a:moveTo>
                    <a:pt x="43" y="99"/>
                  </a:moveTo>
                  <a:cubicBezTo>
                    <a:pt x="108" y="131"/>
                    <a:pt x="108" y="131"/>
                    <a:pt x="108" y="131"/>
                  </a:cubicBezTo>
                  <a:cubicBezTo>
                    <a:pt x="86" y="158"/>
                    <a:pt x="86" y="158"/>
                    <a:pt x="86" y="158"/>
                  </a:cubicBezTo>
                  <a:cubicBezTo>
                    <a:pt x="44" y="137"/>
                    <a:pt x="44" y="137"/>
                    <a:pt x="44" y="137"/>
                  </a:cubicBezTo>
                  <a:cubicBezTo>
                    <a:pt x="44" y="137"/>
                    <a:pt x="44" y="137"/>
                    <a:pt x="44" y="137"/>
                  </a:cubicBezTo>
                  <a:cubicBezTo>
                    <a:pt x="21" y="126"/>
                    <a:pt x="21" y="126"/>
                    <a:pt x="21" y="126"/>
                  </a:cubicBezTo>
                  <a:lnTo>
                    <a:pt x="43" y="99"/>
                  </a:lnTo>
                  <a:close/>
                  <a:moveTo>
                    <a:pt x="49" y="158"/>
                  </a:moveTo>
                  <a:cubicBezTo>
                    <a:pt x="85" y="176"/>
                    <a:pt x="85" y="176"/>
                    <a:pt x="85" y="176"/>
                  </a:cubicBezTo>
                  <a:cubicBezTo>
                    <a:pt x="88" y="178"/>
                    <a:pt x="93" y="177"/>
                    <a:pt x="95" y="174"/>
                  </a:cubicBezTo>
                  <a:cubicBezTo>
                    <a:pt x="113" y="151"/>
                    <a:pt x="113" y="151"/>
                    <a:pt x="113" y="151"/>
                  </a:cubicBezTo>
                  <a:cubicBezTo>
                    <a:pt x="113" y="220"/>
                    <a:pt x="113" y="220"/>
                    <a:pt x="113" y="220"/>
                  </a:cubicBezTo>
                  <a:cubicBezTo>
                    <a:pt x="49" y="188"/>
                    <a:pt x="49" y="188"/>
                    <a:pt x="49" y="188"/>
                  </a:cubicBezTo>
                  <a:lnTo>
                    <a:pt x="49" y="158"/>
                  </a:lnTo>
                  <a:close/>
                  <a:moveTo>
                    <a:pt x="193" y="188"/>
                  </a:moveTo>
                  <a:cubicBezTo>
                    <a:pt x="129" y="220"/>
                    <a:pt x="129" y="220"/>
                    <a:pt x="129" y="220"/>
                  </a:cubicBezTo>
                  <a:cubicBezTo>
                    <a:pt x="129" y="151"/>
                    <a:pt x="129" y="151"/>
                    <a:pt x="129" y="151"/>
                  </a:cubicBezTo>
                  <a:cubicBezTo>
                    <a:pt x="146" y="174"/>
                    <a:pt x="146" y="174"/>
                    <a:pt x="146" y="174"/>
                  </a:cubicBezTo>
                  <a:cubicBezTo>
                    <a:pt x="147" y="175"/>
                    <a:pt x="148" y="175"/>
                    <a:pt x="149" y="176"/>
                  </a:cubicBezTo>
                  <a:cubicBezTo>
                    <a:pt x="149" y="176"/>
                    <a:pt x="150" y="176"/>
                    <a:pt x="150" y="176"/>
                  </a:cubicBezTo>
                  <a:cubicBezTo>
                    <a:pt x="151" y="176"/>
                    <a:pt x="151" y="176"/>
                    <a:pt x="152" y="177"/>
                  </a:cubicBezTo>
                  <a:cubicBezTo>
                    <a:pt x="152" y="177"/>
                    <a:pt x="152" y="177"/>
                    <a:pt x="153" y="177"/>
                  </a:cubicBezTo>
                  <a:cubicBezTo>
                    <a:pt x="153" y="177"/>
                    <a:pt x="153" y="177"/>
                    <a:pt x="153" y="177"/>
                  </a:cubicBezTo>
                  <a:cubicBezTo>
                    <a:pt x="154" y="177"/>
                    <a:pt x="155" y="176"/>
                    <a:pt x="156" y="176"/>
                  </a:cubicBezTo>
                  <a:cubicBezTo>
                    <a:pt x="193" y="158"/>
                    <a:pt x="193" y="158"/>
                    <a:pt x="193" y="158"/>
                  </a:cubicBezTo>
                  <a:lnTo>
                    <a:pt x="193" y="188"/>
                  </a:lnTo>
                  <a:close/>
                  <a:moveTo>
                    <a:pt x="197" y="137"/>
                  </a:moveTo>
                  <a:cubicBezTo>
                    <a:pt x="197" y="137"/>
                    <a:pt x="197" y="137"/>
                    <a:pt x="197" y="137"/>
                  </a:cubicBezTo>
                  <a:cubicBezTo>
                    <a:pt x="155" y="158"/>
                    <a:pt x="155" y="158"/>
                    <a:pt x="155" y="158"/>
                  </a:cubicBezTo>
                  <a:cubicBezTo>
                    <a:pt x="133" y="131"/>
                    <a:pt x="133" y="131"/>
                    <a:pt x="133" y="131"/>
                  </a:cubicBezTo>
                  <a:cubicBezTo>
                    <a:pt x="198" y="99"/>
                    <a:pt x="198" y="99"/>
                    <a:pt x="198" y="99"/>
                  </a:cubicBezTo>
                  <a:cubicBezTo>
                    <a:pt x="220" y="125"/>
                    <a:pt x="220" y="125"/>
                    <a:pt x="220" y="125"/>
                  </a:cubicBezTo>
                  <a:lnTo>
                    <a:pt x="197" y="1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" name="Group 795"/>
          <p:cNvGrpSpPr>
            <a:grpSpLocks noChangeAspect="1"/>
          </p:cNvGrpSpPr>
          <p:nvPr/>
        </p:nvGrpSpPr>
        <p:grpSpPr bwMode="auto">
          <a:xfrm>
            <a:off x="419952" y="1976885"/>
            <a:ext cx="369021" cy="369021"/>
            <a:chOff x="4288" y="3084"/>
            <a:chExt cx="340" cy="340"/>
          </a:xfrm>
          <a:solidFill>
            <a:srgbClr val="0070C0"/>
          </a:solidFill>
        </p:grpSpPr>
        <p:sp>
          <p:nvSpPr>
            <p:cNvPr id="8" name="Freeform 796"/>
            <p:cNvSpPr>
              <a:spLocks noEditPoints="1"/>
            </p:cNvSpPr>
            <p:nvPr/>
          </p:nvSpPr>
          <p:spPr bwMode="auto">
            <a:xfrm>
              <a:off x="4288" y="3084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1 w 512"/>
                <a:gd name="T3" fmla="*/ 256 h 512"/>
                <a:gd name="T4" fmla="*/ 256 w 512"/>
                <a:gd name="T5" fmla="*/ 491 h 512"/>
                <a:gd name="T6" fmla="*/ 22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6" y="21"/>
                    <a:pt x="491" y="127"/>
                    <a:pt x="491" y="256"/>
                  </a:cubicBezTo>
                  <a:cubicBezTo>
                    <a:pt x="491" y="385"/>
                    <a:pt x="386" y="491"/>
                    <a:pt x="256" y="491"/>
                  </a:cubicBezTo>
                  <a:cubicBezTo>
                    <a:pt x="127" y="491"/>
                    <a:pt x="22" y="385"/>
                    <a:pt x="22" y="256"/>
                  </a:cubicBezTo>
                  <a:cubicBezTo>
                    <a:pt x="22" y="127"/>
                    <a:pt x="127" y="21"/>
                    <a:pt x="256" y="21"/>
                  </a:cubicBezTo>
                  <a:moveTo>
                    <a:pt x="256" y="0"/>
                  </a:moveTo>
                  <a:cubicBezTo>
                    <a:pt x="115" y="0"/>
                    <a:pt x="0" y="115"/>
                    <a:pt x="0" y="256"/>
                  </a:cubicBezTo>
                  <a:cubicBezTo>
                    <a:pt x="0" y="397"/>
                    <a:pt x="115" y="512"/>
                    <a:pt x="256" y="512"/>
                  </a:cubicBezTo>
                  <a:cubicBezTo>
                    <a:pt x="398" y="512"/>
                    <a:pt x="512" y="397"/>
                    <a:pt x="512" y="256"/>
                  </a:cubicBezTo>
                  <a:cubicBezTo>
                    <a:pt x="512" y="115"/>
                    <a:pt x="398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797"/>
            <p:cNvSpPr>
              <a:spLocks noEditPoints="1"/>
            </p:cNvSpPr>
            <p:nvPr/>
          </p:nvSpPr>
          <p:spPr bwMode="auto">
            <a:xfrm>
              <a:off x="4352" y="3176"/>
              <a:ext cx="212" cy="170"/>
            </a:xfrm>
            <a:custGeom>
              <a:avLst/>
              <a:gdLst>
                <a:gd name="T0" fmla="*/ 310 w 320"/>
                <a:gd name="T1" fmla="*/ 0 h 256"/>
                <a:gd name="T2" fmla="*/ 11 w 320"/>
                <a:gd name="T3" fmla="*/ 0 h 256"/>
                <a:gd name="T4" fmla="*/ 0 w 320"/>
                <a:gd name="T5" fmla="*/ 10 h 256"/>
                <a:gd name="T6" fmla="*/ 0 w 320"/>
                <a:gd name="T7" fmla="*/ 224 h 256"/>
                <a:gd name="T8" fmla="*/ 11 w 320"/>
                <a:gd name="T9" fmla="*/ 235 h 256"/>
                <a:gd name="T10" fmla="*/ 54 w 320"/>
                <a:gd name="T11" fmla="*/ 235 h 256"/>
                <a:gd name="T12" fmla="*/ 43 w 320"/>
                <a:gd name="T13" fmla="*/ 246 h 256"/>
                <a:gd name="T14" fmla="*/ 54 w 320"/>
                <a:gd name="T15" fmla="*/ 256 h 256"/>
                <a:gd name="T16" fmla="*/ 96 w 320"/>
                <a:gd name="T17" fmla="*/ 256 h 256"/>
                <a:gd name="T18" fmla="*/ 107 w 320"/>
                <a:gd name="T19" fmla="*/ 246 h 256"/>
                <a:gd name="T20" fmla="*/ 96 w 320"/>
                <a:gd name="T21" fmla="*/ 235 h 256"/>
                <a:gd name="T22" fmla="*/ 224 w 320"/>
                <a:gd name="T23" fmla="*/ 235 h 256"/>
                <a:gd name="T24" fmla="*/ 214 w 320"/>
                <a:gd name="T25" fmla="*/ 246 h 256"/>
                <a:gd name="T26" fmla="*/ 224 w 320"/>
                <a:gd name="T27" fmla="*/ 256 h 256"/>
                <a:gd name="T28" fmla="*/ 267 w 320"/>
                <a:gd name="T29" fmla="*/ 256 h 256"/>
                <a:gd name="T30" fmla="*/ 278 w 320"/>
                <a:gd name="T31" fmla="*/ 246 h 256"/>
                <a:gd name="T32" fmla="*/ 267 w 320"/>
                <a:gd name="T33" fmla="*/ 235 h 256"/>
                <a:gd name="T34" fmla="*/ 310 w 320"/>
                <a:gd name="T35" fmla="*/ 235 h 256"/>
                <a:gd name="T36" fmla="*/ 320 w 320"/>
                <a:gd name="T37" fmla="*/ 224 h 256"/>
                <a:gd name="T38" fmla="*/ 320 w 320"/>
                <a:gd name="T39" fmla="*/ 10 h 256"/>
                <a:gd name="T40" fmla="*/ 310 w 320"/>
                <a:gd name="T41" fmla="*/ 0 h 256"/>
                <a:gd name="T42" fmla="*/ 22 w 320"/>
                <a:gd name="T43" fmla="*/ 214 h 256"/>
                <a:gd name="T44" fmla="*/ 22 w 320"/>
                <a:gd name="T45" fmla="*/ 22 h 256"/>
                <a:gd name="T46" fmla="*/ 54 w 320"/>
                <a:gd name="T47" fmla="*/ 22 h 256"/>
                <a:gd name="T48" fmla="*/ 54 w 320"/>
                <a:gd name="T49" fmla="*/ 42 h 256"/>
                <a:gd name="T50" fmla="*/ 43 w 320"/>
                <a:gd name="T51" fmla="*/ 53 h 256"/>
                <a:gd name="T52" fmla="*/ 54 w 320"/>
                <a:gd name="T53" fmla="*/ 64 h 256"/>
                <a:gd name="T54" fmla="*/ 54 w 320"/>
                <a:gd name="T55" fmla="*/ 170 h 256"/>
                <a:gd name="T56" fmla="*/ 43 w 320"/>
                <a:gd name="T57" fmla="*/ 181 h 256"/>
                <a:gd name="T58" fmla="*/ 54 w 320"/>
                <a:gd name="T59" fmla="*/ 192 h 256"/>
                <a:gd name="T60" fmla="*/ 54 w 320"/>
                <a:gd name="T61" fmla="*/ 214 h 256"/>
                <a:gd name="T62" fmla="*/ 22 w 320"/>
                <a:gd name="T63" fmla="*/ 214 h 256"/>
                <a:gd name="T64" fmla="*/ 299 w 320"/>
                <a:gd name="T65" fmla="*/ 214 h 256"/>
                <a:gd name="T66" fmla="*/ 75 w 320"/>
                <a:gd name="T67" fmla="*/ 214 h 256"/>
                <a:gd name="T68" fmla="*/ 75 w 320"/>
                <a:gd name="T69" fmla="*/ 192 h 256"/>
                <a:gd name="T70" fmla="*/ 86 w 320"/>
                <a:gd name="T71" fmla="*/ 181 h 256"/>
                <a:gd name="T72" fmla="*/ 75 w 320"/>
                <a:gd name="T73" fmla="*/ 170 h 256"/>
                <a:gd name="T74" fmla="*/ 75 w 320"/>
                <a:gd name="T75" fmla="*/ 64 h 256"/>
                <a:gd name="T76" fmla="*/ 86 w 320"/>
                <a:gd name="T77" fmla="*/ 53 h 256"/>
                <a:gd name="T78" fmla="*/ 75 w 320"/>
                <a:gd name="T79" fmla="*/ 42 h 256"/>
                <a:gd name="T80" fmla="*/ 75 w 320"/>
                <a:gd name="T81" fmla="*/ 22 h 256"/>
                <a:gd name="T82" fmla="*/ 299 w 320"/>
                <a:gd name="T83" fmla="*/ 22 h 256"/>
                <a:gd name="T84" fmla="*/ 299 w 320"/>
                <a:gd name="T85" fmla="*/ 21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20" h="256">
                  <a:moveTo>
                    <a:pt x="31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0" y="230"/>
                    <a:pt x="5" y="235"/>
                    <a:pt x="11" y="235"/>
                  </a:cubicBezTo>
                  <a:cubicBezTo>
                    <a:pt x="54" y="235"/>
                    <a:pt x="54" y="235"/>
                    <a:pt x="54" y="235"/>
                  </a:cubicBezTo>
                  <a:cubicBezTo>
                    <a:pt x="48" y="235"/>
                    <a:pt x="43" y="240"/>
                    <a:pt x="43" y="246"/>
                  </a:cubicBezTo>
                  <a:cubicBezTo>
                    <a:pt x="43" y="252"/>
                    <a:pt x="48" y="256"/>
                    <a:pt x="54" y="256"/>
                  </a:cubicBezTo>
                  <a:cubicBezTo>
                    <a:pt x="96" y="256"/>
                    <a:pt x="96" y="256"/>
                    <a:pt x="96" y="256"/>
                  </a:cubicBezTo>
                  <a:cubicBezTo>
                    <a:pt x="102" y="256"/>
                    <a:pt x="107" y="252"/>
                    <a:pt x="107" y="246"/>
                  </a:cubicBezTo>
                  <a:cubicBezTo>
                    <a:pt x="107" y="240"/>
                    <a:pt x="102" y="235"/>
                    <a:pt x="96" y="235"/>
                  </a:cubicBezTo>
                  <a:cubicBezTo>
                    <a:pt x="224" y="235"/>
                    <a:pt x="224" y="235"/>
                    <a:pt x="224" y="235"/>
                  </a:cubicBezTo>
                  <a:cubicBezTo>
                    <a:pt x="218" y="235"/>
                    <a:pt x="214" y="240"/>
                    <a:pt x="214" y="246"/>
                  </a:cubicBezTo>
                  <a:cubicBezTo>
                    <a:pt x="214" y="252"/>
                    <a:pt x="218" y="256"/>
                    <a:pt x="224" y="256"/>
                  </a:cubicBezTo>
                  <a:cubicBezTo>
                    <a:pt x="267" y="256"/>
                    <a:pt x="267" y="256"/>
                    <a:pt x="267" y="256"/>
                  </a:cubicBezTo>
                  <a:cubicBezTo>
                    <a:pt x="273" y="256"/>
                    <a:pt x="278" y="252"/>
                    <a:pt x="278" y="246"/>
                  </a:cubicBezTo>
                  <a:cubicBezTo>
                    <a:pt x="278" y="240"/>
                    <a:pt x="273" y="235"/>
                    <a:pt x="267" y="235"/>
                  </a:cubicBezTo>
                  <a:cubicBezTo>
                    <a:pt x="310" y="235"/>
                    <a:pt x="310" y="235"/>
                    <a:pt x="310" y="235"/>
                  </a:cubicBezTo>
                  <a:cubicBezTo>
                    <a:pt x="316" y="235"/>
                    <a:pt x="320" y="230"/>
                    <a:pt x="320" y="224"/>
                  </a:cubicBezTo>
                  <a:cubicBezTo>
                    <a:pt x="320" y="10"/>
                    <a:pt x="320" y="10"/>
                    <a:pt x="320" y="10"/>
                  </a:cubicBezTo>
                  <a:cubicBezTo>
                    <a:pt x="320" y="4"/>
                    <a:pt x="316" y="0"/>
                    <a:pt x="310" y="0"/>
                  </a:cubicBezTo>
                  <a:close/>
                  <a:moveTo>
                    <a:pt x="22" y="214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4" y="42"/>
                    <a:pt x="54" y="42"/>
                    <a:pt x="54" y="42"/>
                  </a:cubicBezTo>
                  <a:cubicBezTo>
                    <a:pt x="48" y="42"/>
                    <a:pt x="43" y="47"/>
                    <a:pt x="43" y="53"/>
                  </a:cubicBezTo>
                  <a:cubicBezTo>
                    <a:pt x="43" y="59"/>
                    <a:pt x="48" y="64"/>
                    <a:pt x="54" y="64"/>
                  </a:cubicBezTo>
                  <a:cubicBezTo>
                    <a:pt x="54" y="170"/>
                    <a:pt x="54" y="170"/>
                    <a:pt x="54" y="170"/>
                  </a:cubicBezTo>
                  <a:cubicBezTo>
                    <a:pt x="48" y="170"/>
                    <a:pt x="43" y="175"/>
                    <a:pt x="43" y="181"/>
                  </a:cubicBezTo>
                  <a:cubicBezTo>
                    <a:pt x="43" y="187"/>
                    <a:pt x="48" y="192"/>
                    <a:pt x="54" y="192"/>
                  </a:cubicBezTo>
                  <a:cubicBezTo>
                    <a:pt x="54" y="214"/>
                    <a:pt x="54" y="214"/>
                    <a:pt x="54" y="214"/>
                  </a:cubicBezTo>
                  <a:lnTo>
                    <a:pt x="22" y="214"/>
                  </a:lnTo>
                  <a:close/>
                  <a:moveTo>
                    <a:pt x="299" y="214"/>
                  </a:moveTo>
                  <a:cubicBezTo>
                    <a:pt x="75" y="214"/>
                    <a:pt x="75" y="214"/>
                    <a:pt x="75" y="214"/>
                  </a:cubicBezTo>
                  <a:cubicBezTo>
                    <a:pt x="75" y="192"/>
                    <a:pt x="75" y="192"/>
                    <a:pt x="75" y="192"/>
                  </a:cubicBezTo>
                  <a:cubicBezTo>
                    <a:pt x="81" y="192"/>
                    <a:pt x="86" y="187"/>
                    <a:pt x="86" y="181"/>
                  </a:cubicBezTo>
                  <a:cubicBezTo>
                    <a:pt x="86" y="175"/>
                    <a:pt x="81" y="170"/>
                    <a:pt x="75" y="170"/>
                  </a:cubicBezTo>
                  <a:cubicBezTo>
                    <a:pt x="75" y="64"/>
                    <a:pt x="75" y="64"/>
                    <a:pt x="75" y="64"/>
                  </a:cubicBezTo>
                  <a:cubicBezTo>
                    <a:pt x="81" y="64"/>
                    <a:pt x="86" y="59"/>
                    <a:pt x="86" y="53"/>
                  </a:cubicBezTo>
                  <a:cubicBezTo>
                    <a:pt x="86" y="47"/>
                    <a:pt x="81" y="42"/>
                    <a:pt x="75" y="42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299" y="22"/>
                    <a:pt x="299" y="22"/>
                    <a:pt x="299" y="22"/>
                  </a:cubicBezTo>
                  <a:lnTo>
                    <a:pt x="299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798"/>
            <p:cNvSpPr>
              <a:spLocks noEditPoints="1"/>
            </p:cNvSpPr>
            <p:nvPr/>
          </p:nvSpPr>
          <p:spPr bwMode="auto">
            <a:xfrm>
              <a:off x="4465" y="3219"/>
              <a:ext cx="71" cy="70"/>
            </a:xfrm>
            <a:custGeom>
              <a:avLst/>
              <a:gdLst>
                <a:gd name="T0" fmla="*/ 53 w 107"/>
                <a:gd name="T1" fmla="*/ 106 h 106"/>
                <a:gd name="T2" fmla="*/ 107 w 107"/>
                <a:gd name="T3" fmla="*/ 53 h 106"/>
                <a:gd name="T4" fmla="*/ 53 w 107"/>
                <a:gd name="T5" fmla="*/ 0 h 106"/>
                <a:gd name="T6" fmla="*/ 0 w 107"/>
                <a:gd name="T7" fmla="*/ 53 h 106"/>
                <a:gd name="T8" fmla="*/ 53 w 107"/>
                <a:gd name="T9" fmla="*/ 106 h 106"/>
                <a:gd name="T10" fmla="*/ 53 w 107"/>
                <a:gd name="T11" fmla="*/ 21 h 106"/>
                <a:gd name="T12" fmla="*/ 85 w 107"/>
                <a:gd name="T13" fmla="*/ 53 h 106"/>
                <a:gd name="T14" fmla="*/ 53 w 107"/>
                <a:gd name="T15" fmla="*/ 85 h 106"/>
                <a:gd name="T16" fmla="*/ 21 w 107"/>
                <a:gd name="T17" fmla="*/ 53 h 106"/>
                <a:gd name="T18" fmla="*/ 53 w 107"/>
                <a:gd name="T19" fmla="*/ 21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106">
                  <a:moveTo>
                    <a:pt x="53" y="106"/>
                  </a:moveTo>
                  <a:cubicBezTo>
                    <a:pt x="83" y="106"/>
                    <a:pt x="107" y="82"/>
                    <a:pt x="107" y="53"/>
                  </a:cubicBezTo>
                  <a:cubicBezTo>
                    <a:pt x="107" y="24"/>
                    <a:pt x="83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82"/>
                    <a:pt x="24" y="106"/>
                    <a:pt x="53" y="106"/>
                  </a:cubicBezTo>
                  <a:close/>
                  <a:moveTo>
                    <a:pt x="53" y="21"/>
                  </a:moveTo>
                  <a:cubicBezTo>
                    <a:pt x="71" y="21"/>
                    <a:pt x="85" y="35"/>
                    <a:pt x="85" y="53"/>
                  </a:cubicBezTo>
                  <a:cubicBezTo>
                    <a:pt x="85" y="71"/>
                    <a:pt x="71" y="85"/>
                    <a:pt x="53" y="85"/>
                  </a:cubicBezTo>
                  <a:cubicBezTo>
                    <a:pt x="36" y="85"/>
                    <a:pt x="21" y="71"/>
                    <a:pt x="21" y="53"/>
                  </a:cubicBezTo>
                  <a:cubicBezTo>
                    <a:pt x="21" y="35"/>
                    <a:pt x="36" y="21"/>
                    <a:pt x="53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799"/>
            <p:cNvSpPr>
              <a:spLocks/>
            </p:cNvSpPr>
            <p:nvPr/>
          </p:nvSpPr>
          <p:spPr bwMode="auto">
            <a:xfrm>
              <a:off x="4494" y="3247"/>
              <a:ext cx="14" cy="14"/>
            </a:xfrm>
            <a:custGeom>
              <a:avLst/>
              <a:gdLst>
                <a:gd name="T0" fmla="*/ 11 w 21"/>
                <a:gd name="T1" fmla="*/ 21 h 21"/>
                <a:gd name="T2" fmla="*/ 21 w 21"/>
                <a:gd name="T3" fmla="*/ 10 h 21"/>
                <a:gd name="T4" fmla="*/ 11 w 21"/>
                <a:gd name="T5" fmla="*/ 0 h 21"/>
                <a:gd name="T6" fmla="*/ 10 w 21"/>
                <a:gd name="T7" fmla="*/ 0 h 21"/>
                <a:gd name="T8" fmla="*/ 0 w 21"/>
                <a:gd name="T9" fmla="*/ 10 h 21"/>
                <a:gd name="T10" fmla="*/ 11 w 2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21">
                  <a:moveTo>
                    <a:pt x="11" y="21"/>
                  </a:moveTo>
                  <a:cubicBezTo>
                    <a:pt x="16" y="21"/>
                    <a:pt x="21" y="16"/>
                    <a:pt x="21" y="10"/>
                  </a:cubicBezTo>
                  <a:cubicBezTo>
                    <a:pt x="21" y="4"/>
                    <a:pt x="16" y="0"/>
                    <a:pt x="11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6"/>
                    <a:pt x="5" y="21"/>
                    <a:pt x="11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2" name="Group 550"/>
          <p:cNvGrpSpPr>
            <a:grpSpLocks noChangeAspect="1"/>
          </p:cNvGrpSpPr>
          <p:nvPr/>
        </p:nvGrpSpPr>
        <p:grpSpPr bwMode="auto">
          <a:xfrm>
            <a:off x="419952" y="2461567"/>
            <a:ext cx="367631" cy="367631"/>
            <a:chOff x="5799" y="1983"/>
            <a:chExt cx="340" cy="340"/>
          </a:xfrm>
          <a:solidFill>
            <a:schemeClr val="accent2"/>
          </a:solidFill>
        </p:grpSpPr>
        <p:sp>
          <p:nvSpPr>
            <p:cNvPr id="13" name="Freeform 551"/>
            <p:cNvSpPr>
              <a:spLocks noEditPoints="1"/>
            </p:cNvSpPr>
            <p:nvPr/>
          </p:nvSpPr>
          <p:spPr bwMode="auto">
            <a:xfrm>
              <a:off x="5864" y="2089"/>
              <a:ext cx="211" cy="128"/>
            </a:xfrm>
            <a:custGeom>
              <a:avLst/>
              <a:gdLst>
                <a:gd name="T0" fmla="*/ 316 w 318"/>
                <a:gd name="T1" fmla="*/ 90 h 192"/>
                <a:gd name="T2" fmla="*/ 159 w 318"/>
                <a:gd name="T3" fmla="*/ 0 h 192"/>
                <a:gd name="T4" fmla="*/ 1 w 318"/>
                <a:gd name="T5" fmla="*/ 89 h 192"/>
                <a:gd name="T6" fmla="*/ 0 w 318"/>
                <a:gd name="T7" fmla="*/ 96 h 192"/>
                <a:gd name="T8" fmla="*/ 1 w 318"/>
                <a:gd name="T9" fmla="*/ 101 h 192"/>
                <a:gd name="T10" fmla="*/ 159 w 318"/>
                <a:gd name="T11" fmla="*/ 192 h 192"/>
                <a:gd name="T12" fmla="*/ 316 w 318"/>
                <a:gd name="T13" fmla="*/ 102 h 192"/>
                <a:gd name="T14" fmla="*/ 317 w 318"/>
                <a:gd name="T15" fmla="*/ 95 h 192"/>
                <a:gd name="T16" fmla="*/ 316 w 318"/>
                <a:gd name="T17" fmla="*/ 90 h 192"/>
                <a:gd name="T18" fmla="*/ 159 w 318"/>
                <a:gd name="T19" fmla="*/ 170 h 192"/>
                <a:gd name="T20" fmla="*/ 23 w 318"/>
                <a:gd name="T21" fmla="*/ 96 h 192"/>
                <a:gd name="T22" fmla="*/ 159 w 318"/>
                <a:gd name="T23" fmla="*/ 21 h 192"/>
                <a:gd name="T24" fmla="*/ 294 w 318"/>
                <a:gd name="T25" fmla="*/ 96 h 192"/>
                <a:gd name="T26" fmla="*/ 159 w 318"/>
                <a:gd name="T27" fmla="*/ 17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8" h="192">
                  <a:moveTo>
                    <a:pt x="316" y="90"/>
                  </a:moveTo>
                  <a:cubicBezTo>
                    <a:pt x="294" y="56"/>
                    <a:pt x="236" y="0"/>
                    <a:pt x="159" y="0"/>
                  </a:cubicBezTo>
                  <a:cubicBezTo>
                    <a:pt x="88" y="0"/>
                    <a:pt x="31" y="46"/>
                    <a:pt x="1" y="89"/>
                  </a:cubicBezTo>
                  <a:cubicBezTo>
                    <a:pt x="0" y="91"/>
                    <a:pt x="0" y="94"/>
                    <a:pt x="0" y="96"/>
                  </a:cubicBezTo>
                  <a:cubicBezTo>
                    <a:pt x="0" y="98"/>
                    <a:pt x="0" y="100"/>
                    <a:pt x="1" y="101"/>
                  </a:cubicBezTo>
                  <a:cubicBezTo>
                    <a:pt x="23" y="135"/>
                    <a:pt x="81" y="192"/>
                    <a:pt x="159" y="192"/>
                  </a:cubicBezTo>
                  <a:cubicBezTo>
                    <a:pt x="229" y="192"/>
                    <a:pt x="286" y="145"/>
                    <a:pt x="316" y="102"/>
                  </a:cubicBezTo>
                  <a:cubicBezTo>
                    <a:pt x="317" y="100"/>
                    <a:pt x="318" y="98"/>
                    <a:pt x="317" y="95"/>
                  </a:cubicBezTo>
                  <a:cubicBezTo>
                    <a:pt x="317" y="94"/>
                    <a:pt x="317" y="92"/>
                    <a:pt x="316" y="90"/>
                  </a:cubicBezTo>
                  <a:close/>
                  <a:moveTo>
                    <a:pt x="159" y="170"/>
                  </a:moveTo>
                  <a:cubicBezTo>
                    <a:pt x="94" y="170"/>
                    <a:pt x="45" y="126"/>
                    <a:pt x="23" y="96"/>
                  </a:cubicBezTo>
                  <a:cubicBezTo>
                    <a:pt x="50" y="58"/>
                    <a:pt x="99" y="21"/>
                    <a:pt x="159" y="21"/>
                  </a:cubicBezTo>
                  <a:cubicBezTo>
                    <a:pt x="223" y="21"/>
                    <a:pt x="272" y="66"/>
                    <a:pt x="294" y="96"/>
                  </a:cubicBezTo>
                  <a:cubicBezTo>
                    <a:pt x="267" y="133"/>
                    <a:pt x="218" y="170"/>
                    <a:pt x="159" y="1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552"/>
            <p:cNvSpPr>
              <a:spLocks noEditPoints="1"/>
            </p:cNvSpPr>
            <p:nvPr/>
          </p:nvSpPr>
          <p:spPr bwMode="auto">
            <a:xfrm>
              <a:off x="5933" y="2117"/>
              <a:ext cx="71" cy="71"/>
            </a:xfrm>
            <a:custGeom>
              <a:avLst/>
              <a:gdLst>
                <a:gd name="T0" fmla="*/ 54 w 107"/>
                <a:gd name="T1" fmla="*/ 0 h 107"/>
                <a:gd name="T2" fmla="*/ 0 w 107"/>
                <a:gd name="T3" fmla="*/ 54 h 107"/>
                <a:gd name="T4" fmla="*/ 54 w 107"/>
                <a:gd name="T5" fmla="*/ 107 h 107"/>
                <a:gd name="T6" fmla="*/ 107 w 107"/>
                <a:gd name="T7" fmla="*/ 54 h 107"/>
                <a:gd name="T8" fmla="*/ 54 w 107"/>
                <a:gd name="T9" fmla="*/ 0 h 107"/>
                <a:gd name="T10" fmla="*/ 54 w 107"/>
                <a:gd name="T11" fmla="*/ 86 h 107"/>
                <a:gd name="T12" fmla="*/ 22 w 107"/>
                <a:gd name="T13" fmla="*/ 54 h 107"/>
                <a:gd name="T14" fmla="*/ 54 w 107"/>
                <a:gd name="T15" fmla="*/ 22 h 107"/>
                <a:gd name="T16" fmla="*/ 86 w 107"/>
                <a:gd name="T17" fmla="*/ 54 h 107"/>
                <a:gd name="T18" fmla="*/ 54 w 107"/>
                <a:gd name="T19" fmla="*/ 8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107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83"/>
                    <a:pt x="24" y="107"/>
                    <a:pt x="54" y="107"/>
                  </a:cubicBezTo>
                  <a:cubicBezTo>
                    <a:pt x="83" y="107"/>
                    <a:pt x="107" y="83"/>
                    <a:pt x="107" y="54"/>
                  </a:cubicBezTo>
                  <a:cubicBezTo>
                    <a:pt x="107" y="24"/>
                    <a:pt x="83" y="0"/>
                    <a:pt x="54" y="0"/>
                  </a:cubicBezTo>
                  <a:close/>
                  <a:moveTo>
                    <a:pt x="54" y="86"/>
                  </a:moveTo>
                  <a:cubicBezTo>
                    <a:pt x="36" y="86"/>
                    <a:pt x="22" y="71"/>
                    <a:pt x="22" y="54"/>
                  </a:cubicBezTo>
                  <a:cubicBezTo>
                    <a:pt x="22" y="36"/>
                    <a:pt x="36" y="22"/>
                    <a:pt x="54" y="22"/>
                  </a:cubicBezTo>
                  <a:cubicBezTo>
                    <a:pt x="71" y="22"/>
                    <a:pt x="86" y="36"/>
                    <a:pt x="86" y="54"/>
                  </a:cubicBezTo>
                  <a:cubicBezTo>
                    <a:pt x="86" y="71"/>
                    <a:pt x="71" y="86"/>
                    <a:pt x="54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553"/>
            <p:cNvSpPr>
              <a:spLocks noEditPoints="1"/>
            </p:cNvSpPr>
            <p:nvPr/>
          </p:nvSpPr>
          <p:spPr bwMode="auto">
            <a:xfrm>
              <a:off x="5799" y="1983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23241" y="973085"/>
            <a:ext cx="279801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ru-RU" sz="1200" b="1" dirty="0">
                <a:solidFill>
                  <a:srgbClr val="313131"/>
                </a:solidFill>
              </a:rPr>
              <a:t>Визначені потреби</a:t>
            </a:r>
            <a:endParaRPr lang="en-US" sz="1200" b="1" dirty="0" smtClean="0">
              <a:solidFill>
                <a:srgbClr val="31313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952818" y="2714583"/>
            <a:ext cx="8788327" cy="4784687"/>
            <a:chOff x="1026090" y="2704523"/>
            <a:chExt cx="8788327" cy="4784687"/>
          </a:xfrm>
        </p:grpSpPr>
        <p:sp>
          <p:nvSpPr>
            <p:cNvPr id="19" name="Freeform 18"/>
            <p:cNvSpPr/>
            <p:nvPr/>
          </p:nvSpPr>
          <p:spPr>
            <a:xfrm>
              <a:off x="6088417" y="6261291"/>
              <a:ext cx="3726000" cy="727200"/>
            </a:xfrm>
            <a:custGeom>
              <a:avLst/>
              <a:gdLst>
                <a:gd name="connsiteX0" fmla="*/ 0 w 2115219"/>
                <a:gd name="connsiteY0" fmla="*/ 137018 h 1370182"/>
                <a:gd name="connsiteX1" fmla="*/ 137018 w 2115219"/>
                <a:gd name="connsiteY1" fmla="*/ 0 h 1370182"/>
                <a:gd name="connsiteX2" fmla="*/ 1978201 w 2115219"/>
                <a:gd name="connsiteY2" fmla="*/ 0 h 1370182"/>
                <a:gd name="connsiteX3" fmla="*/ 2115219 w 2115219"/>
                <a:gd name="connsiteY3" fmla="*/ 137018 h 1370182"/>
                <a:gd name="connsiteX4" fmla="*/ 2115219 w 2115219"/>
                <a:gd name="connsiteY4" fmla="*/ 1233164 h 1370182"/>
                <a:gd name="connsiteX5" fmla="*/ 1978201 w 2115219"/>
                <a:gd name="connsiteY5" fmla="*/ 1370182 h 1370182"/>
                <a:gd name="connsiteX6" fmla="*/ 137018 w 2115219"/>
                <a:gd name="connsiteY6" fmla="*/ 1370182 h 1370182"/>
                <a:gd name="connsiteX7" fmla="*/ 0 w 2115219"/>
                <a:gd name="connsiteY7" fmla="*/ 1233164 h 1370182"/>
                <a:gd name="connsiteX8" fmla="*/ 0 w 2115219"/>
                <a:gd name="connsiteY8" fmla="*/ 137018 h 137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219" h="1370182">
                  <a:moveTo>
                    <a:pt x="0" y="137018"/>
                  </a:moveTo>
                  <a:cubicBezTo>
                    <a:pt x="0" y="61345"/>
                    <a:pt x="61345" y="0"/>
                    <a:pt x="137018" y="0"/>
                  </a:cubicBezTo>
                  <a:lnTo>
                    <a:pt x="1978201" y="0"/>
                  </a:lnTo>
                  <a:cubicBezTo>
                    <a:pt x="2053874" y="0"/>
                    <a:pt x="2115219" y="61345"/>
                    <a:pt x="2115219" y="137018"/>
                  </a:cubicBezTo>
                  <a:lnTo>
                    <a:pt x="2115219" y="1233164"/>
                  </a:lnTo>
                  <a:cubicBezTo>
                    <a:pt x="2115219" y="1308837"/>
                    <a:pt x="2053874" y="1370182"/>
                    <a:pt x="1978201" y="1370182"/>
                  </a:cubicBezTo>
                  <a:lnTo>
                    <a:pt x="137018" y="1370182"/>
                  </a:lnTo>
                  <a:cubicBezTo>
                    <a:pt x="61345" y="1370182"/>
                    <a:pt x="0" y="1308837"/>
                    <a:pt x="0" y="1233164"/>
                  </a:cubicBezTo>
                  <a:lnTo>
                    <a:pt x="0" y="137018"/>
                  </a:lnTo>
                  <a:close/>
                </a:path>
              </a:pathLst>
            </a:custGeom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3">
                <a:shade val="50000"/>
                <a:hueOff val="292957"/>
                <a:satOff val="23479"/>
                <a:lumOff val="3796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774" tIns="490754" rIns="148208" bIns="148208" numCol="1" spcCol="1270" anchor="b" anchorCtr="0">
              <a:noAutofit/>
            </a:bodyPr>
            <a:lstStyle/>
            <a:p>
              <a:pPr marL="0" lvl="1" algn="r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uk-UA" sz="1200" dirty="0" smtClean="0"/>
                <a:t>Цілі Відділу внутрішнього </a:t>
              </a:r>
            </a:p>
            <a:p>
              <a:pPr marL="0" lvl="1" algn="r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uk-UA" sz="1200" dirty="0" smtClean="0"/>
                <a:t>аудиту Департаменту («ВА»)</a:t>
              </a:r>
              <a:endParaRPr lang="uk-UA" sz="1200" kern="120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026492" y="6261291"/>
              <a:ext cx="3726000" cy="727200"/>
            </a:xfrm>
            <a:custGeom>
              <a:avLst/>
              <a:gdLst>
                <a:gd name="connsiteX0" fmla="*/ 0 w 2115219"/>
                <a:gd name="connsiteY0" fmla="*/ 137018 h 1370182"/>
                <a:gd name="connsiteX1" fmla="*/ 137018 w 2115219"/>
                <a:gd name="connsiteY1" fmla="*/ 0 h 1370182"/>
                <a:gd name="connsiteX2" fmla="*/ 1978201 w 2115219"/>
                <a:gd name="connsiteY2" fmla="*/ 0 h 1370182"/>
                <a:gd name="connsiteX3" fmla="*/ 2115219 w 2115219"/>
                <a:gd name="connsiteY3" fmla="*/ 137018 h 1370182"/>
                <a:gd name="connsiteX4" fmla="*/ 2115219 w 2115219"/>
                <a:gd name="connsiteY4" fmla="*/ 1233164 h 1370182"/>
                <a:gd name="connsiteX5" fmla="*/ 1978201 w 2115219"/>
                <a:gd name="connsiteY5" fmla="*/ 1370182 h 1370182"/>
                <a:gd name="connsiteX6" fmla="*/ 137018 w 2115219"/>
                <a:gd name="connsiteY6" fmla="*/ 1370182 h 1370182"/>
                <a:gd name="connsiteX7" fmla="*/ 0 w 2115219"/>
                <a:gd name="connsiteY7" fmla="*/ 1233164 h 1370182"/>
                <a:gd name="connsiteX8" fmla="*/ 0 w 2115219"/>
                <a:gd name="connsiteY8" fmla="*/ 137018 h 137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219" h="1370182">
                  <a:moveTo>
                    <a:pt x="0" y="137018"/>
                  </a:moveTo>
                  <a:cubicBezTo>
                    <a:pt x="0" y="61345"/>
                    <a:pt x="61345" y="0"/>
                    <a:pt x="137018" y="0"/>
                  </a:cubicBezTo>
                  <a:lnTo>
                    <a:pt x="1978201" y="0"/>
                  </a:lnTo>
                  <a:cubicBezTo>
                    <a:pt x="2053874" y="0"/>
                    <a:pt x="2115219" y="61345"/>
                    <a:pt x="2115219" y="137018"/>
                  </a:cubicBezTo>
                  <a:lnTo>
                    <a:pt x="2115219" y="1233164"/>
                  </a:lnTo>
                  <a:cubicBezTo>
                    <a:pt x="2115219" y="1308837"/>
                    <a:pt x="2053874" y="1370182"/>
                    <a:pt x="1978201" y="1370182"/>
                  </a:cubicBezTo>
                  <a:lnTo>
                    <a:pt x="137018" y="1370182"/>
                  </a:lnTo>
                  <a:cubicBezTo>
                    <a:pt x="61345" y="1370182"/>
                    <a:pt x="0" y="1308837"/>
                    <a:pt x="0" y="1233164"/>
                  </a:cubicBezTo>
                  <a:lnTo>
                    <a:pt x="0" y="137018"/>
                  </a:lnTo>
                  <a:close/>
                </a:path>
              </a:pathLst>
            </a:custGeom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3">
                <a:shade val="50000"/>
                <a:hueOff val="146478"/>
                <a:satOff val="11739"/>
                <a:lumOff val="1898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8208" tIns="490754" rIns="782774" bIns="148208" numCol="1" spcCol="1270" anchor="b" anchorCtr="0">
              <a:noAutofit/>
            </a:bodyPr>
            <a:lstStyle/>
            <a:p>
              <a:pPr marL="0" lvl="1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uk-UA" sz="1200" dirty="0" smtClean="0"/>
                <a:t>Цілі Департаменту та лікарень</a:t>
              </a:r>
              <a:endParaRPr lang="uk-UA" sz="1200" kern="1200" dirty="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6088417" y="3203508"/>
              <a:ext cx="3726000" cy="727909"/>
            </a:xfrm>
            <a:custGeom>
              <a:avLst/>
              <a:gdLst>
                <a:gd name="connsiteX0" fmla="*/ 0 w 2115219"/>
                <a:gd name="connsiteY0" fmla="*/ 137018 h 1370182"/>
                <a:gd name="connsiteX1" fmla="*/ 137018 w 2115219"/>
                <a:gd name="connsiteY1" fmla="*/ 0 h 1370182"/>
                <a:gd name="connsiteX2" fmla="*/ 1978201 w 2115219"/>
                <a:gd name="connsiteY2" fmla="*/ 0 h 1370182"/>
                <a:gd name="connsiteX3" fmla="*/ 2115219 w 2115219"/>
                <a:gd name="connsiteY3" fmla="*/ 137018 h 1370182"/>
                <a:gd name="connsiteX4" fmla="*/ 2115219 w 2115219"/>
                <a:gd name="connsiteY4" fmla="*/ 1233164 h 1370182"/>
                <a:gd name="connsiteX5" fmla="*/ 1978201 w 2115219"/>
                <a:gd name="connsiteY5" fmla="*/ 1370182 h 1370182"/>
                <a:gd name="connsiteX6" fmla="*/ 137018 w 2115219"/>
                <a:gd name="connsiteY6" fmla="*/ 1370182 h 1370182"/>
                <a:gd name="connsiteX7" fmla="*/ 0 w 2115219"/>
                <a:gd name="connsiteY7" fmla="*/ 1233164 h 1370182"/>
                <a:gd name="connsiteX8" fmla="*/ 0 w 2115219"/>
                <a:gd name="connsiteY8" fmla="*/ 137018 h 137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219" h="1370182">
                  <a:moveTo>
                    <a:pt x="0" y="137018"/>
                  </a:moveTo>
                  <a:cubicBezTo>
                    <a:pt x="0" y="61345"/>
                    <a:pt x="61345" y="0"/>
                    <a:pt x="137018" y="0"/>
                  </a:cubicBezTo>
                  <a:lnTo>
                    <a:pt x="1978201" y="0"/>
                  </a:lnTo>
                  <a:cubicBezTo>
                    <a:pt x="2053874" y="0"/>
                    <a:pt x="2115219" y="61345"/>
                    <a:pt x="2115219" y="137018"/>
                  </a:cubicBezTo>
                  <a:lnTo>
                    <a:pt x="2115219" y="1233164"/>
                  </a:lnTo>
                  <a:cubicBezTo>
                    <a:pt x="2115219" y="1308837"/>
                    <a:pt x="2053874" y="1370182"/>
                    <a:pt x="1978201" y="1370182"/>
                  </a:cubicBezTo>
                  <a:lnTo>
                    <a:pt x="137018" y="1370182"/>
                  </a:lnTo>
                  <a:cubicBezTo>
                    <a:pt x="61345" y="1370182"/>
                    <a:pt x="0" y="1308837"/>
                    <a:pt x="0" y="1233164"/>
                  </a:cubicBezTo>
                  <a:lnTo>
                    <a:pt x="0" y="137018"/>
                  </a:lnTo>
                  <a:close/>
                </a:path>
              </a:pathLst>
            </a:custGeom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3">
                <a:shade val="50000"/>
                <a:hueOff val="146478"/>
                <a:satOff val="11739"/>
                <a:lumOff val="1898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774" tIns="148208" rIns="148208" bIns="490754" numCol="1" spcCol="1270" anchor="t" anchorCtr="0">
              <a:noAutofit/>
            </a:bodyPr>
            <a:lstStyle/>
            <a:p>
              <a:pPr indent="-393741" algn="r" defTabSz="1066800">
                <a:spcBef>
                  <a:spcPct val="0"/>
                </a:spcBef>
              </a:pPr>
              <a:r>
                <a:rPr lang="uk-UA" sz="1200" dirty="0" smtClean="0"/>
                <a:t>Довгострокові цілі Проекту</a:t>
              </a:r>
              <a:endParaRPr lang="uk-UA" sz="1200" dirty="0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1026090" y="3203509"/>
              <a:ext cx="3726402" cy="727909"/>
            </a:xfrm>
            <a:custGeom>
              <a:avLst/>
              <a:gdLst>
                <a:gd name="connsiteX0" fmla="*/ 0 w 2115219"/>
                <a:gd name="connsiteY0" fmla="*/ 137018 h 1370182"/>
                <a:gd name="connsiteX1" fmla="*/ 137018 w 2115219"/>
                <a:gd name="connsiteY1" fmla="*/ 0 h 1370182"/>
                <a:gd name="connsiteX2" fmla="*/ 1978201 w 2115219"/>
                <a:gd name="connsiteY2" fmla="*/ 0 h 1370182"/>
                <a:gd name="connsiteX3" fmla="*/ 2115219 w 2115219"/>
                <a:gd name="connsiteY3" fmla="*/ 137018 h 1370182"/>
                <a:gd name="connsiteX4" fmla="*/ 2115219 w 2115219"/>
                <a:gd name="connsiteY4" fmla="*/ 1233164 h 1370182"/>
                <a:gd name="connsiteX5" fmla="*/ 1978201 w 2115219"/>
                <a:gd name="connsiteY5" fmla="*/ 1370182 h 1370182"/>
                <a:gd name="connsiteX6" fmla="*/ 137018 w 2115219"/>
                <a:gd name="connsiteY6" fmla="*/ 1370182 h 1370182"/>
                <a:gd name="connsiteX7" fmla="*/ 0 w 2115219"/>
                <a:gd name="connsiteY7" fmla="*/ 1233164 h 1370182"/>
                <a:gd name="connsiteX8" fmla="*/ 0 w 2115219"/>
                <a:gd name="connsiteY8" fmla="*/ 137018 h 137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219" h="1370182">
                  <a:moveTo>
                    <a:pt x="0" y="137018"/>
                  </a:moveTo>
                  <a:cubicBezTo>
                    <a:pt x="0" y="61345"/>
                    <a:pt x="61345" y="0"/>
                    <a:pt x="137018" y="0"/>
                  </a:cubicBezTo>
                  <a:lnTo>
                    <a:pt x="1978201" y="0"/>
                  </a:lnTo>
                  <a:cubicBezTo>
                    <a:pt x="2053874" y="0"/>
                    <a:pt x="2115219" y="61345"/>
                    <a:pt x="2115219" y="137018"/>
                  </a:cubicBezTo>
                  <a:lnTo>
                    <a:pt x="2115219" y="1233164"/>
                  </a:lnTo>
                  <a:cubicBezTo>
                    <a:pt x="2115219" y="1308837"/>
                    <a:pt x="2053874" y="1370182"/>
                    <a:pt x="1978201" y="1370182"/>
                  </a:cubicBezTo>
                  <a:lnTo>
                    <a:pt x="137018" y="1370182"/>
                  </a:lnTo>
                  <a:cubicBezTo>
                    <a:pt x="61345" y="1370182"/>
                    <a:pt x="0" y="1308837"/>
                    <a:pt x="0" y="1233164"/>
                  </a:cubicBezTo>
                  <a:lnTo>
                    <a:pt x="0" y="137018"/>
                  </a:lnTo>
                  <a:close/>
                </a:path>
              </a:pathLst>
            </a:custGeom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3">
                <a:shade val="5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818" tIns="75818" rIns="710384" bIns="418364" numCol="1" spcCol="1270" anchor="t" anchorCtr="0">
              <a:noAutofit/>
            </a:bodyPr>
            <a:lstStyle/>
            <a:p>
              <a:pPr marL="0" lvl="1" defTabSz="533400">
                <a:spcBef>
                  <a:spcPct val="0"/>
                </a:spcBef>
              </a:pPr>
              <a:r>
                <a:rPr lang="uk-UA" sz="1200" dirty="0" smtClean="0"/>
                <a:t>Короткострокові цілі Проекту</a:t>
              </a:r>
              <a:endParaRPr lang="uk-UA" sz="1200" kern="1200" dirty="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3192898" y="2914835"/>
              <a:ext cx="2184738" cy="2184738"/>
            </a:xfrm>
            <a:custGeom>
              <a:avLst/>
              <a:gdLst>
                <a:gd name="connsiteX0" fmla="*/ 0 w 1854028"/>
                <a:gd name="connsiteY0" fmla="*/ 1854028 h 1854028"/>
                <a:gd name="connsiteX1" fmla="*/ 1854028 w 1854028"/>
                <a:gd name="connsiteY1" fmla="*/ 0 h 1854028"/>
                <a:gd name="connsiteX2" fmla="*/ 1854028 w 1854028"/>
                <a:gd name="connsiteY2" fmla="*/ 1854028 h 1854028"/>
                <a:gd name="connsiteX3" fmla="*/ 0 w 1854028"/>
                <a:gd name="connsiteY3" fmla="*/ 1854028 h 1854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4028" h="1854028">
                  <a:moveTo>
                    <a:pt x="0" y="1854028"/>
                  </a:moveTo>
                  <a:cubicBezTo>
                    <a:pt x="0" y="830077"/>
                    <a:pt x="830077" y="0"/>
                    <a:pt x="1854028" y="0"/>
                  </a:cubicBezTo>
                  <a:lnTo>
                    <a:pt x="1854028" y="1854028"/>
                  </a:lnTo>
                  <a:lnTo>
                    <a:pt x="0" y="1854028"/>
                  </a:lnTo>
                  <a:close/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20832" tIns="720832" rIns="177800" bIns="177800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50" dirty="0" smtClean="0">
                  <a:solidFill>
                    <a:schemeClr val="tx1"/>
                  </a:solidFill>
                </a:rPr>
                <a:t>Підвищення ефективності розподілу та покращення контролю використання бюджетних коштів у розпорядженні Департаменту та лікарень</a:t>
              </a:r>
              <a:endParaRPr lang="uk-UA" sz="1050" kern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463273" y="2704523"/>
              <a:ext cx="2395050" cy="2395050"/>
            </a:xfrm>
            <a:custGeom>
              <a:avLst/>
              <a:gdLst>
                <a:gd name="connsiteX0" fmla="*/ 0 w 1854028"/>
                <a:gd name="connsiteY0" fmla="*/ 1854028 h 1854028"/>
                <a:gd name="connsiteX1" fmla="*/ 1854028 w 1854028"/>
                <a:gd name="connsiteY1" fmla="*/ 0 h 1854028"/>
                <a:gd name="connsiteX2" fmla="*/ 1854028 w 1854028"/>
                <a:gd name="connsiteY2" fmla="*/ 1854028 h 1854028"/>
                <a:gd name="connsiteX3" fmla="*/ 0 w 1854028"/>
                <a:gd name="connsiteY3" fmla="*/ 1854028 h 1854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4028" h="1854028">
                  <a:moveTo>
                    <a:pt x="0" y="0"/>
                  </a:moveTo>
                  <a:cubicBezTo>
                    <a:pt x="1023951" y="0"/>
                    <a:pt x="1854028" y="830077"/>
                    <a:pt x="1854028" y="1854028"/>
                  </a:cubicBezTo>
                  <a:lnTo>
                    <a:pt x="0" y="185402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77800" tIns="720832" rIns="720832" bIns="177800" numCol="1" spcCol="1270" anchor="b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50" dirty="0" smtClean="0">
                  <a:solidFill>
                    <a:schemeClr val="tx1"/>
                  </a:solidFill>
                </a:rPr>
                <a:t>Реорганізація внутрішніх процесів Департаменту та підпорядкованих лікарень з метою приведення наявної системі внутрішнього контролю у відповідність до інтегрованої моделі COSO</a:t>
              </a:r>
              <a:endParaRPr lang="uk-UA" sz="1050" kern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5463273" y="5185210"/>
              <a:ext cx="2182401" cy="2182402"/>
            </a:xfrm>
            <a:custGeom>
              <a:avLst/>
              <a:gdLst>
                <a:gd name="connsiteX0" fmla="*/ 0 w 1854028"/>
                <a:gd name="connsiteY0" fmla="*/ 1854028 h 1854028"/>
                <a:gd name="connsiteX1" fmla="*/ 1854028 w 1854028"/>
                <a:gd name="connsiteY1" fmla="*/ 0 h 1854028"/>
                <a:gd name="connsiteX2" fmla="*/ 1854028 w 1854028"/>
                <a:gd name="connsiteY2" fmla="*/ 1854028 h 1854028"/>
                <a:gd name="connsiteX3" fmla="*/ 0 w 1854028"/>
                <a:gd name="connsiteY3" fmla="*/ 1854028 h 1854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4028" h="1854028">
                  <a:moveTo>
                    <a:pt x="1854028" y="0"/>
                  </a:moveTo>
                  <a:cubicBezTo>
                    <a:pt x="1854028" y="1023951"/>
                    <a:pt x="1023951" y="1854028"/>
                    <a:pt x="0" y="1854028"/>
                  </a:cubicBezTo>
                  <a:lnTo>
                    <a:pt x="0" y="0"/>
                  </a:lnTo>
                  <a:lnTo>
                    <a:pt x="1854028" y="0"/>
                  </a:lnTo>
                  <a:close/>
                </a:path>
              </a:pathLst>
            </a:cu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77800" tIns="177801" rIns="720832" bIns="720832" numCol="1" spcCol="1270" anchor="t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50" dirty="0" smtClean="0">
                  <a:solidFill>
                    <a:schemeClr val="tx1"/>
                  </a:solidFill>
                </a:rPr>
                <a:t>Набуття досвіду із розбудови СВК в галузі охорони здоров’я;</a:t>
              </a:r>
            </a:p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50" dirty="0" smtClean="0">
                  <a:solidFill>
                    <a:schemeClr val="tx1"/>
                  </a:solidFill>
                </a:rPr>
                <a:t>Розробка внутрішньої документації Відділу внутрішнього аудиту Департаменту</a:t>
              </a:r>
              <a:endParaRPr lang="en-US" sz="1050" kern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3083758" y="5185210"/>
              <a:ext cx="2294340" cy="2304000"/>
            </a:xfrm>
            <a:custGeom>
              <a:avLst/>
              <a:gdLst>
                <a:gd name="connsiteX0" fmla="*/ 0 w 1854028"/>
                <a:gd name="connsiteY0" fmla="*/ 1854028 h 1854028"/>
                <a:gd name="connsiteX1" fmla="*/ 1854028 w 1854028"/>
                <a:gd name="connsiteY1" fmla="*/ 0 h 1854028"/>
                <a:gd name="connsiteX2" fmla="*/ 1854028 w 1854028"/>
                <a:gd name="connsiteY2" fmla="*/ 1854028 h 1854028"/>
                <a:gd name="connsiteX3" fmla="*/ 0 w 1854028"/>
                <a:gd name="connsiteY3" fmla="*/ 1854028 h 1854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4028" h="1854028">
                  <a:moveTo>
                    <a:pt x="1854028" y="1854028"/>
                  </a:moveTo>
                  <a:cubicBezTo>
                    <a:pt x="830077" y="1854028"/>
                    <a:pt x="0" y="1023951"/>
                    <a:pt x="0" y="0"/>
                  </a:cubicBezTo>
                  <a:lnTo>
                    <a:pt x="1854028" y="0"/>
                  </a:lnTo>
                  <a:lnTo>
                    <a:pt x="1854028" y="1854028"/>
                  </a:lnTo>
                  <a:close/>
                </a:path>
              </a:pathLst>
            </a:cu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20832" tIns="177800" rIns="177799" bIns="720831" numCol="1" spcCol="1270" anchor="t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50" dirty="0" smtClean="0">
                  <a:solidFill>
                    <a:schemeClr val="tx1"/>
                  </a:solidFill>
                </a:rPr>
                <a:t>Забезпечення прозорості розподілу фінансових ресурсів та підвищення рівня довіри до Департаменту та лікарень з боку всіх зацікавлених сторін</a:t>
              </a:r>
              <a:endParaRPr lang="uk-UA" sz="1050" kern="1200" dirty="0">
                <a:solidFill>
                  <a:schemeClr val="tx1"/>
                </a:solidFill>
              </a:endParaRPr>
            </a:p>
          </p:txBody>
        </p:sp>
        <p:sp>
          <p:nvSpPr>
            <p:cNvPr id="27" name="Circular Arrow 26"/>
            <p:cNvSpPr/>
            <p:nvPr/>
          </p:nvSpPr>
          <p:spPr>
            <a:xfrm>
              <a:off x="5100388" y="4757028"/>
              <a:ext cx="640132" cy="504000"/>
            </a:xfrm>
            <a:prstGeom prst="circularArrow">
              <a:avLst/>
            </a:prstGeom>
            <a:solidFill>
              <a:srgbClr val="63666A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Circular Arrow 27"/>
            <p:cNvSpPr/>
            <p:nvPr/>
          </p:nvSpPr>
          <p:spPr>
            <a:xfrm rot="10800000">
              <a:off x="5100388" y="5023755"/>
              <a:ext cx="640132" cy="504000"/>
            </a:xfrm>
            <a:prstGeom prst="circularArrow">
              <a:avLst/>
            </a:prstGeom>
            <a:solidFill>
              <a:srgbClr val="63666A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8829801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Запропоновані Етапи Проекту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gray">
          <a:xfrm>
            <a:off x="4078733" y="1604694"/>
            <a:ext cx="2520000" cy="1440000"/>
          </a:xfrm>
          <a:prstGeom prst="roundRect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uk-UA" sz="1200" dirty="0" smtClean="0"/>
              <a:t>Покращення функції ВА</a:t>
            </a:r>
            <a:endParaRPr lang="en-US" sz="1200" dirty="0" smtClean="0"/>
          </a:p>
        </p:txBody>
      </p:sp>
      <p:sp>
        <p:nvSpPr>
          <p:cNvPr id="5" name="Rounded Rectangle 4"/>
          <p:cNvSpPr/>
          <p:nvPr/>
        </p:nvSpPr>
        <p:spPr bwMode="gray">
          <a:xfrm>
            <a:off x="401872" y="1611269"/>
            <a:ext cx="2520000" cy="1440000"/>
          </a:xfrm>
          <a:prstGeom prst="roundRect">
            <a:avLst/>
          </a:prstGeom>
          <a:noFill/>
          <a:ln w="38100" algn="ctr">
            <a:solidFill>
              <a:srgbClr val="00A3E0"/>
            </a:solidFill>
            <a:miter lim="800000"/>
            <a:headEnd/>
            <a:tailEnd/>
          </a:ln>
        </p:spPr>
        <p:txBody>
          <a:bodyPr wrap="square" lIns="88900" tIns="180000" rIns="88900" bIns="0" rtlCol="0" anchor="ctr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uk-UA" sz="1200" dirty="0" smtClean="0"/>
              <a:t>Формалізація СВК Департаменту та обраної лікарні</a:t>
            </a:r>
            <a:r>
              <a:rPr lang="en-US" sz="1200" dirty="0" smtClean="0"/>
              <a:t>;</a:t>
            </a:r>
          </a:p>
          <a:p>
            <a:pPr>
              <a:lnSpc>
                <a:spcPct val="106000"/>
              </a:lnSpc>
              <a:buFont typeface="Wingdings 2" pitchFamily="18" charset="2"/>
              <a:buNone/>
            </a:pPr>
            <a:endParaRPr lang="en-US" sz="1200" dirty="0" smtClean="0"/>
          </a:p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uk-UA" sz="1200" dirty="0" smtClean="0"/>
              <a:t>Аналіз та покращення обраних бізнес-процесів</a:t>
            </a:r>
            <a:endParaRPr lang="en-US" sz="1200" dirty="0" smtClean="0"/>
          </a:p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200" dirty="0" smtClean="0"/>
          </a:p>
        </p:txBody>
      </p:sp>
      <p:sp>
        <p:nvSpPr>
          <p:cNvPr id="6" name="Rounded Rectangle 5"/>
          <p:cNvSpPr/>
          <p:nvPr/>
        </p:nvSpPr>
        <p:spPr bwMode="gray">
          <a:xfrm>
            <a:off x="7750486" y="1604694"/>
            <a:ext cx="2520000" cy="1440000"/>
          </a:xfrm>
          <a:prstGeom prst="roundRect">
            <a:avLst/>
          </a:prstGeom>
          <a:noFill/>
          <a:ln w="38100" algn="ctr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8900" tIns="72000" rIns="88900" bIns="0" rtlCol="0" anchor="t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uk-UA" sz="1200" dirty="0" smtClean="0"/>
              <a:t>Пілотне тестування та виправлення недоліків;</a:t>
            </a:r>
          </a:p>
          <a:p>
            <a:pPr>
              <a:lnSpc>
                <a:spcPct val="106000"/>
              </a:lnSpc>
              <a:buFont typeface="Wingdings 2" pitchFamily="18" charset="2"/>
              <a:buNone/>
            </a:pPr>
            <a:endParaRPr lang="uk-UA" sz="2000" dirty="0" smtClean="0"/>
          </a:p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uk-UA" sz="1200" dirty="0" smtClean="0"/>
              <a:t>Поширення моделі на інші підрозділи і бізнес-процеси</a:t>
            </a:r>
            <a:endParaRPr lang="uk-UA" sz="1200" dirty="0" smtClean="0"/>
          </a:p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uk-UA" sz="1200" dirty="0" smtClean="0"/>
          </a:p>
        </p:txBody>
      </p:sp>
      <p:sp>
        <p:nvSpPr>
          <p:cNvPr id="7" name="Right Arrow 6"/>
          <p:cNvSpPr/>
          <p:nvPr/>
        </p:nvSpPr>
        <p:spPr bwMode="gray">
          <a:xfrm>
            <a:off x="2953388" y="2218841"/>
            <a:ext cx="1141286" cy="218365"/>
          </a:xfrm>
          <a:prstGeom prst="rightArrow">
            <a:avLst/>
          </a:prstGeom>
          <a:noFill/>
          <a:ln w="19050" algn="ctr">
            <a:solidFill>
              <a:srgbClr val="75787B"/>
            </a:solidFill>
            <a:prstDash val="sysDash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 dirty="0" smtClean="0">
              <a:solidFill>
                <a:schemeClr val="bg1"/>
              </a:solidFill>
            </a:endParaRPr>
          </a:p>
        </p:txBody>
      </p:sp>
      <p:sp>
        <p:nvSpPr>
          <p:cNvPr id="8" name="Right Arrow 7"/>
          <p:cNvSpPr/>
          <p:nvPr/>
        </p:nvSpPr>
        <p:spPr bwMode="gray">
          <a:xfrm>
            <a:off x="6616182" y="2218841"/>
            <a:ext cx="1141286" cy="218365"/>
          </a:xfrm>
          <a:prstGeom prst="rightArrow">
            <a:avLst/>
          </a:prstGeom>
          <a:noFill/>
          <a:ln w="19050" algn="ctr">
            <a:solidFill>
              <a:srgbClr val="75787B"/>
            </a:solidFill>
            <a:prstDash val="sysDash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3388" y="1127023"/>
            <a:ext cx="501206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uk-UA" sz="1200" b="1" dirty="0" smtClean="0"/>
              <a:t>Загальна логіка виконання Проекту</a:t>
            </a:r>
            <a:endParaRPr lang="en-US" sz="12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26881" y="4039698"/>
            <a:ext cx="501206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uk-UA" sz="1200" b="1" dirty="0" smtClean="0"/>
              <a:t>Детальні Етапи</a:t>
            </a:r>
            <a:endParaRPr lang="en-US" sz="1200" b="1" dirty="0" smtClean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386665"/>
              </p:ext>
            </p:extLst>
          </p:nvPr>
        </p:nvGraphicFramePr>
        <p:xfrm>
          <a:off x="433385" y="5450381"/>
          <a:ext cx="9823452" cy="1181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77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3659"/>
                <a:gridCol w="1082773"/>
                <a:gridCol w="10892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76325"/>
                <a:gridCol w="10858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3475"/>
                <a:gridCol w="10858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98562"/>
              </a:tblGrid>
              <a:tr h="1002055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Планування</a:t>
                      </a: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lang="uk-UA" sz="9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lang="uk-UA" sz="185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lang="uk-UA" sz="9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1 тиждень</a:t>
                      </a:r>
                      <a:endParaRPr lang="uk-UA" sz="900" b="0" noProof="0" dirty="0">
                        <a:solidFill>
                          <a:schemeClr val="tx1"/>
                        </a:solidFill>
                        <a:latin typeface="Verdana (Body)"/>
                      </a:endParaRPr>
                    </a:p>
                  </a:txBody>
                  <a:tcPr marL="99060" marR="99060" marT="99060" marB="9906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Діагностика СВК</a:t>
                      </a: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lang="uk-UA" sz="9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lang="uk-UA" sz="9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lang="uk-UA" sz="18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2</a:t>
                      </a:r>
                      <a:r>
                        <a:rPr lang="uk-UA" sz="900" b="0" baseline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 тижні</a:t>
                      </a:r>
                      <a:endParaRPr lang="uk-UA" sz="9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</a:txBody>
                  <a:tcPr marL="99060" marR="99060" marT="99060" marB="9906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Розробка </a:t>
                      </a:r>
                      <a:r>
                        <a:rPr lang="uk-UA" sz="900" b="0" noProof="0" dirty="0" err="1" smtClean="0">
                          <a:solidFill>
                            <a:schemeClr val="tx1"/>
                          </a:solidFill>
                          <a:latin typeface="Verdana (Body)"/>
                        </a:rPr>
                        <a:t>верхньорівне-вих</a:t>
                      </a: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 політик і СОП</a:t>
                      </a:r>
                    </a:p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4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2 </a:t>
                      </a:r>
                      <a:r>
                        <a:rPr lang="uk-UA" sz="900" b="0" baseline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тижні</a:t>
                      </a:r>
                      <a:endParaRPr lang="uk-UA" sz="9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</a:txBody>
                  <a:tcPr marL="99060" marR="99060" marT="99060" marB="9906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Опис бізнес-процесу і контрольних процедур Департаменту</a:t>
                      </a:r>
                    </a:p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5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1 тиждень</a:t>
                      </a:r>
                      <a:endParaRPr lang="uk-UA" sz="9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</a:txBody>
                  <a:tcPr marL="99060" marR="99060" marT="99060" marB="9906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Опис бізнес-процесу і контрольних процедур на рівні лікарні</a:t>
                      </a:r>
                    </a:p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5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1 тиждень</a:t>
                      </a:r>
                      <a:endParaRPr lang="uk-UA" sz="9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</a:txBody>
                  <a:tcPr marL="99060" marR="99060" marT="99060" marB="9906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Розробка політик і СОП для обраних бізнес-процесів</a:t>
                      </a:r>
                    </a:p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4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marR="0" lvl="0" indent="0" algn="ctr" defTabSz="99057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3 </a:t>
                      </a:r>
                      <a:r>
                        <a:rPr lang="uk-UA" sz="900" b="0" baseline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тижні</a:t>
                      </a:r>
                      <a:endParaRPr lang="uk-UA" sz="9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</a:txBody>
                  <a:tcPr marL="99060" marR="99060" marT="99060" marB="9906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Розробка системи моніторингу і оцінки СВК</a:t>
                      </a: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lang="uk-UA" sz="14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6 </a:t>
                      </a:r>
                      <a:r>
                        <a:rPr lang="uk-UA" sz="900" b="0" baseline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тижнів</a:t>
                      </a:r>
                      <a:endParaRPr lang="uk-UA" sz="900" b="0" noProof="0" dirty="0">
                        <a:solidFill>
                          <a:schemeClr val="tx1"/>
                        </a:solidFill>
                        <a:latin typeface="Verdana (Body)"/>
                      </a:endParaRPr>
                    </a:p>
                  </a:txBody>
                  <a:tcPr marL="99060" marR="99060" marT="99060" marB="9906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Пілотне тестування і виправлення недоліків</a:t>
                      </a: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lang="uk-UA" sz="135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3 </a:t>
                      </a:r>
                      <a:r>
                        <a:rPr lang="uk-UA" sz="900" b="0" baseline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тижні</a:t>
                      </a:r>
                      <a:endParaRPr lang="uk-UA" sz="900" b="0" noProof="0" dirty="0">
                        <a:solidFill>
                          <a:schemeClr val="tx1"/>
                        </a:solidFill>
                        <a:latin typeface="Verdana (Body)"/>
                      </a:endParaRPr>
                    </a:p>
                  </a:txBody>
                  <a:tcPr marL="99060" marR="99060" marT="99060" marB="9906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Поширення моделі на інші підрозділи і бізнес-процеси</a:t>
                      </a: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lang="uk-UA" sz="1400" b="0" noProof="0" dirty="0" smtClean="0">
                        <a:solidFill>
                          <a:schemeClr val="tx1"/>
                        </a:solidFill>
                        <a:latin typeface="Verdana (Body)"/>
                      </a:endParaRPr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uk-UA" sz="900" b="0" noProof="0" dirty="0" smtClean="0">
                          <a:solidFill>
                            <a:schemeClr val="tx1"/>
                          </a:solidFill>
                          <a:latin typeface="Verdana (Body)"/>
                        </a:rPr>
                        <a:t>5 тижнів</a:t>
                      </a:r>
                      <a:endParaRPr lang="uk-UA" sz="900" b="0" noProof="0" dirty="0">
                        <a:solidFill>
                          <a:schemeClr val="tx1"/>
                        </a:solidFill>
                        <a:latin typeface="Verdana (Body)"/>
                      </a:endParaRPr>
                    </a:p>
                  </a:txBody>
                  <a:tcPr marL="99060" marR="99060" marT="99060" marB="9906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Pentagon 13"/>
          <p:cNvSpPr/>
          <p:nvPr/>
        </p:nvSpPr>
        <p:spPr>
          <a:xfrm>
            <a:off x="433388" y="4737592"/>
            <a:ext cx="1184224" cy="594360"/>
          </a:xfrm>
          <a:prstGeom prst="homePlat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308" tIns="96308" rIns="96308" bIns="96308" rtlCol="0" anchor="ctr"/>
          <a:lstStyle/>
          <a:p>
            <a:pPr algn="ctr"/>
            <a:r>
              <a:rPr lang="uk-UA" sz="900" dirty="0" smtClean="0">
                <a:solidFill>
                  <a:schemeClr val="tx1"/>
                </a:solidFill>
                <a:latin typeface="+mj-lt"/>
              </a:rPr>
              <a:t>Етап</a:t>
            </a:r>
            <a:r>
              <a:rPr lang="en-US" sz="9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900" dirty="0" smtClean="0">
                <a:solidFill>
                  <a:schemeClr val="tx1"/>
                </a:solidFill>
                <a:latin typeface="+mj-lt"/>
              </a:rPr>
              <a:t>1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1371016" y="4737600"/>
            <a:ext cx="1342703" cy="594360"/>
          </a:xfrm>
          <a:prstGeom prst="chevron">
            <a:avLst>
              <a:gd name="adj" fmla="val 54808"/>
            </a:avLst>
          </a:prstGeom>
          <a:ln>
            <a:solidFill>
              <a:srgbClr val="00A3E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6308" tIns="96308" rIns="96308" bIns="96308" rtlCol="0" anchor="ctr"/>
          <a:lstStyle/>
          <a:p>
            <a:r>
              <a:rPr lang="uk-UA" sz="900" dirty="0">
                <a:solidFill>
                  <a:schemeClr val="tx1"/>
                </a:solidFill>
              </a:rPr>
              <a:t>Етап</a:t>
            </a:r>
            <a:r>
              <a:rPr lang="en-US" sz="900" dirty="0" smtClean="0">
                <a:solidFill>
                  <a:schemeClr val="tx1"/>
                </a:solidFill>
              </a:rPr>
              <a:t> </a:t>
            </a:r>
            <a:r>
              <a:rPr lang="uk-UA" sz="900" dirty="0" smtClean="0">
                <a:solidFill>
                  <a:schemeClr val="tx1"/>
                </a:solidFill>
                <a:latin typeface="+mj-lt"/>
              </a:rPr>
              <a:t>2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2461668" y="4735092"/>
            <a:ext cx="1337708" cy="594360"/>
          </a:xfrm>
          <a:prstGeom prst="chevron">
            <a:avLst>
              <a:gd name="adj" fmla="val 51602"/>
            </a:avLst>
          </a:prstGeom>
          <a:ln>
            <a:solidFill>
              <a:srgbClr val="00A3E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6308" tIns="96308" rIns="96308" bIns="96308" rtlCol="0" anchor="ctr"/>
          <a:lstStyle/>
          <a:p>
            <a:r>
              <a:rPr lang="uk-UA" sz="900" dirty="0">
                <a:solidFill>
                  <a:schemeClr val="tx1"/>
                </a:solidFill>
              </a:rPr>
              <a:t>Етап</a:t>
            </a:r>
            <a:r>
              <a:rPr lang="en-US" sz="9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900" dirty="0" smtClean="0">
                <a:solidFill>
                  <a:schemeClr val="tx1"/>
                </a:solidFill>
                <a:latin typeface="+mj-lt"/>
              </a:rPr>
              <a:t>3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4632523" y="4737600"/>
            <a:ext cx="1337708" cy="594360"/>
          </a:xfrm>
          <a:prstGeom prst="chevron">
            <a:avLst>
              <a:gd name="adj" fmla="val 54808"/>
            </a:avLst>
          </a:prstGeom>
          <a:ln>
            <a:solidFill>
              <a:srgbClr val="00A3E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6308" tIns="96308" rIns="96308" bIns="96308" rtlCol="0" anchor="ctr"/>
          <a:lstStyle/>
          <a:p>
            <a:r>
              <a:rPr lang="uk-UA" sz="900" dirty="0">
                <a:solidFill>
                  <a:schemeClr val="tx1"/>
                </a:solidFill>
              </a:rPr>
              <a:t>Етап</a:t>
            </a:r>
            <a:r>
              <a:rPr lang="en-US" sz="9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900" dirty="0" smtClean="0">
                <a:solidFill>
                  <a:schemeClr val="tx1"/>
                </a:solidFill>
                <a:latin typeface="+mj-lt"/>
              </a:rPr>
              <a:t>5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Chevron 17"/>
          <p:cNvSpPr/>
          <p:nvPr/>
        </p:nvSpPr>
        <p:spPr>
          <a:xfrm>
            <a:off x="5706612" y="4737600"/>
            <a:ext cx="1337708" cy="594360"/>
          </a:xfrm>
          <a:prstGeom prst="chevron">
            <a:avLst>
              <a:gd name="adj" fmla="val 53205"/>
            </a:avLst>
          </a:prstGeom>
          <a:ln>
            <a:solidFill>
              <a:srgbClr val="00A3E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6308" tIns="96308" rIns="96308" bIns="96308" rtlCol="0" anchor="ctr"/>
          <a:lstStyle/>
          <a:p>
            <a:r>
              <a:rPr lang="uk-UA" sz="900" dirty="0">
                <a:solidFill>
                  <a:schemeClr val="tx1"/>
                </a:solidFill>
              </a:rPr>
              <a:t>Етап</a:t>
            </a:r>
            <a:r>
              <a:rPr lang="en-US" sz="9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900" dirty="0" smtClean="0">
                <a:solidFill>
                  <a:schemeClr val="tx1"/>
                </a:solidFill>
                <a:latin typeface="+mj-lt"/>
              </a:rPr>
              <a:t>6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6787703" y="4737600"/>
            <a:ext cx="1337708" cy="594360"/>
          </a:xfrm>
          <a:prstGeom prst="chevron">
            <a:avLst>
              <a:gd name="adj" fmla="val 51602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6308" tIns="96308" rIns="96308" bIns="96308" rtlCol="0" anchor="ctr"/>
          <a:lstStyle/>
          <a:p>
            <a:r>
              <a:rPr lang="uk-UA" sz="900" dirty="0">
                <a:solidFill>
                  <a:schemeClr val="tx1"/>
                </a:solidFill>
              </a:rPr>
              <a:t>Етап</a:t>
            </a:r>
            <a:r>
              <a:rPr lang="en-US" sz="9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900" dirty="0" smtClean="0">
                <a:solidFill>
                  <a:schemeClr val="tx1"/>
                </a:solidFill>
                <a:latin typeface="+mj-lt"/>
              </a:rPr>
              <a:t>7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Chevron 19"/>
          <p:cNvSpPr/>
          <p:nvPr/>
        </p:nvSpPr>
        <p:spPr>
          <a:xfrm>
            <a:off x="3552320" y="4737591"/>
            <a:ext cx="1337708" cy="594360"/>
          </a:xfrm>
          <a:prstGeom prst="chevron">
            <a:avLst>
              <a:gd name="adj" fmla="val 51603"/>
            </a:avLst>
          </a:prstGeom>
          <a:ln>
            <a:solidFill>
              <a:srgbClr val="00A3E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6308" tIns="96308" rIns="96308" bIns="96308" rtlCol="0" anchor="ctr"/>
          <a:lstStyle/>
          <a:p>
            <a:r>
              <a:rPr lang="uk-UA" sz="900" dirty="0">
                <a:solidFill>
                  <a:schemeClr val="tx1"/>
                </a:solidFill>
              </a:rPr>
              <a:t>Етап</a:t>
            </a:r>
            <a:r>
              <a:rPr lang="en-US" sz="9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900" dirty="0" smtClean="0">
                <a:solidFill>
                  <a:schemeClr val="tx1"/>
                </a:solidFill>
                <a:latin typeface="+mj-lt"/>
              </a:rPr>
              <a:t>4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7865235" y="4735092"/>
            <a:ext cx="1337708" cy="594360"/>
          </a:xfrm>
          <a:prstGeom prst="chevron">
            <a:avLst>
              <a:gd name="adj" fmla="val 53205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6308" tIns="96308" rIns="96308" bIns="96308" rtlCol="0" anchor="ctr"/>
          <a:lstStyle/>
          <a:p>
            <a:r>
              <a:rPr lang="uk-UA" sz="900" dirty="0">
                <a:solidFill>
                  <a:schemeClr val="tx1"/>
                </a:solidFill>
              </a:rPr>
              <a:t>Етап</a:t>
            </a:r>
            <a:r>
              <a:rPr lang="en-US" sz="9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900" dirty="0" smtClean="0">
                <a:solidFill>
                  <a:schemeClr val="tx1"/>
                </a:solidFill>
                <a:latin typeface="+mj-lt"/>
              </a:rPr>
              <a:t>8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8932778" y="4735092"/>
            <a:ext cx="1337708" cy="594360"/>
          </a:xfrm>
          <a:prstGeom prst="chevron">
            <a:avLst>
              <a:gd name="adj" fmla="val 53205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6308" tIns="96308" rIns="96308" bIns="96308" rtlCol="0" anchor="ctr"/>
          <a:lstStyle/>
          <a:p>
            <a:r>
              <a:rPr lang="uk-UA" sz="900" dirty="0">
                <a:solidFill>
                  <a:schemeClr val="tx1"/>
                </a:solidFill>
              </a:rPr>
              <a:t>Етап</a:t>
            </a:r>
            <a:r>
              <a:rPr lang="en-US" sz="900" dirty="0" smtClean="0">
                <a:solidFill>
                  <a:schemeClr val="tx1"/>
                </a:solidFill>
                <a:latin typeface="+mj-lt"/>
              </a:rPr>
              <a:t> 9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Left-Right Arrow 25"/>
          <p:cNvSpPr/>
          <p:nvPr/>
        </p:nvSpPr>
        <p:spPr bwMode="gray">
          <a:xfrm>
            <a:off x="447353" y="4275484"/>
            <a:ext cx="9823133" cy="396000"/>
          </a:xfrm>
          <a:prstGeom prst="leftRightArrow">
            <a:avLst/>
          </a:prstGeom>
          <a:noFill/>
          <a:ln w="1905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US" sz="1200" dirty="0" smtClean="0"/>
              <a:t>6 </a:t>
            </a:r>
            <a:r>
              <a:rPr lang="uk-UA" sz="1200" dirty="0" smtClean="0"/>
              <a:t>місяців</a:t>
            </a:r>
            <a:endParaRPr lang="en-US" sz="12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429576" y="3148077"/>
            <a:ext cx="267674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uk-UA" sz="1200" dirty="0" smtClean="0"/>
              <a:t>Вартість етапу</a:t>
            </a:r>
            <a:r>
              <a:rPr lang="en-US" sz="1200" dirty="0" smtClean="0"/>
              <a:t>*: </a:t>
            </a:r>
            <a:r>
              <a:rPr lang="uk-UA" sz="1200" dirty="0" smtClean="0"/>
              <a:t>79</a:t>
            </a:r>
            <a:r>
              <a:rPr lang="en-US" sz="1200" dirty="0" smtClean="0"/>
              <a:t>,000</a:t>
            </a:r>
            <a:r>
              <a:rPr lang="uk-UA" sz="1200" dirty="0" smtClean="0"/>
              <a:t> </a:t>
            </a:r>
            <a:r>
              <a:rPr lang="uk-UA" sz="1200" dirty="0" err="1" smtClean="0"/>
              <a:t>дол</a:t>
            </a:r>
            <a:r>
              <a:rPr lang="uk-UA" sz="1200" dirty="0" smtClean="0"/>
              <a:t> США</a:t>
            </a:r>
            <a:r>
              <a:rPr lang="en-US" sz="1200" dirty="0" smtClean="0"/>
              <a:t> </a:t>
            </a:r>
            <a:endParaRPr lang="en-US" sz="12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4178878" y="3153484"/>
            <a:ext cx="274242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uk-UA" sz="1200" dirty="0"/>
              <a:t>Вартість </a:t>
            </a:r>
            <a:r>
              <a:rPr lang="uk-UA" sz="1200" dirty="0" smtClean="0"/>
              <a:t>етапу</a:t>
            </a:r>
            <a:r>
              <a:rPr lang="en-US" sz="1200" dirty="0" smtClean="0"/>
              <a:t>*: </a:t>
            </a:r>
            <a:r>
              <a:rPr lang="uk-UA" sz="1200" dirty="0" smtClean="0"/>
              <a:t>53</a:t>
            </a:r>
            <a:r>
              <a:rPr lang="en-US" sz="1200" dirty="0" smtClean="0"/>
              <a:t>,000</a:t>
            </a:r>
            <a:r>
              <a:rPr lang="uk-UA" sz="1200" dirty="0" smtClean="0"/>
              <a:t> </a:t>
            </a:r>
            <a:r>
              <a:rPr lang="uk-UA" sz="1200" dirty="0" err="1" smtClean="0"/>
              <a:t>дол</a:t>
            </a:r>
            <a:r>
              <a:rPr lang="uk-UA" sz="1200" dirty="0" smtClean="0"/>
              <a:t> США</a:t>
            </a:r>
            <a:r>
              <a:rPr lang="en-US" sz="1200" dirty="0" smtClean="0"/>
              <a:t> </a:t>
            </a:r>
            <a:endParaRPr lang="en-US" sz="12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7498762" y="3148077"/>
            <a:ext cx="303727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uk-UA" sz="1200" dirty="0"/>
              <a:t>Вартість </a:t>
            </a:r>
            <a:r>
              <a:rPr lang="uk-UA" sz="1200" dirty="0" smtClean="0"/>
              <a:t>етапу</a:t>
            </a:r>
            <a:r>
              <a:rPr lang="en-US" sz="1200" dirty="0" smtClean="0"/>
              <a:t>*: 18,000**</a:t>
            </a:r>
            <a:r>
              <a:rPr lang="uk-UA" sz="1200" dirty="0" smtClean="0"/>
              <a:t> </a:t>
            </a:r>
            <a:r>
              <a:rPr lang="uk-UA" sz="1200" dirty="0" err="1" smtClean="0"/>
              <a:t>дол</a:t>
            </a:r>
            <a:r>
              <a:rPr lang="uk-UA" sz="1200" dirty="0" smtClean="0"/>
              <a:t> США</a:t>
            </a:r>
            <a:r>
              <a:rPr lang="en-US" sz="1200" dirty="0" smtClean="0"/>
              <a:t> </a:t>
            </a:r>
            <a:endParaRPr lang="en-US" sz="1200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447353" y="3453068"/>
            <a:ext cx="700920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SzPct val="100000"/>
            </a:pPr>
            <a:r>
              <a:rPr lang="uk-UA" sz="900" dirty="0" smtClean="0">
                <a:solidFill>
                  <a:schemeClr val="accent6"/>
                </a:solidFill>
              </a:rPr>
              <a:t>Загальна вартість Проекту без ПДВ</a:t>
            </a:r>
            <a:r>
              <a:rPr lang="en-US" sz="900" dirty="0" smtClean="0">
                <a:solidFill>
                  <a:schemeClr val="accent6"/>
                </a:solidFill>
              </a:rPr>
              <a:t>: 150,000</a:t>
            </a:r>
            <a:r>
              <a:rPr lang="uk-UA" sz="900" dirty="0" smtClean="0">
                <a:solidFill>
                  <a:schemeClr val="accent6"/>
                </a:solidFill>
              </a:rPr>
              <a:t> </a:t>
            </a:r>
            <a:r>
              <a:rPr lang="uk-UA" sz="900" dirty="0" err="1" smtClean="0">
                <a:solidFill>
                  <a:schemeClr val="accent6"/>
                </a:solidFill>
              </a:rPr>
              <a:t>дол</a:t>
            </a:r>
            <a:r>
              <a:rPr lang="uk-UA" sz="900" dirty="0" smtClean="0">
                <a:solidFill>
                  <a:schemeClr val="accent6"/>
                </a:solidFill>
              </a:rPr>
              <a:t> США</a:t>
            </a:r>
            <a:endParaRPr lang="en-US" sz="900" dirty="0" smtClean="0">
              <a:solidFill>
                <a:schemeClr val="accent6"/>
              </a:solidFill>
            </a:endParaRPr>
          </a:p>
          <a:p>
            <a:pPr>
              <a:buSzPct val="100000"/>
            </a:pPr>
            <a:r>
              <a:rPr lang="en-US" sz="900" dirty="0" smtClean="0">
                <a:solidFill>
                  <a:schemeClr val="accent6"/>
                </a:solidFill>
              </a:rPr>
              <a:t>‘*   </a:t>
            </a:r>
            <a:r>
              <a:rPr lang="uk-UA" sz="900" dirty="0" smtClean="0">
                <a:solidFill>
                  <a:schemeClr val="accent6"/>
                </a:solidFill>
              </a:rPr>
              <a:t>Суми вказані без ПДВ</a:t>
            </a:r>
            <a:endParaRPr lang="en-US" sz="900" dirty="0" smtClean="0">
              <a:solidFill>
                <a:schemeClr val="accent6"/>
              </a:solidFill>
            </a:endParaRPr>
          </a:p>
          <a:p>
            <a:pPr>
              <a:buSzPct val="100000"/>
            </a:pPr>
            <a:r>
              <a:rPr lang="en-US" sz="900" dirty="0" smtClean="0">
                <a:solidFill>
                  <a:schemeClr val="accent6"/>
                </a:solidFill>
              </a:rPr>
              <a:t>‘** </a:t>
            </a:r>
            <a:r>
              <a:rPr lang="uk-UA" sz="900" dirty="0" smtClean="0">
                <a:solidFill>
                  <a:schemeClr val="accent6"/>
                </a:solidFill>
              </a:rPr>
              <a:t>Сума включає методологічну підтримку консультантів</a:t>
            </a:r>
            <a:endParaRPr lang="en-US" sz="900" dirty="0" smtClean="0">
              <a:solidFill>
                <a:schemeClr val="accent6"/>
              </a:solidFill>
            </a:endParaRPr>
          </a:p>
          <a:p>
            <a:pPr marL="171450" indent="-171450">
              <a:buSzPct val="100000"/>
              <a:buFont typeface="Arial" panose="020B0604020202020204" pitchFamily="34" charset="0"/>
              <a:buChar char="•"/>
            </a:pPr>
            <a:endParaRPr lang="en-US" sz="9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74791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Співвідношення складових елементів СВК за моделлю COSO з </a:t>
            </a:r>
            <a:r>
              <a:rPr lang="uk-UA" dirty="0" smtClean="0"/>
              <a:t>Етапами </a:t>
            </a:r>
            <a:r>
              <a:rPr lang="uk-UA" dirty="0" smtClean="0"/>
              <a:t>реалізації </a:t>
            </a:r>
            <a:r>
              <a:rPr lang="uk-UA" dirty="0" smtClean="0"/>
              <a:t>Проекту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grpSp>
        <p:nvGrpSpPr>
          <p:cNvPr id="4" name="Group 76"/>
          <p:cNvGrpSpPr/>
          <p:nvPr/>
        </p:nvGrpSpPr>
        <p:grpSpPr>
          <a:xfrm>
            <a:off x="6311145" y="1400955"/>
            <a:ext cx="233661" cy="237102"/>
            <a:chOff x="6113463" y="2813050"/>
            <a:chExt cx="642938" cy="625476"/>
          </a:xfrm>
          <a:solidFill>
            <a:srgbClr val="FFFFFF"/>
          </a:solidFill>
        </p:grpSpPr>
        <p:sp>
          <p:nvSpPr>
            <p:cNvPr id="78" name="Freeform 369"/>
            <p:cNvSpPr>
              <a:spLocks noEditPoints="1"/>
            </p:cNvSpPr>
            <p:nvPr/>
          </p:nvSpPr>
          <p:spPr bwMode="auto">
            <a:xfrm>
              <a:off x="6413501" y="3097213"/>
              <a:ext cx="342900" cy="341313"/>
            </a:xfrm>
            <a:custGeom>
              <a:avLst/>
              <a:gdLst>
                <a:gd name="T0" fmla="*/ 97 w 117"/>
                <a:gd name="T1" fmla="*/ 117 h 117"/>
                <a:gd name="T2" fmla="*/ 97 w 117"/>
                <a:gd name="T3" fmla="*/ 117 h 117"/>
                <a:gd name="T4" fmla="*/ 85 w 117"/>
                <a:gd name="T5" fmla="*/ 111 h 117"/>
                <a:gd name="T6" fmla="*/ 0 w 117"/>
                <a:gd name="T7" fmla="*/ 26 h 117"/>
                <a:gd name="T8" fmla="*/ 26 w 117"/>
                <a:gd name="T9" fmla="*/ 0 h 117"/>
                <a:gd name="T10" fmla="*/ 111 w 117"/>
                <a:gd name="T11" fmla="*/ 85 h 117"/>
                <a:gd name="T12" fmla="*/ 116 w 117"/>
                <a:gd name="T13" fmla="*/ 96 h 117"/>
                <a:gd name="T14" fmla="*/ 113 w 117"/>
                <a:gd name="T15" fmla="*/ 107 h 117"/>
                <a:gd name="T16" fmla="*/ 106 w 117"/>
                <a:gd name="T17" fmla="*/ 113 h 117"/>
                <a:gd name="T18" fmla="*/ 97 w 117"/>
                <a:gd name="T19" fmla="*/ 117 h 117"/>
                <a:gd name="T20" fmla="*/ 17 w 117"/>
                <a:gd name="T21" fmla="*/ 26 h 117"/>
                <a:gd name="T22" fmla="*/ 93 w 117"/>
                <a:gd name="T23" fmla="*/ 103 h 117"/>
                <a:gd name="T24" fmla="*/ 97 w 117"/>
                <a:gd name="T25" fmla="*/ 105 h 117"/>
                <a:gd name="T26" fmla="*/ 97 w 117"/>
                <a:gd name="T27" fmla="*/ 105 h 117"/>
                <a:gd name="T28" fmla="*/ 98 w 117"/>
                <a:gd name="T29" fmla="*/ 105 h 117"/>
                <a:gd name="T30" fmla="*/ 104 w 117"/>
                <a:gd name="T31" fmla="*/ 98 h 117"/>
                <a:gd name="T32" fmla="*/ 102 w 117"/>
                <a:gd name="T33" fmla="*/ 94 h 117"/>
                <a:gd name="T34" fmla="*/ 26 w 117"/>
                <a:gd name="T35" fmla="*/ 17 h 117"/>
                <a:gd name="T36" fmla="*/ 17 w 117"/>
                <a:gd name="T37" fmla="*/ 2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7" h="117">
                  <a:moveTo>
                    <a:pt x="97" y="117"/>
                  </a:moveTo>
                  <a:cubicBezTo>
                    <a:pt x="97" y="117"/>
                    <a:pt x="97" y="117"/>
                    <a:pt x="97" y="117"/>
                  </a:cubicBezTo>
                  <a:cubicBezTo>
                    <a:pt x="93" y="117"/>
                    <a:pt x="88" y="115"/>
                    <a:pt x="85" y="11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11" y="85"/>
                    <a:pt x="111" y="85"/>
                    <a:pt x="111" y="85"/>
                  </a:cubicBezTo>
                  <a:cubicBezTo>
                    <a:pt x="114" y="88"/>
                    <a:pt x="116" y="92"/>
                    <a:pt x="116" y="96"/>
                  </a:cubicBezTo>
                  <a:cubicBezTo>
                    <a:pt x="117" y="100"/>
                    <a:pt x="116" y="104"/>
                    <a:pt x="113" y="107"/>
                  </a:cubicBezTo>
                  <a:cubicBezTo>
                    <a:pt x="106" y="113"/>
                    <a:pt x="106" y="113"/>
                    <a:pt x="106" y="113"/>
                  </a:cubicBezTo>
                  <a:cubicBezTo>
                    <a:pt x="104" y="115"/>
                    <a:pt x="101" y="117"/>
                    <a:pt x="97" y="117"/>
                  </a:cubicBezTo>
                  <a:close/>
                  <a:moveTo>
                    <a:pt x="17" y="26"/>
                  </a:moveTo>
                  <a:cubicBezTo>
                    <a:pt x="93" y="103"/>
                    <a:pt x="93" y="103"/>
                    <a:pt x="93" y="103"/>
                  </a:cubicBezTo>
                  <a:cubicBezTo>
                    <a:pt x="95" y="104"/>
                    <a:pt x="97" y="105"/>
                    <a:pt x="97" y="105"/>
                  </a:cubicBezTo>
                  <a:cubicBezTo>
                    <a:pt x="97" y="105"/>
                    <a:pt x="97" y="105"/>
                    <a:pt x="97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104" y="98"/>
                    <a:pt x="104" y="98"/>
                    <a:pt x="104" y="98"/>
                  </a:cubicBezTo>
                  <a:cubicBezTo>
                    <a:pt x="104" y="98"/>
                    <a:pt x="104" y="96"/>
                    <a:pt x="102" y="94"/>
                  </a:cubicBezTo>
                  <a:cubicBezTo>
                    <a:pt x="26" y="17"/>
                    <a:pt x="26" y="17"/>
                    <a:pt x="26" y="17"/>
                  </a:cubicBezTo>
                  <a:lnTo>
                    <a:pt x="17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pPr defTabSz="1042580">
                <a:defRPr/>
              </a:pPr>
              <a:endParaRPr lang="uk-UA" sz="1600" kern="0" dirty="0" smtClean="0">
                <a:solidFill>
                  <a:prstClr val="black"/>
                </a:solidFill>
                <a:latin typeface="+mj-lt"/>
              </a:endParaRPr>
            </a:p>
          </p:txBody>
        </p:sp>
        <p:sp>
          <p:nvSpPr>
            <p:cNvPr id="79" name="Freeform 370"/>
            <p:cNvSpPr>
              <a:spLocks noEditPoints="1"/>
            </p:cNvSpPr>
            <p:nvPr/>
          </p:nvSpPr>
          <p:spPr bwMode="auto">
            <a:xfrm>
              <a:off x="6113463" y="2813050"/>
              <a:ext cx="393700" cy="361950"/>
            </a:xfrm>
            <a:custGeom>
              <a:avLst/>
              <a:gdLst>
                <a:gd name="T0" fmla="*/ 68 w 135"/>
                <a:gd name="T1" fmla="*/ 124 h 124"/>
                <a:gd name="T2" fmla="*/ 24 w 135"/>
                <a:gd name="T3" fmla="*/ 106 h 124"/>
                <a:gd name="T4" fmla="*/ 24 w 135"/>
                <a:gd name="T5" fmla="*/ 18 h 124"/>
                <a:gd name="T6" fmla="*/ 68 w 135"/>
                <a:gd name="T7" fmla="*/ 0 h 124"/>
                <a:gd name="T8" fmla="*/ 111 w 135"/>
                <a:gd name="T9" fmla="*/ 18 h 124"/>
                <a:gd name="T10" fmla="*/ 111 w 135"/>
                <a:gd name="T11" fmla="*/ 106 h 124"/>
                <a:gd name="T12" fmla="*/ 68 w 135"/>
                <a:gd name="T13" fmla="*/ 124 h 124"/>
                <a:gd name="T14" fmla="*/ 68 w 135"/>
                <a:gd name="T15" fmla="*/ 12 h 124"/>
                <a:gd name="T16" fmla="*/ 32 w 135"/>
                <a:gd name="T17" fmla="*/ 27 h 124"/>
                <a:gd name="T18" fmla="*/ 32 w 135"/>
                <a:gd name="T19" fmla="*/ 97 h 124"/>
                <a:gd name="T20" fmla="*/ 68 w 135"/>
                <a:gd name="T21" fmla="*/ 112 h 124"/>
                <a:gd name="T22" fmla="*/ 103 w 135"/>
                <a:gd name="T23" fmla="*/ 97 h 124"/>
                <a:gd name="T24" fmla="*/ 103 w 135"/>
                <a:gd name="T25" fmla="*/ 27 h 124"/>
                <a:gd name="T26" fmla="*/ 68 w 135"/>
                <a:gd name="T27" fmla="*/ 1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5" h="124">
                  <a:moveTo>
                    <a:pt x="68" y="124"/>
                  </a:moveTo>
                  <a:cubicBezTo>
                    <a:pt x="51" y="124"/>
                    <a:pt x="35" y="117"/>
                    <a:pt x="24" y="106"/>
                  </a:cubicBezTo>
                  <a:cubicBezTo>
                    <a:pt x="0" y="81"/>
                    <a:pt x="0" y="42"/>
                    <a:pt x="24" y="18"/>
                  </a:cubicBezTo>
                  <a:cubicBezTo>
                    <a:pt x="35" y="6"/>
                    <a:pt x="51" y="0"/>
                    <a:pt x="68" y="0"/>
                  </a:cubicBezTo>
                  <a:cubicBezTo>
                    <a:pt x="84" y="0"/>
                    <a:pt x="100" y="6"/>
                    <a:pt x="111" y="18"/>
                  </a:cubicBezTo>
                  <a:cubicBezTo>
                    <a:pt x="135" y="42"/>
                    <a:pt x="135" y="81"/>
                    <a:pt x="111" y="106"/>
                  </a:cubicBezTo>
                  <a:cubicBezTo>
                    <a:pt x="100" y="117"/>
                    <a:pt x="84" y="124"/>
                    <a:pt x="68" y="124"/>
                  </a:cubicBezTo>
                  <a:close/>
                  <a:moveTo>
                    <a:pt x="68" y="12"/>
                  </a:moveTo>
                  <a:cubicBezTo>
                    <a:pt x="54" y="12"/>
                    <a:pt x="42" y="17"/>
                    <a:pt x="32" y="27"/>
                  </a:cubicBezTo>
                  <a:cubicBezTo>
                    <a:pt x="13" y="46"/>
                    <a:pt x="13" y="78"/>
                    <a:pt x="32" y="97"/>
                  </a:cubicBezTo>
                  <a:cubicBezTo>
                    <a:pt x="42" y="107"/>
                    <a:pt x="54" y="112"/>
                    <a:pt x="68" y="112"/>
                  </a:cubicBezTo>
                  <a:cubicBezTo>
                    <a:pt x="81" y="112"/>
                    <a:pt x="93" y="107"/>
                    <a:pt x="103" y="97"/>
                  </a:cubicBezTo>
                  <a:cubicBezTo>
                    <a:pt x="122" y="78"/>
                    <a:pt x="122" y="46"/>
                    <a:pt x="103" y="27"/>
                  </a:cubicBezTo>
                  <a:cubicBezTo>
                    <a:pt x="93" y="17"/>
                    <a:pt x="81" y="12"/>
                    <a:pt x="6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pPr defTabSz="1042580">
                <a:defRPr/>
              </a:pPr>
              <a:endParaRPr lang="uk-UA" sz="1600" kern="0" dirty="0" smtClean="0">
                <a:solidFill>
                  <a:prstClr val="black"/>
                </a:solidFill>
                <a:latin typeface="+mj-lt"/>
              </a:endParaRPr>
            </a:p>
          </p:txBody>
        </p:sp>
        <p:sp>
          <p:nvSpPr>
            <p:cNvPr id="80" name="Freeform 371"/>
            <p:cNvSpPr>
              <a:spLocks/>
            </p:cNvSpPr>
            <p:nvPr/>
          </p:nvSpPr>
          <p:spPr bwMode="auto">
            <a:xfrm>
              <a:off x="6176963" y="2874963"/>
              <a:ext cx="141288" cy="201613"/>
            </a:xfrm>
            <a:custGeom>
              <a:avLst/>
              <a:gdLst>
                <a:gd name="T0" fmla="*/ 20 w 48"/>
                <a:gd name="T1" fmla="*/ 69 h 69"/>
                <a:gd name="T2" fmla="*/ 15 w 48"/>
                <a:gd name="T3" fmla="*/ 67 h 69"/>
                <a:gd name="T4" fmla="*/ 15 w 48"/>
                <a:gd name="T5" fmla="*/ 12 h 69"/>
                <a:gd name="T6" fmla="*/ 42 w 48"/>
                <a:gd name="T7" fmla="*/ 0 h 69"/>
                <a:gd name="T8" fmla="*/ 42 w 48"/>
                <a:gd name="T9" fmla="*/ 0 h 69"/>
                <a:gd name="T10" fmla="*/ 48 w 48"/>
                <a:gd name="T11" fmla="*/ 6 h 69"/>
                <a:gd name="T12" fmla="*/ 43 w 48"/>
                <a:gd name="T13" fmla="*/ 12 h 69"/>
                <a:gd name="T14" fmla="*/ 24 w 48"/>
                <a:gd name="T15" fmla="*/ 20 h 69"/>
                <a:gd name="T16" fmla="*/ 24 w 48"/>
                <a:gd name="T17" fmla="*/ 59 h 69"/>
                <a:gd name="T18" fmla="*/ 24 w 48"/>
                <a:gd name="T19" fmla="*/ 67 h 69"/>
                <a:gd name="T20" fmla="*/ 20 w 48"/>
                <a:gd name="T2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69">
                  <a:moveTo>
                    <a:pt x="20" y="69"/>
                  </a:moveTo>
                  <a:cubicBezTo>
                    <a:pt x="18" y="69"/>
                    <a:pt x="16" y="68"/>
                    <a:pt x="15" y="67"/>
                  </a:cubicBezTo>
                  <a:cubicBezTo>
                    <a:pt x="0" y="52"/>
                    <a:pt x="0" y="27"/>
                    <a:pt x="15" y="12"/>
                  </a:cubicBezTo>
                  <a:cubicBezTo>
                    <a:pt x="23" y="5"/>
                    <a:pt x="32" y="1"/>
                    <a:pt x="42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6" y="0"/>
                    <a:pt x="48" y="3"/>
                    <a:pt x="48" y="6"/>
                  </a:cubicBezTo>
                  <a:cubicBezTo>
                    <a:pt x="48" y="10"/>
                    <a:pt x="46" y="12"/>
                    <a:pt x="43" y="12"/>
                  </a:cubicBezTo>
                  <a:cubicBezTo>
                    <a:pt x="35" y="12"/>
                    <a:pt x="29" y="15"/>
                    <a:pt x="24" y="20"/>
                  </a:cubicBezTo>
                  <a:cubicBezTo>
                    <a:pt x="13" y="31"/>
                    <a:pt x="13" y="48"/>
                    <a:pt x="24" y="59"/>
                  </a:cubicBezTo>
                  <a:cubicBezTo>
                    <a:pt x="26" y="61"/>
                    <a:pt x="26" y="65"/>
                    <a:pt x="24" y="67"/>
                  </a:cubicBezTo>
                  <a:cubicBezTo>
                    <a:pt x="23" y="68"/>
                    <a:pt x="21" y="69"/>
                    <a:pt x="20" y="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pPr defTabSz="1042580">
                <a:defRPr/>
              </a:pPr>
              <a:endParaRPr lang="uk-UA" sz="1600" kern="0" dirty="0" smtClean="0">
                <a:solidFill>
                  <a:prstClr val="black"/>
                </a:solidFill>
                <a:latin typeface="+mj-lt"/>
              </a:endParaRPr>
            </a:p>
          </p:txBody>
        </p:sp>
        <p:sp>
          <p:nvSpPr>
            <p:cNvPr id="81" name="Freeform 372"/>
            <p:cNvSpPr>
              <a:spLocks/>
            </p:cNvSpPr>
            <p:nvPr/>
          </p:nvSpPr>
          <p:spPr bwMode="auto">
            <a:xfrm>
              <a:off x="6378576" y="3062288"/>
              <a:ext cx="146050" cy="146050"/>
            </a:xfrm>
            <a:custGeom>
              <a:avLst/>
              <a:gdLst>
                <a:gd name="T0" fmla="*/ 6 w 50"/>
                <a:gd name="T1" fmla="*/ 50 h 50"/>
                <a:gd name="T2" fmla="*/ 1 w 50"/>
                <a:gd name="T3" fmla="*/ 46 h 50"/>
                <a:gd name="T4" fmla="*/ 4 w 50"/>
                <a:gd name="T5" fmla="*/ 38 h 50"/>
                <a:gd name="T6" fmla="*/ 25 w 50"/>
                <a:gd name="T7" fmla="*/ 25 h 50"/>
                <a:gd name="T8" fmla="*/ 38 w 50"/>
                <a:gd name="T9" fmla="*/ 5 h 50"/>
                <a:gd name="T10" fmla="*/ 46 w 50"/>
                <a:gd name="T11" fmla="*/ 1 h 50"/>
                <a:gd name="T12" fmla="*/ 49 w 50"/>
                <a:gd name="T13" fmla="*/ 9 h 50"/>
                <a:gd name="T14" fmla="*/ 33 w 50"/>
                <a:gd name="T15" fmla="*/ 34 h 50"/>
                <a:gd name="T16" fmla="*/ 8 w 50"/>
                <a:gd name="T17" fmla="*/ 50 h 50"/>
                <a:gd name="T18" fmla="*/ 6 w 50"/>
                <a:gd name="T1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50">
                  <a:moveTo>
                    <a:pt x="6" y="50"/>
                  </a:moveTo>
                  <a:cubicBezTo>
                    <a:pt x="4" y="50"/>
                    <a:pt x="1" y="48"/>
                    <a:pt x="1" y="46"/>
                  </a:cubicBezTo>
                  <a:cubicBezTo>
                    <a:pt x="0" y="43"/>
                    <a:pt x="1" y="39"/>
                    <a:pt x="4" y="38"/>
                  </a:cubicBezTo>
                  <a:cubicBezTo>
                    <a:pt x="11" y="36"/>
                    <a:pt x="19" y="31"/>
                    <a:pt x="25" y="25"/>
                  </a:cubicBezTo>
                  <a:cubicBezTo>
                    <a:pt x="31" y="19"/>
                    <a:pt x="36" y="12"/>
                    <a:pt x="38" y="5"/>
                  </a:cubicBezTo>
                  <a:cubicBezTo>
                    <a:pt x="39" y="1"/>
                    <a:pt x="43" y="0"/>
                    <a:pt x="46" y="1"/>
                  </a:cubicBezTo>
                  <a:cubicBezTo>
                    <a:pt x="49" y="2"/>
                    <a:pt x="50" y="5"/>
                    <a:pt x="49" y="9"/>
                  </a:cubicBezTo>
                  <a:cubicBezTo>
                    <a:pt x="46" y="17"/>
                    <a:pt x="41" y="26"/>
                    <a:pt x="33" y="34"/>
                  </a:cubicBezTo>
                  <a:cubicBezTo>
                    <a:pt x="26" y="41"/>
                    <a:pt x="17" y="47"/>
                    <a:pt x="8" y="50"/>
                  </a:cubicBezTo>
                  <a:cubicBezTo>
                    <a:pt x="8" y="50"/>
                    <a:pt x="7" y="50"/>
                    <a:pt x="6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pPr defTabSz="1042580">
                <a:defRPr/>
              </a:pPr>
              <a:endParaRPr lang="uk-UA" sz="1600" kern="0" dirty="0" smtClean="0">
                <a:solidFill>
                  <a:prstClr val="black"/>
                </a:solidFill>
                <a:latin typeface="+mj-lt"/>
              </a:endParaRPr>
            </a:p>
          </p:txBody>
        </p:sp>
      </p:grpSp>
      <p:grpSp>
        <p:nvGrpSpPr>
          <p:cNvPr id="5" name="Group 85"/>
          <p:cNvGrpSpPr/>
          <p:nvPr/>
        </p:nvGrpSpPr>
        <p:grpSpPr>
          <a:xfrm>
            <a:off x="7315713" y="4812340"/>
            <a:ext cx="193613" cy="134495"/>
            <a:chOff x="4379913" y="7312026"/>
            <a:chExt cx="608013" cy="420688"/>
          </a:xfrm>
          <a:solidFill>
            <a:srgbClr val="BDD203"/>
          </a:solidFill>
        </p:grpSpPr>
        <p:sp>
          <p:nvSpPr>
            <p:cNvPr id="87" name="Freeform 911"/>
            <p:cNvSpPr>
              <a:spLocks/>
            </p:cNvSpPr>
            <p:nvPr/>
          </p:nvSpPr>
          <p:spPr bwMode="auto">
            <a:xfrm>
              <a:off x="4435475" y="7312026"/>
              <a:ext cx="38100" cy="87313"/>
            </a:xfrm>
            <a:custGeom>
              <a:avLst/>
              <a:gdLst>
                <a:gd name="T0" fmla="*/ 6 w 12"/>
                <a:gd name="T1" fmla="*/ 27 h 27"/>
                <a:gd name="T2" fmla="*/ 0 w 12"/>
                <a:gd name="T3" fmla="*/ 21 h 27"/>
                <a:gd name="T4" fmla="*/ 0 w 12"/>
                <a:gd name="T5" fmla="*/ 6 h 27"/>
                <a:gd name="T6" fmla="*/ 6 w 12"/>
                <a:gd name="T7" fmla="*/ 0 h 27"/>
                <a:gd name="T8" fmla="*/ 12 w 12"/>
                <a:gd name="T9" fmla="*/ 6 h 27"/>
                <a:gd name="T10" fmla="*/ 12 w 12"/>
                <a:gd name="T11" fmla="*/ 21 h 27"/>
                <a:gd name="T12" fmla="*/ 6 w 12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27">
                  <a:moveTo>
                    <a:pt x="6" y="27"/>
                  </a:moveTo>
                  <a:cubicBezTo>
                    <a:pt x="3" y="27"/>
                    <a:pt x="0" y="25"/>
                    <a:pt x="0" y="2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0" y="0"/>
                    <a:pt x="12" y="2"/>
                    <a:pt x="12" y="6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25"/>
                    <a:pt x="10" y="27"/>
                    <a:pt x="6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203" tIns="39101" rIns="78203" bIns="39101" numCol="1" anchor="t" anchorCtr="0" compatLnSpc="1">
              <a:prstTxWarp prst="textNoShape">
                <a:avLst/>
              </a:prstTxWarp>
            </a:bodyPr>
            <a:lstStyle/>
            <a:p>
              <a:pPr defTabSz="1042580">
                <a:defRPr/>
              </a:pPr>
              <a:endParaRPr lang="uk-UA" sz="1400" kern="0" dirty="0" smtClean="0">
                <a:solidFill>
                  <a:prstClr val="black"/>
                </a:solidFill>
                <a:latin typeface="+mj-lt"/>
              </a:endParaRPr>
            </a:p>
          </p:txBody>
        </p:sp>
        <p:sp>
          <p:nvSpPr>
            <p:cNvPr id="88" name="Freeform 912"/>
            <p:cNvSpPr>
              <a:spLocks/>
            </p:cNvSpPr>
            <p:nvPr/>
          </p:nvSpPr>
          <p:spPr bwMode="auto">
            <a:xfrm>
              <a:off x="4379913" y="7632701"/>
              <a:ext cx="39688" cy="100013"/>
            </a:xfrm>
            <a:custGeom>
              <a:avLst/>
              <a:gdLst>
                <a:gd name="T0" fmla="*/ 6 w 12"/>
                <a:gd name="T1" fmla="*/ 31 h 31"/>
                <a:gd name="T2" fmla="*/ 0 w 12"/>
                <a:gd name="T3" fmla="*/ 25 h 31"/>
                <a:gd name="T4" fmla="*/ 0 w 12"/>
                <a:gd name="T5" fmla="*/ 6 h 31"/>
                <a:gd name="T6" fmla="*/ 6 w 12"/>
                <a:gd name="T7" fmla="*/ 0 h 31"/>
                <a:gd name="T8" fmla="*/ 12 w 12"/>
                <a:gd name="T9" fmla="*/ 6 h 31"/>
                <a:gd name="T10" fmla="*/ 12 w 12"/>
                <a:gd name="T11" fmla="*/ 25 h 31"/>
                <a:gd name="T12" fmla="*/ 6 w 12"/>
                <a:gd name="T1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31">
                  <a:moveTo>
                    <a:pt x="6" y="31"/>
                  </a:moveTo>
                  <a:cubicBezTo>
                    <a:pt x="2" y="31"/>
                    <a:pt x="0" y="28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2" y="28"/>
                    <a:pt x="9" y="31"/>
                    <a:pt x="6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203" tIns="39101" rIns="78203" bIns="39101" numCol="1" anchor="t" anchorCtr="0" compatLnSpc="1">
              <a:prstTxWarp prst="textNoShape">
                <a:avLst/>
              </a:prstTxWarp>
            </a:bodyPr>
            <a:lstStyle/>
            <a:p>
              <a:pPr defTabSz="1042580">
                <a:defRPr/>
              </a:pPr>
              <a:endParaRPr lang="uk-UA" sz="1400" kern="0" dirty="0" smtClean="0">
                <a:solidFill>
                  <a:prstClr val="black"/>
                </a:solidFill>
                <a:latin typeface="+mj-lt"/>
              </a:endParaRPr>
            </a:p>
          </p:txBody>
        </p:sp>
        <p:sp>
          <p:nvSpPr>
            <p:cNvPr id="89" name="Freeform 913"/>
            <p:cNvSpPr>
              <a:spLocks/>
            </p:cNvSpPr>
            <p:nvPr/>
          </p:nvSpPr>
          <p:spPr bwMode="auto">
            <a:xfrm>
              <a:off x="4438650" y="7642226"/>
              <a:ext cx="38100" cy="90488"/>
            </a:xfrm>
            <a:custGeom>
              <a:avLst/>
              <a:gdLst>
                <a:gd name="T0" fmla="*/ 6 w 12"/>
                <a:gd name="T1" fmla="*/ 28 h 28"/>
                <a:gd name="T2" fmla="*/ 0 w 12"/>
                <a:gd name="T3" fmla="*/ 22 h 28"/>
                <a:gd name="T4" fmla="*/ 0 w 12"/>
                <a:gd name="T5" fmla="*/ 6 h 28"/>
                <a:gd name="T6" fmla="*/ 6 w 12"/>
                <a:gd name="T7" fmla="*/ 0 h 28"/>
                <a:gd name="T8" fmla="*/ 12 w 12"/>
                <a:gd name="T9" fmla="*/ 6 h 28"/>
                <a:gd name="T10" fmla="*/ 12 w 12"/>
                <a:gd name="T11" fmla="*/ 22 h 28"/>
                <a:gd name="T12" fmla="*/ 6 w 12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28">
                  <a:moveTo>
                    <a:pt x="6" y="28"/>
                  </a:moveTo>
                  <a:cubicBezTo>
                    <a:pt x="2" y="28"/>
                    <a:pt x="0" y="25"/>
                    <a:pt x="0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5"/>
                    <a:pt x="9" y="28"/>
                    <a:pt x="6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203" tIns="39101" rIns="78203" bIns="39101" numCol="1" anchor="t" anchorCtr="0" compatLnSpc="1">
              <a:prstTxWarp prst="textNoShape">
                <a:avLst/>
              </a:prstTxWarp>
            </a:bodyPr>
            <a:lstStyle/>
            <a:p>
              <a:pPr defTabSz="1042580">
                <a:defRPr/>
              </a:pPr>
              <a:endParaRPr lang="uk-UA" sz="1400" kern="0" dirty="0" smtClean="0">
                <a:solidFill>
                  <a:prstClr val="black"/>
                </a:solidFill>
                <a:latin typeface="+mj-lt"/>
              </a:endParaRPr>
            </a:p>
          </p:txBody>
        </p:sp>
        <p:sp>
          <p:nvSpPr>
            <p:cNvPr id="90" name="Freeform 915"/>
            <p:cNvSpPr>
              <a:spLocks/>
            </p:cNvSpPr>
            <p:nvPr/>
          </p:nvSpPr>
          <p:spPr bwMode="auto">
            <a:xfrm>
              <a:off x="4776788" y="7558088"/>
              <a:ext cx="211138" cy="38100"/>
            </a:xfrm>
            <a:custGeom>
              <a:avLst/>
              <a:gdLst>
                <a:gd name="T0" fmla="*/ 59 w 65"/>
                <a:gd name="T1" fmla="*/ 12 h 12"/>
                <a:gd name="T2" fmla="*/ 6 w 65"/>
                <a:gd name="T3" fmla="*/ 12 h 12"/>
                <a:gd name="T4" fmla="*/ 0 w 65"/>
                <a:gd name="T5" fmla="*/ 6 h 12"/>
                <a:gd name="T6" fmla="*/ 6 w 65"/>
                <a:gd name="T7" fmla="*/ 0 h 12"/>
                <a:gd name="T8" fmla="*/ 59 w 65"/>
                <a:gd name="T9" fmla="*/ 0 h 12"/>
                <a:gd name="T10" fmla="*/ 65 w 65"/>
                <a:gd name="T11" fmla="*/ 6 h 12"/>
                <a:gd name="T12" fmla="*/ 59 w 6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2">
                  <a:moveTo>
                    <a:pt x="5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2" y="0"/>
                    <a:pt x="65" y="2"/>
                    <a:pt x="65" y="6"/>
                  </a:cubicBezTo>
                  <a:cubicBezTo>
                    <a:pt x="65" y="9"/>
                    <a:pt x="62" y="12"/>
                    <a:pt x="5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203" tIns="39101" rIns="78203" bIns="39101" numCol="1" anchor="t" anchorCtr="0" compatLnSpc="1">
              <a:prstTxWarp prst="textNoShape">
                <a:avLst/>
              </a:prstTxWarp>
            </a:bodyPr>
            <a:lstStyle/>
            <a:p>
              <a:pPr defTabSz="1042580">
                <a:defRPr/>
              </a:pPr>
              <a:endParaRPr lang="uk-UA" sz="1400" kern="0" dirty="0" smtClean="0">
                <a:solidFill>
                  <a:prstClr val="black"/>
                </a:solidFill>
                <a:latin typeface="+mj-lt"/>
              </a:endParaRPr>
            </a:p>
          </p:txBody>
        </p:sp>
      </p:grpSp>
      <p:grpSp>
        <p:nvGrpSpPr>
          <p:cNvPr id="6" name="Group 12"/>
          <p:cNvGrpSpPr/>
          <p:nvPr/>
        </p:nvGrpSpPr>
        <p:grpSpPr>
          <a:xfrm>
            <a:off x="338385" y="1760545"/>
            <a:ext cx="10103776" cy="5360396"/>
            <a:chOff x="338385" y="1760545"/>
            <a:chExt cx="10103776" cy="5360396"/>
          </a:xfrm>
        </p:grpSpPr>
        <p:grpSp>
          <p:nvGrpSpPr>
            <p:cNvPr id="7" name="Group 6"/>
            <p:cNvGrpSpPr/>
            <p:nvPr/>
          </p:nvGrpSpPr>
          <p:grpSpPr>
            <a:xfrm>
              <a:off x="351861" y="3252042"/>
              <a:ext cx="2634460" cy="1320287"/>
              <a:chOff x="202349" y="3405378"/>
              <a:chExt cx="2634460" cy="1320287"/>
            </a:xfrm>
          </p:grpSpPr>
          <p:sp>
            <p:nvSpPr>
              <p:cNvPr id="50" name="Rounded Rectangular Callout 49"/>
              <p:cNvSpPr/>
              <p:nvPr/>
            </p:nvSpPr>
            <p:spPr bwMode="gray">
              <a:xfrm>
                <a:off x="202349" y="3405378"/>
                <a:ext cx="2507395" cy="1233853"/>
              </a:xfrm>
              <a:prstGeom prst="wedgeRoundRectCallout">
                <a:avLst>
                  <a:gd name="adj1" fmla="val 63463"/>
                  <a:gd name="adj2" fmla="val -7963"/>
                  <a:gd name="adj3" fmla="val 16667"/>
                </a:avLst>
              </a:prstGeom>
              <a:noFill/>
              <a:ln w="38100" algn="ctr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square" lIns="88900" tIns="88900" rIns="88900" bIns="88900" rtlCol="0" anchor="ctr"/>
              <a:lstStyle/>
              <a:p>
                <a:pPr algn="ctr">
                  <a:lnSpc>
                    <a:spcPct val="106000"/>
                  </a:lnSpc>
                  <a:buFont typeface="Wingdings 2" pitchFamily="18" charset="2"/>
                  <a:buNone/>
                </a:pPr>
                <a:endParaRPr lang="en-GB" sz="1600" b="1" dirty="0" smtClean="0">
                  <a:latin typeface="+mj-lt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21100" y="3448392"/>
                <a:ext cx="2515709" cy="1277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 defTabSz="1042580">
                  <a:defRPr/>
                </a:pPr>
                <a:r>
                  <a:rPr lang="uk-UA" sz="1100" b="1" kern="0" dirty="0" smtClean="0">
                    <a:latin typeface="+mj-lt"/>
                  </a:rPr>
                  <a:t>Оцінка ризиків</a:t>
                </a:r>
              </a:p>
              <a:p>
                <a:pPr marL="0" lvl="1" defTabSz="1042580">
                  <a:defRPr/>
                </a:pPr>
                <a:r>
                  <a:rPr lang="uk-UA" sz="1100" b="1" kern="0" dirty="0"/>
                  <a:t>Етап 2.</a:t>
                </a:r>
                <a:r>
                  <a:rPr lang="uk-UA" sz="1100" kern="0" dirty="0"/>
                  <a:t> </a:t>
                </a:r>
                <a:r>
                  <a:rPr lang="uk-UA" sz="1100" dirty="0"/>
                  <a:t>Діагностика</a:t>
                </a:r>
                <a:r>
                  <a:rPr lang="en-US" sz="1100" dirty="0"/>
                  <a:t> </a:t>
                </a:r>
                <a:r>
                  <a:rPr lang="uk-UA" sz="1100" dirty="0"/>
                  <a:t>СВК</a:t>
                </a:r>
              </a:p>
              <a:p>
                <a:pPr marL="0" lvl="1" defTabSz="1042580">
                  <a:defRPr/>
                </a:pPr>
                <a:r>
                  <a:rPr lang="uk-UA" sz="1100" b="1" kern="0" dirty="0" smtClean="0">
                    <a:latin typeface="+mj-lt"/>
                  </a:rPr>
                  <a:t>Етапи 4 і 5.</a:t>
                </a:r>
                <a:r>
                  <a:rPr lang="uk-UA" sz="1100" kern="0" dirty="0" smtClean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Опис </a:t>
                </a:r>
                <a:r>
                  <a:rPr lang="uk-UA" sz="1100" dirty="0" smtClean="0">
                    <a:latin typeface="+mj-lt"/>
                  </a:rPr>
                  <a:t>бізнес-процесів </a:t>
                </a:r>
                <a:r>
                  <a:rPr lang="uk-UA" sz="1100" dirty="0">
                    <a:latin typeface="+mj-lt"/>
                  </a:rPr>
                  <a:t>і контрольних процедур на рівні </a:t>
                </a:r>
                <a:r>
                  <a:rPr lang="uk-UA" sz="1100" dirty="0" smtClean="0">
                    <a:latin typeface="+mj-lt"/>
                  </a:rPr>
                  <a:t>Департаменту і лікарні</a:t>
                </a:r>
                <a:endParaRPr lang="uk-UA" sz="1100" dirty="0">
                  <a:latin typeface="+mj-lt"/>
                </a:endParaRPr>
              </a:p>
              <a:p>
                <a:pPr marL="0" lvl="1" defTabSz="1042580">
                  <a:defRPr/>
                </a:pPr>
                <a:endParaRPr lang="uk-UA" sz="1100" b="1" kern="0" dirty="0" smtClean="0">
                  <a:latin typeface="+mj-lt"/>
                </a:endParaRPr>
              </a:p>
            </p:txBody>
          </p:sp>
        </p:grpSp>
        <p:grpSp>
          <p:nvGrpSpPr>
            <p:cNvPr id="8" name="Group 5"/>
            <p:cNvGrpSpPr/>
            <p:nvPr/>
          </p:nvGrpSpPr>
          <p:grpSpPr>
            <a:xfrm>
              <a:off x="370971" y="1903637"/>
              <a:ext cx="2507395" cy="1233853"/>
              <a:chOff x="203876" y="2278505"/>
              <a:chExt cx="2507395" cy="1233853"/>
            </a:xfrm>
          </p:grpSpPr>
          <p:sp>
            <p:nvSpPr>
              <p:cNvPr id="2" name="Rounded Rectangular Callout 1"/>
              <p:cNvSpPr/>
              <p:nvPr/>
            </p:nvSpPr>
            <p:spPr bwMode="gray">
              <a:xfrm>
                <a:off x="203876" y="2278505"/>
                <a:ext cx="2507395" cy="1233853"/>
              </a:xfrm>
              <a:prstGeom prst="wedgeRoundRectCallout">
                <a:avLst>
                  <a:gd name="adj1" fmla="val 61071"/>
                  <a:gd name="adj2" fmla="val 44277"/>
                  <a:gd name="adj3" fmla="val 16667"/>
                </a:avLst>
              </a:prstGeom>
              <a:noFill/>
              <a:ln w="38100" algn="ctr">
                <a:solidFill>
                  <a:schemeClr val="accent3"/>
                </a:solidFill>
                <a:miter lim="800000"/>
                <a:headEnd/>
                <a:tailEnd/>
              </a:ln>
            </p:spPr>
            <p:txBody>
              <a:bodyPr wrap="square" lIns="88900" tIns="88900" rIns="88900" bIns="88900" rtlCol="0" anchor="ctr"/>
              <a:lstStyle/>
              <a:p>
                <a:pPr algn="ctr">
                  <a:lnSpc>
                    <a:spcPct val="106000"/>
                  </a:lnSpc>
                  <a:buFont typeface="Wingdings 2" pitchFamily="18" charset="2"/>
                  <a:buNone/>
                </a:pPr>
                <a:endParaRPr lang="en-GB" sz="1600" b="1" dirty="0" smtClean="0">
                  <a:latin typeface="+mj-lt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03876" y="2473204"/>
                <a:ext cx="250739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042580">
                  <a:defRPr/>
                </a:pPr>
                <a:r>
                  <a:rPr lang="uk-UA" sz="1100" b="1" kern="0" dirty="0" smtClean="0">
                    <a:latin typeface="+mj-lt"/>
                  </a:rPr>
                  <a:t>Контрольне середовище</a:t>
                </a:r>
                <a:endParaRPr lang="uk-UA" sz="1100" kern="0" dirty="0" smtClean="0">
                  <a:latin typeface="+mj-lt"/>
                </a:endParaRPr>
              </a:p>
              <a:p>
                <a:pPr defTabSz="1042580">
                  <a:defRPr/>
                </a:pPr>
                <a:r>
                  <a:rPr lang="uk-UA" sz="1100" b="1" kern="0" dirty="0" smtClean="0">
                    <a:latin typeface="+mj-lt"/>
                  </a:rPr>
                  <a:t>Етап 2.</a:t>
                </a:r>
                <a:r>
                  <a:rPr lang="uk-UA" sz="1100" kern="0" dirty="0" smtClean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Діагностика</a:t>
                </a:r>
                <a:r>
                  <a:rPr lang="en-US" sz="1100" dirty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СВК</a:t>
                </a:r>
              </a:p>
              <a:p>
                <a:pPr defTabSz="1042580">
                  <a:defRPr/>
                </a:pPr>
                <a:r>
                  <a:rPr lang="uk-UA" sz="1100" b="1" kern="0" dirty="0" smtClean="0">
                    <a:latin typeface="+mj-lt"/>
                  </a:rPr>
                  <a:t>Етап 3.</a:t>
                </a:r>
                <a:r>
                  <a:rPr lang="uk-UA" sz="1100" kern="0" dirty="0" smtClean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Розробка </a:t>
                </a:r>
                <a:r>
                  <a:rPr lang="uk-UA" sz="1100" dirty="0" err="1" smtClean="0">
                    <a:latin typeface="+mj-lt"/>
                  </a:rPr>
                  <a:t>верхньорівневих</a:t>
                </a:r>
                <a:r>
                  <a:rPr lang="uk-UA" sz="1100" dirty="0" smtClean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політик і </a:t>
                </a:r>
                <a:r>
                  <a:rPr lang="uk-UA" sz="1100" dirty="0" smtClean="0">
                    <a:latin typeface="+mj-lt"/>
                  </a:rPr>
                  <a:t>СОП</a:t>
                </a:r>
                <a:endParaRPr lang="uk-UA" sz="1100" dirty="0">
                  <a:latin typeface="+mj-lt"/>
                </a:endParaRPr>
              </a:p>
            </p:txBody>
          </p:sp>
        </p:grpSp>
        <p:grpSp>
          <p:nvGrpSpPr>
            <p:cNvPr id="9" name="Group 11"/>
            <p:cNvGrpSpPr/>
            <p:nvPr/>
          </p:nvGrpSpPr>
          <p:grpSpPr>
            <a:xfrm>
              <a:off x="7893426" y="4930848"/>
              <a:ext cx="2507396" cy="1321621"/>
              <a:chOff x="7498022" y="4962698"/>
              <a:chExt cx="2507396" cy="1321621"/>
            </a:xfrm>
          </p:grpSpPr>
          <p:sp>
            <p:nvSpPr>
              <p:cNvPr id="53" name="Rounded Rectangular Callout 52"/>
              <p:cNvSpPr/>
              <p:nvPr/>
            </p:nvSpPr>
            <p:spPr bwMode="gray">
              <a:xfrm>
                <a:off x="7498022" y="4962698"/>
                <a:ext cx="2507395" cy="1233853"/>
              </a:xfrm>
              <a:prstGeom prst="wedgeRoundRectCallout">
                <a:avLst>
                  <a:gd name="adj1" fmla="val -64476"/>
                  <a:gd name="adj2" fmla="val -21329"/>
                  <a:gd name="adj3" fmla="val 16667"/>
                </a:avLst>
              </a:prstGeom>
              <a:noFill/>
              <a:ln w="38100" algn="ctr">
                <a:solidFill>
                  <a:schemeClr val="accent4"/>
                </a:solidFill>
                <a:miter lim="800000"/>
                <a:headEnd/>
                <a:tailEnd/>
              </a:ln>
            </p:spPr>
            <p:txBody>
              <a:bodyPr wrap="square" lIns="88900" tIns="88900" rIns="88900" bIns="88900" rtlCol="0" anchor="ctr"/>
              <a:lstStyle/>
              <a:p>
                <a:pPr algn="ctr">
                  <a:lnSpc>
                    <a:spcPct val="106000"/>
                  </a:lnSpc>
                  <a:buFont typeface="Wingdings 2" pitchFamily="18" charset="2"/>
                  <a:buNone/>
                </a:pPr>
                <a:endParaRPr lang="en-GB" sz="1600" b="1" dirty="0" smtClean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7574788" y="5060907"/>
                <a:ext cx="2430630" cy="12234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042580">
                  <a:defRPr/>
                </a:pPr>
                <a:r>
                  <a:rPr lang="uk-UA" sz="1100" b="1" kern="0" dirty="0" smtClean="0">
                    <a:latin typeface="+mj-lt"/>
                  </a:rPr>
                  <a:t>Моніторинг</a:t>
                </a:r>
              </a:p>
              <a:p>
                <a:pPr>
                  <a:spcBef>
                    <a:spcPts val="300"/>
                  </a:spcBef>
                </a:pPr>
                <a:r>
                  <a:rPr lang="uk-UA" sz="1100" b="1" dirty="0" smtClean="0">
                    <a:latin typeface="+mj-lt"/>
                  </a:rPr>
                  <a:t>Етап 7.</a:t>
                </a:r>
                <a:r>
                  <a:rPr lang="uk-UA" sz="1100" dirty="0" smtClean="0">
                    <a:latin typeface="+mj-lt"/>
                  </a:rPr>
                  <a:t> Розробка </a:t>
                </a:r>
                <a:r>
                  <a:rPr lang="uk-UA" sz="1100" dirty="0">
                    <a:latin typeface="+mj-lt"/>
                  </a:rPr>
                  <a:t>системи моніторингу і оцінки </a:t>
                </a:r>
                <a:r>
                  <a:rPr lang="uk-UA" sz="1100" dirty="0" smtClean="0">
                    <a:latin typeface="+mj-lt"/>
                  </a:rPr>
                  <a:t>СВК</a:t>
                </a:r>
              </a:p>
              <a:p>
                <a:pPr>
                  <a:spcBef>
                    <a:spcPts val="300"/>
                  </a:spcBef>
                </a:pPr>
                <a:r>
                  <a:rPr lang="uk-UA" sz="1100" b="1" kern="0" dirty="0" smtClean="0">
                    <a:latin typeface="+mj-lt"/>
                  </a:rPr>
                  <a:t>Етап 8.</a:t>
                </a:r>
                <a:r>
                  <a:rPr lang="uk-UA" sz="1100" kern="0" dirty="0" smtClean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Пілотне тестування і виправлення недоліків</a:t>
                </a:r>
              </a:p>
              <a:p>
                <a:pPr>
                  <a:spcBef>
                    <a:spcPts val="300"/>
                  </a:spcBef>
                </a:pPr>
                <a:r>
                  <a:rPr lang="uk-UA" sz="1100" kern="0" dirty="0" smtClean="0">
                    <a:latin typeface="+mj-lt"/>
                  </a:rPr>
                  <a:t> </a:t>
                </a:r>
                <a:endParaRPr lang="uk-UA" sz="1100" kern="0" dirty="0">
                  <a:latin typeface="+mj-lt"/>
                </a:endParaRPr>
              </a:p>
            </p:txBody>
          </p:sp>
        </p:grpSp>
        <p:grpSp>
          <p:nvGrpSpPr>
            <p:cNvPr id="11" name="Group 7"/>
            <p:cNvGrpSpPr/>
            <p:nvPr/>
          </p:nvGrpSpPr>
          <p:grpSpPr>
            <a:xfrm>
              <a:off x="7936638" y="2277232"/>
              <a:ext cx="2505523" cy="2568568"/>
              <a:chOff x="7782958" y="2422642"/>
              <a:chExt cx="2505523" cy="2568568"/>
            </a:xfrm>
          </p:grpSpPr>
          <p:sp>
            <p:nvSpPr>
              <p:cNvPr id="51" name="Rounded Rectangular Callout 50"/>
              <p:cNvSpPr/>
              <p:nvPr/>
            </p:nvSpPr>
            <p:spPr bwMode="gray">
              <a:xfrm>
                <a:off x="7782958" y="2422642"/>
                <a:ext cx="2497738" cy="2208663"/>
              </a:xfrm>
              <a:prstGeom prst="wedgeRoundRectCallout">
                <a:avLst>
                  <a:gd name="adj1" fmla="val -67373"/>
                  <a:gd name="adj2" fmla="val 37856"/>
                  <a:gd name="adj3" fmla="val 16667"/>
                </a:avLst>
              </a:prstGeom>
              <a:noFill/>
              <a:ln w="38100" algn="ctr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square" lIns="88900" tIns="88900" rIns="88900" bIns="88900" rtlCol="0" anchor="ctr"/>
              <a:lstStyle/>
              <a:p>
                <a:pPr algn="ctr">
                  <a:lnSpc>
                    <a:spcPct val="106000"/>
                  </a:lnSpc>
                  <a:buFont typeface="Wingdings 2" pitchFamily="18" charset="2"/>
                  <a:buNone/>
                </a:pPr>
                <a:endParaRPr lang="en-GB" sz="1600" b="1" dirty="0" smtClean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7888209" y="2528997"/>
                <a:ext cx="2400272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042580">
                  <a:defRPr/>
                </a:pPr>
                <a:r>
                  <a:rPr lang="uk-UA" sz="1100" b="1" kern="0" dirty="0" smtClean="0">
                    <a:latin typeface="+mj-lt"/>
                  </a:rPr>
                  <a:t>Інформація і комунікації </a:t>
                </a:r>
              </a:p>
              <a:p>
                <a:pPr defTabSz="1042580">
                  <a:defRPr/>
                </a:pPr>
                <a:r>
                  <a:rPr lang="uk-UA" sz="1100" b="1" kern="0" dirty="0">
                    <a:latin typeface="+mj-lt"/>
                  </a:rPr>
                  <a:t>Етап 2.</a:t>
                </a:r>
                <a:r>
                  <a:rPr lang="uk-UA" sz="1100" kern="0" dirty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Діагностика</a:t>
                </a:r>
                <a:r>
                  <a:rPr lang="en-US" sz="1100" dirty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СВК</a:t>
                </a:r>
              </a:p>
              <a:p>
                <a:pPr defTabSz="1042580">
                  <a:defRPr/>
                </a:pPr>
                <a:r>
                  <a:rPr lang="uk-UA" sz="1100" b="1" kern="0" dirty="0">
                    <a:latin typeface="+mj-lt"/>
                  </a:rPr>
                  <a:t>Етап 3.</a:t>
                </a:r>
                <a:r>
                  <a:rPr lang="uk-UA" sz="1100" kern="0" dirty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Розробка </a:t>
                </a:r>
                <a:r>
                  <a:rPr lang="uk-UA" sz="1100" dirty="0" err="1">
                    <a:latin typeface="+mj-lt"/>
                  </a:rPr>
                  <a:t>верхньорівневих</a:t>
                </a:r>
                <a:r>
                  <a:rPr lang="uk-UA" sz="1100" dirty="0">
                    <a:latin typeface="+mj-lt"/>
                  </a:rPr>
                  <a:t> політик і </a:t>
                </a:r>
                <a:r>
                  <a:rPr lang="uk-UA" sz="1100" dirty="0" smtClean="0">
                    <a:latin typeface="+mj-lt"/>
                  </a:rPr>
                  <a:t>СОП</a:t>
                </a:r>
              </a:p>
              <a:p>
                <a:pPr defTabSz="1042580">
                  <a:defRPr/>
                </a:pPr>
                <a:r>
                  <a:rPr lang="uk-UA" sz="1100" b="1" kern="0" dirty="0">
                    <a:latin typeface="+mj-lt"/>
                  </a:rPr>
                  <a:t>Етапи 4 і 5.</a:t>
                </a:r>
                <a:r>
                  <a:rPr lang="uk-UA" sz="1100" kern="0" dirty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Опис </a:t>
                </a:r>
                <a:r>
                  <a:rPr lang="uk-UA" sz="1100" dirty="0" smtClean="0">
                    <a:latin typeface="+mj-lt"/>
                  </a:rPr>
                  <a:t>бізнес-процесів </a:t>
                </a:r>
                <a:r>
                  <a:rPr lang="uk-UA" sz="1100" dirty="0">
                    <a:latin typeface="+mj-lt"/>
                  </a:rPr>
                  <a:t>і контрольних процедур на рівні </a:t>
                </a:r>
                <a:r>
                  <a:rPr lang="uk-UA" sz="1100" dirty="0" smtClean="0">
                    <a:latin typeface="+mj-lt"/>
                  </a:rPr>
                  <a:t>Департаменту </a:t>
                </a:r>
                <a:r>
                  <a:rPr lang="uk-UA" sz="1100" dirty="0">
                    <a:latin typeface="+mj-lt"/>
                  </a:rPr>
                  <a:t>і </a:t>
                </a:r>
                <a:r>
                  <a:rPr lang="uk-UA" sz="1100" dirty="0" smtClean="0">
                    <a:latin typeface="+mj-lt"/>
                  </a:rPr>
                  <a:t>лікарні</a:t>
                </a:r>
                <a:endParaRPr lang="en-US" sz="1100" dirty="0" smtClean="0">
                  <a:latin typeface="+mj-lt"/>
                </a:endParaRPr>
              </a:p>
              <a:p>
                <a:pPr defTabSz="1042580">
                  <a:defRPr/>
                </a:pPr>
                <a:r>
                  <a:rPr lang="uk-UA" sz="1100" b="1" dirty="0" smtClean="0">
                    <a:latin typeface="+mj-lt"/>
                  </a:rPr>
                  <a:t>Етап 9.</a:t>
                </a:r>
                <a:r>
                  <a:rPr lang="uk-UA" sz="1100" dirty="0" smtClean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Поширення моделі</a:t>
                </a:r>
                <a:r>
                  <a:rPr lang="en-US" sz="1100" dirty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на інші підрозділи і </a:t>
                </a:r>
                <a:r>
                  <a:rPr lang="uk-UA" sz="1100" dirty="0" smtClean="0">
                    <a:latin typeface="+mj-lt"/>
                  </a:rPr>
                  <a:t>бізнес-процеси</a:t>
                </a:r>
                <a:endParaRPr lang="uk-UA" sz="1100" dirty="0">
                  <a:latin typeface="+mj-lt"/>
                </a:endParaRPr>
              </a:p>
              <a:p>
                <a:pPr defTabSz="1042580">
                  <a:defRPr/>
                </a:pPr>
                <a:endParaRPr lang="uk-UA" sz="1100" dirty="0" smtClean="0">
                  <a:latin typeface="+mj-lt"/>
                </a:endParaRPr>
              </a:p>
              <a:p>
                <a:pPr defTabSz="1042580">
                  <a:defRPr/>
                </a:pPr>
                <a:endParaRPr lang="uk-UA" sz="1100" dirty="0">
                  <a:latin typeface="+mj-lt"/>
                </a:endParaRPr>
              </a:p>
            </p:txBody>
          </p:sp>
        </p:grpSp>
        <p:grpSp>
          <p:nvGrpSpPr>
            <p:cNvPr id="12" name="Group 10"/>
            <p:cNvGrpSpPr/>
            <p:nvPr/>
          </p:nvGrpSpPr>
          <p:grpSpPr>
            <a:xfrm>
              <a:off x="338385" y="4605998"/>
              <a:ext cx="2609634" cy="2514943"/>
              <a:chOff x="156859" y="4511536"/>
              <a:chExt cx="2609634" cy="2514943"/>
            </a:xfrm>
          </p:grpSpPr>
          <p:sp>
            <p:nvSpPr>
              <p:cNvPr id="52" name="Rounded Rectangular Callout 51"/>
              <p:cNvSpPr/>
              <p:nvPr/>
            </p:nvSpPr>
            <p:spPr bwMode="gray">
              <a:xfrm>
                <a:off x="156859" y="4511536"/>
                <a:ext cx="2507395" cy="2410306"/>
              </a:xfrm>
              <a:prstGeom prst="wedgeRoundRectCallout">
                <a:avLst>
                  <a:gd name="adj1" fmla="val 61070"/>
                  <a:gd name="adj2" fmla="val -42468"/>
                  <a:gd name="adj3" fmla="val 16667"/>
                </a:avLst>
              </a:prstGeom>
              <a:noFill/>
              <a:ln w="38100" algn="ctr">
                <a:solidFill>
                  <a:srgbClr val="43B02A"/>
                </a:solidFill>
                <a:miter lim="800000"/>
                <a:headEnd/>
                <a:tailEnd/>
              </a:ln>
            </p:spPr>
            <p:txBody>
              <a:bodyPr wrap="square" lIns="88900" tIns="88900" rIns="88900" bIns="88900" rtlCol="0" anchor="ctr"/>
              <a:lstStyle/>
              <a:p>
                <a:pPr algn="ctr">
                  <a:lnSpc>
                    <a:spcPct val="106000"/>
                  </a:lnSpc>
                  <a:buFont typeface="Wingdings 2" pitchFamily="18" charset="2"/>
                  <a:buNone/>
                </a:pPr>
                <a:endParaRPr lang="en-GB" sz="1600" b="1" dirty="0" smtClean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327390" y="4564266"/>
                <a:ext cx="2439103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042580">
                  <a:defRPr/>
                </a:pPr>
                <a:r>
                  <a:rPr lang="uk-UA" sz="1100" b="1" kern="0" dirty="0" smtClean="0">
                    <a:latin typeface="+mj-lt"/>
                  </a:rPr>
                  <a:t>Контрольні процедури</a:t>
                </a:r>
              </a:p>
              <a:p>
                <a:pPr marL="0" lvl="1" defTabSz="1042580">
                  <a:defRPr/>
                </a:pPr>
                <a:r>
                  <a:rPr lang="uk-UA" sz="1100" b="1" kern="0" dirty="0">
                    <a:latin typeface="+mj-lt"/>
                  </a:rPr>
                  <a:t>Етапи 4 і 5.</a:t>
                </a:r>
                <a:r>
                  <a:rPr lang="uk-UA" sz="1100" kern="0" dirty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Опис бізнес-процесів і контрольних процедур на рівні </a:t>
                </a:r>
                <a:r>
                  <a:rPr lang="uk-UA" sz="1100" dirty="0" smtClean="0">
                    <a:latin typeface="+mj-lt"/>
                  </a:rPr>
                  <a:t>Департаменту </a:t>
                </a:r>
                <a:r>
                  <a:rPr lang="uk-UA" sz="1100" dirty="0">
                    <a:latin typeface="+mj-lt"/>
                  </a:rPr>
                  <a:t>і </a:t>
                </a:r>
                <a:r>
                  <a:rPr lang="uk-UA" sz="1100" dirty="0" smtClean="0">
                    <a:latin typeface="+mj-lt"/>
                  </a:rPr>
                  <a:t>лікарні</a:t>
                </a:r>
              </a:p>
              <a:p>
                <a:pPr marL="0" lvl="1" defTabSz="1042580">
                  <a:defRPr/>
                </a:pPr>
                <a:r>
                  <a:rPr lang="uk-UA" sz="1100" b="1" dirty="0" smtClean="0">
                    <a:latin typeface="+mj-lt"/>
                  </a:rPr>
                  <a:t>Етап 6.</a:t>
                </a:r>
                <a:r>
                  <a:rPr lang="uk-UA" sz="1100" dirty="0" smtClean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Розробка політик і СОП для обраних </a:t>
                </a:r>
                <a:r>
                  <a:rPr lang="uk-UA" sz="1100" dirty="0" smtClean="0">
                    <a:latin typeface="+mj-lt"/>
                  </a:rPr>
                  <a:t>бізнес-процесів</a:t>
                </a:r>
              </a:p>
              <a:p>
                <a:pPr marL="0" lvl="1" defTabSz="1042580">
                  <a:defRPr/>
                </a:pPr>
                <a:r>
                  <a:rPr lang="uk-UA" sz="1100" b="1" kern="0" dirty="0">
                    <a:latin typeface="+mj-lt"/>
                  </a:rPr>
                  <a:t>Етап 8.</a:t>
                </a:r>
                <a:r>
                  <a:rPr lang="uk-UA" sz="1100" kern="0" dirty="0">
                    <a:latin typeface="+mj-lt"/>
                  </a:rPr>
                  <a:t> </a:t>
                </a:r>
                <a:r>
                  <a:rPr lang="uk-UA" sz="1100" dirty="0">
                    <a:latin typeface="+mj-lt"/>
                  </a:rPr>
                  <a:t>Пілотне тестування і виправлення </a:t>
                </a:r>
                <a:r>
                  <a:rPr lang="uk-UA" sz="1100" dirty="0" smtClean="0">
                    <a:latin typeface="+mj-lt"/>
                  </a:rPr>
                  <a:t>недоліків</a:t>
                </a:r>
                <a:endParaRPr lang="en-GB" sz="1100" dirty="0" smtClean="0">
                  <a:latin typeface="+mj-lt"/>
                </a:endParaRPr>
              </a:p>
              <a:p>
                <a:pPr marL="0" lvl="1" defTabSz="1042580">
                  <a:defRPr/>
                </a:pPr>
                <a:r>
                  <a:rPr lang="uk-UA" sz="1100" b="1" dirty="0"/>
                  <a:t>Етап 9.</a:t>
                </a:r>
                <a:r>
                  <a:rPr lang="uk-UA" sz="1100" dirty="0"/>
                  <a:t> Поширення моделі</a:t>
                </a:r>
                <a:r>
                  <a:rPr lang="en-US" sz="1100" dirty="0"/>
                  <a:t> </a:t>
                </a:r>
                <a:r>
                  <a:rPr lang="uk-UA" sz="1100" dirty="0"/>
                  <a:t>на інші підрозділи і бізнес-процеси</a:t>
                </a:r>
                <a:endParaRPr lang="uk-UA" sz="1100" dirty="0">
                  <a:latin typeface="+mj-lt"/>
                </a:endParaRPr>
              </a:p>
              <a:p>
                <a:pPr marL="0" lvl="1" defTabSz="1042580">
                  <a:defRPr/>
                </a:pPr>
                <a:endParaRPr lang="uk-UA" sz="1100" dirty="0" smtClean="0">
                  <a:latin typeface="+mj-lt"/>
                </a:endParaRPr>
              </a:p>
            </p:txBody>
          </p:sp>
        </p:grpSp>
        <p:grpSp>
          <p:nvGrpSpPr>
            <p:cNvPr id="13" name="Group 3"/>
            <p:cNvGrpSpPr/>
            <p:nvPr/>
          </p:nvGrpSpPr>
          <p:grpSpPr>
            <a:xfrm>
              <a:off x="3280198" y="1760545"/>
              <a:ext cx="4129830" cy="4615727"/>
              <a:chOff x="3043125" y="1732180"/>
              <a:chExt cx="4129830" cy="4431582"/>
            </a:xfrm>
          </p:grpSpPr>
          <p:grpSp>
            <p:nvGrpSpPr>
              <p:cNvPr id="14" name="Group 29"/>
              <p:cNvGrpSpPr/>
              <p:nvPr/>
            </p:nvGrpSpPr>
            <p:grpSpPr>
              <a:xfrm>
                <a:off x="3043125" y="1732180"/>
                <a:ext cx="4129830" cy="4431582"/>
                <a:chOff x="634105" y="1910540"/>
                <a:chExt cx="3684963" cy="4254764"/>
              </a:xfrm>
            </p:grpSpPr>
            <p:sp>
              <p:nvSpPr>
                <p:cNvPr id="31" name="AutoShape 4"/>
                <p:cNvSpPr>
                  <a:spLocks noChangeArrowheads="1"/>
                </p:cNvSpPr>
                <p:nvPr/>
              </p:nvSpPr>
              <p:spPr bwMode="auto">
                <a:xfrm>
                  <a:off x="634105" y="2057445"/>
                  <a:ext cx="3684963" cy="4102577"/>
                </a:xfrm>
                <a:prstGeom prst="cube">
                  <a:avLst>
                    <a:gd name="adj" fmla="val 25000"/>
                  </a:avLst>
                </a:prstGeom>
                <a:solidFill>
                  <a:sysClr val="window" lastClr="FFFFFF"/>
                </a:solidFill>
                <a:ln w="9525">
                  <a:solidFill>
                    <a:srgbClr val="31313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32" name="Text Box 10"/>
                <p:cNvSpPr txBox="1">
                  <a:spLocks noChangeArrowheads="1"/>
                </p:cNvSpPr>
                <p:nvPr/>
              </p:nvSpPr>
              <p:spPr bwMode="auto">
                <a:xfrm rot="18906092">
                  <a:off x="673723" y="2214154"/>
                  <a:ext cx="1711657" cy="5762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defTabSz="1042580">
                    <a:defRPr/>
                  </a:pPr>
                  <a:r>
                    <a:rPr lang="uk-UA" sz="1100" b="1" kern="0" dirty="0" smtClean="0">
                      <a:latin typeface="+mj-lt"/>
                    </a:rPr>
                    <a:t>Операційна діяльність</a:t>
                  </a:r>
                </a:p>
                <a:p>
                  <a:pPr algn="ctr" defTabSz="1042580">
                    <a:defRPr/>
                  </a:pPr>
                  <a:r>
                    <a:rPr lang="uk-UA" sz="1100" b="1" kern="0" dirty="0" smtClean="0">
                      <a:latin typeface="+mj-lt"/>
                    </a:rPr>
                    <a:t>(</a:t>
                  </a:r>
                  <a:r>
                    <a:rPr lang="uk-UA" sz="1100" b="1" kern="0" dirty="0" err="1" smtClean="0">
                      <a:latin typeface="+mj-lt"/>
                    </a:rPr>
                    <a:t>Operations</a:t>
                  </a:r>
                  <a:r>
                    <a:rPr lang="uk-UA" sz="1100" b="1" kern="0" dirty="0" smtClean="0">
                      <a:latin typeface="+mj-lt"/>
                    </a:rPr>
                    <a:t>)</a:t>
                  </a:r>
                </a:p>
              </p:txBody>
            </p:sp>
            <p:sp>
              <p:nvSpPr>
                <p:cNvPr id="33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541807" y="2058516"/>
                  <a:ext cx="916642" cy="919049"/>
                </a:xfrm>
                <a:prstGeom prst="line">
                  <a:avLst/>
                </a:prstGeom>
                <a:noFill/>
                <a:ln w="9525">
                  <a:solidFill>
                    <a:srgbClr val="31313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34" name="Text Box 14"/>
                <p:cNvSpPr txBox="1">
                  <a:spLocks noChangeArrowheads="1"/>
                </p:cNvSpPr>
                <p:nvPr/>
              </p:nvSpPr>
              <p:spPr bwMode="auto">
                <a:xfrm rot="18890387">
                  <a:off x="2777786" y="2320224"/>
                  <a:ext cx="1203840" cy="3844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defTabSz="1042580">
                    <a:defRPr/>
                  </a:pPr>
                  <a:r>
                    <a:rPr lang="uk-UA" sz="1100" b="1" kern="0" dirty="0" err="1" smtClean="0">
                      <a:latin typeface="+mj-lt"/>
                    </a:rPr>
                    <a:t>Комплаєнс</a:t>
                  </a:r>
                  <a:endParaRPr lang="uk-UA" sz="1100" b="1" kern="0" dirty="0" smtClean="0">
                    <a:latin typeface="+mj-lt"/>
                  </a:endParaRPr>
                </a:p>
                <a:p>
                  <a:pPr algn="ctr" defTabSz="1042580">
                    <a:defRPr/>
                  </a:pPr>
                  <a:r>
                    <a:rPr lang="uk-UA" sz="1100" b="1" kern="0" dirty="0" smtClean="0">
                      <a:latin typeface="+mj-lt"/>
                    </a:rPr>
                    <a:t>(</a:t>
                  </a:r>
                  <a:r>
                    <a:rPr lang="uk-UA" sz="1100" b="1" kern="0" dirty="0" err="1" smtClean="0">
                      <a:latin typeface="+mj-lt"/>
                    </a:rPr>
                    <a:t>Compliance</a:t>
                  </a:r>
                  <a:r>
                    <a:rPr lang="uk-UA" sz="1100" b="1" kern="0" dirty="0" smtClean="0">
                      <a:latin typeface="+mj-lt"/>
                    </a:rPr>
                    <a:t>)</a:t>
                  </a:r>
                </a:p>
              </p:txBody>
            </p:sp>
            <p:sp>
              <p:nvSpPr>
                <p:cNvPr id="35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3388969" y="2693302"/>
                  <a:ext cx="921241" cy="926388"/>
                </a:xfrm>
                <a:prstGeom prst="line">
                  <a:avLst/>
                </a:prstGeom>
                <a:noFill/>
                <a:ln w="9525">
                  <a:solidFill>
                    <a:srgbClr val="31313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3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388969" y="3336108"/>
                  <a:ext cx="921241" cy="926388"/>
                </a:xfrm>
                <a:prstGeom prst="line">
                  <a:avLst/>
                </a:prstGeom>
                <a:noFill/>
                <a:ln w="9525">
                  <a:solidFill>
                    <a:srgbClr val="31313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37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388969" y="3966108"/>
                  <a:ext cx="921241" cy="926388"/>
                </a:xfrm>
                <a:prstGeom prst="line">
                  <a:avLst/>
                </a:prstGeom>
                <a:noFill/>
                <a:ln w="9525">
                  <a:solidFill>
                    <a:srgbClr val="31313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60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397963" y="4536340"/>
                  <a:ext cx="921105" cy="992559"/>
                </a:xfrm>
                <a:prstGeom prst="line">
                  <a:avLst/>
                </a:prstGeom>
                <a:noFill/>
                <a:ln w="9525">
                  <a:solidFill>
                    <a:srgbClr val="31313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62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978010" y="2636911"/>
                  <a:ext cx="2769641" cy="2922"/>
                </a:xfrm>
                <a:prstGeom prst="line">
                  <a:avLst/>
                </a:prstGeom>
                <a:noFill/>
                <a:ln w="9525">
                  <a:solidFill>
                    <a:srgbClr val="31313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63" name="Line 22"/>
                <p:cNvSpPr>
                  <a:spLocks noChangeShapeType="1"/>
                </p:cNvSpPr>
                <p:nvPr/>
              </p:nvSpPr>
              <p:spPr bwMode="auto">
                <a:xfrm>
                  <a:off x="1299395" y="2313830"/>
                  <a:ext cx="2763722" cy="0"/>
                </a:xfrm>
                <a:prstGeom prst="line">
                  <a:avLst/>
                </a:prstGeom>
                <a:noFill/>
                <a:ln w="9525">
                  <a:solidFill>
                    <a:srgbClr val="31313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64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3747651" y="2636911"/>
                  <a:ext cx="3593" cy="3213393"/>
                </a:xfrm>
                <a:prstGeom prst="line">
                  <a:avLst/>
                </a:prstGeom>
                <a:noFill/>
                <a:ln w="9525">
                  <a:solidFill>
                    <a:srgbClr val="31313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65" name="Line 24"/>
                <p:cNvSpPr>
                  <a:spLocks noChangeShapeType="1"/>
                </p:cNvSpPr>
                <p:nvPr/>
              </p:nvSpPr>
              <p:spPr bwMode="auto">
                <a:xfrm>
                  <a:off x="4063117" y="2313830"/>
                  <a:ext cx="6034" cy="3184486"/>
                </a:xfrm>
                <a:prstGeom prst="line">
                  <a:avLst/>
                </a:prstGeom>
                <a:noFill/>
                <a:ln w="9525">
                  <a:solidFill>
                    <a:srgbClr val="31313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66" name="Text Box 25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3407562" y="3863424"/>
                  <a:ext cx="1559360" cy="2334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defTabSz="1042580">
                    <a:defRPr/>
                  </a:pPr>
                  <a:r>
                    <a:rPr lang="uk-UA" sz="1100" b="1" kern="0" dirty="0" smtClean="0">
                      <a:latin typeface="+mj-lt"/>
                    </a:rPr>
                    <a:t>Відділ </a:t>
                  </a:r>
                  <a:r>
                    <a:rPr lang="uk-UA" sz="1100" b="1" kern="0" dirty="0" err="1" smtClean="0">
                      <a:latin typeface="+mj-lt"/>
                    </a:rPr>
                    <a:t>закупівель</a:t>
                  </a:r>
                  <a:endParaRPr lang="uk-UA" sz="1100" b="1" kern="0" dirty="0" smtClean="0">
                    <a:latin typeface="+mj-lt"/>
                  </a:endParaRPr>
                </a:p>
              </p:txBody>
            </p:sp>
            <p:sp>
              <p:nvSpPr>
                <p:cNvPr id="67" name="Text Box 26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2979558" y="4122474"/>
                  <a:ext cx="1197684" cy="2334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none">
                  <a:spAutoFit/>
                </a:bodyPr>
                <a:lstStyle/>
                <a:p>
                  <a:pPr algn="ctr" defTabSz="1042580">
                    <a:defRPr/>
                  </a:pPr>
                  <a:r>
                    <a:rPr lang="uk-UA" sz="1100" b="1" kern="0" dirty="0" smtClean="0">
                      <a:latin typeface="+mj-lt"/>
                    </a:rPr>
                    <a:t>Департамент</a:t>
                  </a:r>
                </a:p>
              </p:txBody>
            </p:sp>
            <p:sp>
              <p:nvSpPr>
                <p:cNvPr id="68" name="Text Box 27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3161028" y="4108750"/>
                  <a:ext cx="1496544" cy="188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anchor="ctr">
                  <a:spAutoFit/>
                </a:bodyPr>
                <a:lstStyle/>
                <a:p>
                  <a:pPr algn="ctr" defTabSz="1042580">
                    <a:lnSpc>
                      <a:spcPct val="70000"/>
                    </a:lnSpc>
                    <a:defRPr/>
                  </a:pPr>
                  <a:r>
                    <a:rPr lang="uk-UA" sz="1100" b="1" kern="0" dirty="0" smtClean="0">
                      <a:latin typeface="+mj-lt"/>
                    </a:rPr>
                    <a:t>Лікарня</a:t>
                  </a:r>
                </a:p>
              </p:txBody>
            </p:sp>
            <p:sp>
              <p:nvSpPr>
                <p:cNvPr id="69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643099" y="2989690"/>
                  <a:ext cx="2746006" cy="630000"/>
                </a:xfrm>
                <a:prstGeom prst="rect">
                  <a:avLst/>
                </a:prstGeom>
                <a:solidFill>
                  <a:srgbClr val="00A3E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tIns="144000" bIns="144000" anchor="ctr">
                  <a:noAutofit/>
                </a:bodyPr>
                <a:lstStyle/>
                <a:p>
                  <a:pPr defTabSz="1042580">
                    <a:defRPr/>
                  </a:pPr>
                  <a:r>
                    <a:rPr lang="uk-UA" sz="1100" b="1" kern="0" dirty="0" smtClean="0">
                      <a:solidFill>
                        <a:srgbClr val="FFFFFF"/>
                      </a:solidFill>
                      <a:latin typeface="+mj-lt"/>
                    </a:rPr>
                    <a:t>Контрольне середовище</a:t>
                  </a:r>
                </a:p>
              </p:txBody>
            </p:sp>
            <p:sp>
              <p:nvSpPr>
                <p:cNvPr id="7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643099" y="3626094"/>
                  <a:ext cx="2746006" cy="63000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tIns="144000" bIns="144000" anchor="ctr">
                  <a:noAutofit/>
                </a:bodyPr>
                <a:lstStyle/>
                <a:p>
                  <a:pPr defTabSz="1042580">
                    <a:defRPr/>
                  </a:pPr>
                  <a:r>
                    <a:rPr lang="uk-UA" sz="1100" b="1" kern="0" dirty="0" smtClean="0">
                      <a:solidFill>
                        <a:srgbClr val="FFFFFF"/>
                      </a:solidFill>
                      <a:latin typeface="+mj-lt"/>
                    </a:rPr>
                    <a:t>Оцінка ризиків</a:t>
                  </a:r>
                </a:p>
              </p:txBody>
            </p:sp>
            <p:sp>
              <p:nvSpPr>
                <p:cNvPr id="7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43099" y="4262498"/>
                  <a:ext cx="2746006" cy="630000"/>
                </a:xfrm>
                <a:prstGeom prst="rect">
                  <a:avLst/>
                </a:prstGeom>
                <a:solidFill>
                  <a:srgbClr val="43B02A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tIns="144000" bIns="144000" anchor="ctr">
                  <a:noAutofit/>
                </a:bodyPr>
                <a:lstStyle/>
                <a:p>
                  <a:pPr defTabSz="1042580">
                    <a:defRPr/>
                  </a:pPr>
                  <a:r>
                    <a:rPr lang="uk-UA" sz="1100" b="1" kern="0" dirty="0" smtClean="0">
                      <a:solidFill>
                        <a:srgbClr val="FFFFFF"/>
                      </a:solidFill>
                      <a:latin typeface="+mj-lt"/>
                    </a:rPr>
                    <a:t>Контрольні процедури</a:t>
                  </a:r>
                </a:p>
              </p:txBody>
            </p:sp>
            <p:sp>
              <p:nvSpPr>
                <p:cNvPr id="7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43099" y="4898902"/>
                  <a:ext cx="2746006" cy="630000"/>
                </a:xfrm>
                <a:prstGeom prst="rect">
                  <a:avLst/>
                </a:prstGeom>
                <a:solidFill>
                  <a:srgbClr val="009A44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tIns="144000" bIns="144000" anchor="ctr">
                  <a:noAutofit/>
                </a:bodyPr>
                <a:lstStyle/>
                <a:p>
                  <a:pPr defTabSz="1042580">
                    <a:defRPr/>
                  </a:pPr>
                  <a:r>
                    <a:rPr lang="uk-UA" sz="1100" b="1" kern="0" dirty="0" smtClean="0">
                      <a:solidFill>
                        <a:srgbClr val="FFFFFF"/>
                      </a:solidFill>
                      <a:latin typeface="+mj-lt"/>
                    </a:rPr>
                    <a:t>Інформація і комунікація</a:t>
                  </a:r>
                </a:p>
              </p:txBody>
            </p:sp>
            <p:sp>
              <p:nvSpPr>
                <p:cNvPr id="7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643099" y="5535304"/>
                  <a:ext cx="2746006" cy="630000"/>
                </a:xfrm>
                <a:prstGeom prst="rect">
                  <a:avLst/>
                </a:prstGeom>
                <a:solidFill>
                  <a:srgbClr val="002776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tIns="144000" bIns="144000" anchor="ctr">
                  <a:noAutofit/>
                </a:bodyPr>
                <a:lstStyle/>
                <a:p>
                  <a:pPr defTabSz="1042580">
                    <a:defRPr/>
                  </a:pPr>
                  <a:r>
                    <a:rPr lang="uk-UA" sz="1100" b="1" kern="0" dirty="0" smtClean="0">
                      <a:solidFill>
                        <a:srgbClr val="FFFFFF"/>
                      </a:solidFill>
                      <a:latin typeface="+mj-lt"/>
                    </a:rPr>
                    <a:t>Моніторинг</a:t>
                  </a:r>
                </a:p>
              </p:txBody>
            </p:sp>
            <p:sp>
              <p:nvSpPr>
                <p:cNvPr id="74" name="Line 15"/>
                <p:cNvSpPr>
                  <a:spLocks noChangeShapeType="1"/>
                </p:cNvSpPr>
                <p:nvPr/>
              </p:nvSpPr>
              <p:spPr bwMode="auto">
                <a:xfrm>
                  <a:off x="2480247" y="2989690"/>
                  <a:ext cx="3521" cy="3170332"/>
                </a:xfrm>
                <a:prstGeom prst="line">
                  <a:avLst/>
                </a:prstGeom>
                <a:noFill/>
                <a:ln w="9525">
                  <a:solidFill>
                    <a:sysClr val="window" lastClr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75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1544344" y="2985918"/>
                  <a:ext cx="0" cy="3174103"/>
                </a:xfrm>
                <a:prstGeom prst="line">
                  <a:avLst/>
                </a:prstGeom>
                <a:noFill/>
                <a:ln w="9525">
                  <a:solidFill>
                    <a:sysClr val="window" lastClr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  <p:sp>
              <p:nvSpPr>
                <p:cNvPr id="76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478445" y="2058516"/>
                  <a:ext cx="916642" cy="919049"/>
                </a:xfrm>
                <a:prstGeom prst="line">
                  <a:avLst/>
                </a:prstGeom>
                <a:noFill/>
                <a:ln w="9525">
                  <a:solidFill>
                    <a:srgbClr val="31313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42580">
                    <a:defRPr/>
                  </a:pPr>
                  <a:endParaRPr lang="uk-UA" sz="1200" kern="0" dirty="0" smtClean="0">
                    <a:solidFill>
                      <a:prstClr val="black"/>
                    </a:solidFill>
                    <a:latin typeface="+mj-lt"/>
                  </a:endParaRPr>
                </a:p>
              </p:txBody>
            </p:sp>
          </p:grpSp>
          <p:sp>
            <p:nvSpPr>
              <p:cNvPr id="96" name="Text Box 12"/>
              <p:cNvSpPr txBox="1">
                <a:spLocks noChangeArrowheads="1"/>
              </p:cNvSpPr>
              <p:nvPr/>
            </p:nvSpPr>
            <p:spPr bwMode="auto">
              <a:xfrm rot="18889265">
                <a:off x="4489814" y="2197432"/>
                <a:ext cx="1120821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defTabSz="1042580">
                  <a:defRPr/>
                </a:pPr>
                <a:r>
                  <a:rPr lang="uk-UA" sz="1100" b="1" kern="0" dirty="0" smtClean="0">
                    <a:latin typeface="+mj-lt"/>
                  </a:rPr>
                  <a:t>Звітність</a:t>
                </a:r>
              </a:p>
              <a:p>
                <a:pPr algn="ctr" defTabSz="1042580">
                  <a:defRPr/>
                </a:pPr>
                <a:r>
                  <a:rPr lang="uk-UA" sz="1100" b="1" kern="0" dirty="0" smtClean="0">
                    <a:latin typeface="+mj-lt"/>
                  </a:rPr>
                  <a:t>(</a:t>
                </a:r>
                <a:r>
                  <a:rPr lang="uk-UA" sz="1100" b="1" kern="0" dirty="0" err="1" smtClean="0">
                    <a:latin typeface="+mj-lt"/>
                  </a:rPr>
                  <a:t>Reporting</a:t>
                </a:r>
                <a:r>
                  <a:rPr lang="uk-UA" sz="1100" b="1" kern="0" dirty="0" smtClean="0">
                    <a:latin typeface="+mj-lt"/>
                  </a:rPr>
                  <a:t>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777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3388" y="358776"/>
            <a:ext cx="9823450" cy="493280"/>
          </a:xfrm>
        </p:spPr>
        <p:txBody>
          <a:bodyPr/>
          <a:lstStyle/>
          <a:p>
            <a:pPr algn="ctr"/>
            <a:r>
              <a:rPr lang="uk-UA" noProof="0" dirty="0" smtClean="0"/>
              <a:t>Реалізація проекту дозволить досягти:</a:t>
            </a:r>
            <a:endParaRPr lang="en-US" noProof="0" dirty="0"/>
          </a:p>
        </p:txBody>
      </p:sp>
      <p:sp>
        <p:nvSpPr>
          <p:cNvPr id="7" name="Скругленный прямоугольник 6"/>
          <p:cNvSpPr/>
          <p:nvPr/>
        </p:nvSpPr>
        <p:spPr bwMode="gray">
          <a:xfrm>
            <a:off x="1091046" y="976745"/>
            <a:ext cx="8437418" cy="128847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180000" indent="360000" algn="just"/>
            <a:r>
              <a:rPr lang="uk-UA" sz="1600" dirty="0" smtClean="0"/>
              <a:t>Створення матриці ризиків та контрольних процедур для бізнес-процесу фінансування лікарень та здійснення закупівель дозволить мінімізувати ризики корупційних діянь в сфері охорони здоров'я.</a:t>
            </a:r>
            <a:endParaRPr lang="en-US" sz="1600" b="1" dirty="0" smtClean="0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gray">
          <a:xfrm>
            <a:off x="1097972" y="2428020"/>
            <a:ext cx="8437418" cy="128847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180000" indent="360000" algn="just"/>
            <a:r>
              <a:rPr lang="uk-UA" sz="1600" dirty="0" smtClean="0"/>
              <a:t>Забезпечення прозорості і підзвітності процесів управління шляхом розбудови системи внутрішнього контролю на базі кращих світових практик із впровадження інтегрованої моделі СОSO в державному секторі. </a:t>
            </a:r>
            <a:endParaRPr lang="en-US" sz="1600" b="1" dirty="0" smtClean="0">
              <a:solidFill>
                <a:schemeClr val="bg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gray">
          <a:xfrm>
            <a:off x="1104898" y="3879295"/>
            <a:ext cx="8437418" cy="128847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180000" indent="360000" algn="just"/>
            <a:r>
              <a:rPr lang="uk-UA" sz="1600" dirty="0" smtClean="0"/>
              <a:t>Надання інструменту лікарням, у вигляді </a:t>
            </a:r>
            <a:r>
              <a:rPr lang="uk-UA" sz="1600" dirty="0" smtClean="0">
                <a:cs typeface="Arial" pitchFamily="34" charset="0"/>
              </a:rPr>
              <a:t>внутрішніх політик та стандартних операційних процедур,</a:t>
            </a:r>
            <a:r>
              <a:rPr lang="uk-UA" sz="1600" dirty="0" smtClean="0"/>
              <a:t> дозволить досягти високого рівня децентралізації без втрати ефективності розподілу фінансових ресурсів та моніторингу їх використання.</a:t>
            </a:r>
            <a:endParaRPr lang="en-US" sz="1600" b="1" dirty="0" smtClean="0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gray">
          <a:xfrm>
            <a:off x="1101433" y="5330570"/>
            <a:ext cx="8437418" cy="128847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180000" indent="360000" algn="just"/>
            <a:r>
              <a:rPr lang="uk-UA" sz="1600" dirty="0" smtClean="0">
                <a:cs typeface="Arial" pitchFamily="34" charset="0"/>
              </a:rPr>
              <a:t>Підвищення ефективності розподілу та покращення контролю використання бюджетних коштів у розпорядженні Департаменту та підпорядкованих лікарень в кінцевому результаті дозволить досягти </a:t>
            </a:r>
            <a:r>
              <a:rPr lang="uk-UA" sz="1600" dirty="0" smtClean="0"/>
              <a:t>розширення доступу українців до медичних послуг та покращення якості цих послуг.</a:t>
            </a:r>
            <a:endParaRPr lang="en-US" sz="1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0088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 Title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int_UKR_PJSC.potx" id="{02FB621A-2A88-4D9C-94EA-752BA5011A97}" vid="{66F9FC30-6BAD-4CC1-93DF-ADD8847A22B6}"/>
    </a:ext>
  </a:extLst>
</a:theme>
</file>

<file path=ppt/theme/theme2.xml><?xml version="1.0" encoding="utf-8"?>
<a:theme xmlns:a="http://schemas.openxmlformats.org/drawingml/2006/main" name="2 Slides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int_UKR_PJSC.potx" id="{02FB621A-2A88-4D9C-94EA-752BA5011A97}" vid="{C75B68C9-24FD-4CEB-A4CE-6161B9C18B40}"/>
    </a:ext>
  </a:extLst>
</a:theme>
</file>

<file path=ppt/theme/theme3.xml><?xml version="1.0" encoding="utf-8"?>
<a:theme xmlns:a="http://schemas.openxmlformats.org/drawingml/2006/main" name="3 Devider color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int_UKR_PJSC.potx" id="{02FB621A-2A88-4D9C-94EA-752BA5011A97}" vid="{AA3A04D9-210F-45E1-9618-961E6B3F717A}"/>
    </a:ext>
  </a:extLst>
</a:theme>
</file>

<file path=ppt/theme/theme4.xml><?xml version="1.0" encoding="utf-8"?>
<a:theme xmlns:a="http://schemas.openxmlformats.org/drawingml/2006/main" name="4 Copyright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int_UKR_PJSC.potx" id="{02FB621A-2A88-4D9C-94EA-752BA5011A97}" vid="{CD5D97A6-50D6-46F8-BC47-8A89F14CD0C2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Print_UKR_PJSC</Template>
  <TotalTime>1493</TotalTime>
  <Words>717</Words>
  <Application>Microsoft Office PowerPoint</Application>
  <PresentationFormat>Custom</PresentationFormat>
  <Paragraphs>138</Paragraphs>
  <Slides>6</Slides>
  <Notes>3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Open Sans</vt:lpstr>
      <vt:lpstr>Times New Roman</vt:lpstr>
      <vt:lpstr>Verdana</vt:lpstr>
      <vt:lpstr>Verdana (Body)</vt:lpstr>
      <vt:lpstr>Wingdings</vt:lpstr>
      <vt:lpstr>Wingdings 2</vt:lpstr>
      <vt:lpstr>1 Title</vt:lpstr>
      <vt:lpstr>2 Slides</vt:lpstr>
      <vt:lpstr>3 Devider color</vt:lpstr>
      <vt:lpstr>4 Copyright</vt:lpstr>
      <vt:lpstr>think-cell Slide</vt:lpstr>
      <vt:lpstr>PowerPoint Presentation</vt:lpstr>
      <vt:lpstr>Принципи побудови системи внутрішнього контролю згідно моделі COSO  </vt:lpstr>
      <vt:lpstr>Короткий Зміст</vt:lpstr>
      <vt:lpstr>Запропоновані Етапи Проекту</vt:lpstr>
      <vt:lpstr>Співвідношення складових елементів СВК за моделлю COSO з Етапами реалізації Проекту   </vt:lpstr>
      <vt:lpstr>Реалізація проекту дозволить досягти:</vt:lpstr>
    </vt:vector>
  </TitlesOfParts>
  <Company>Deloitte &amp; Touche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Deloitte</dc:creator>
  <cp:lastModifiedBy>Darya Dyakova</cp:lastModifiedBy>
  <cp:revision>80</cp:revision>
  <cp:lastPrinted>2014-06-25T02:16:22Z</cp:lastPrinted>
  <dcterms:created xsi:type="dcterms:W3CDTF">2017-04-07T09:24:26Z</dcterms:created>
  <dcterms:modified xsi:type="dcterms:W3CDTF">2017-09-14T17:40:41Z</dcterms:modified>
</cp:coreProperties>
</file>