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Default Extension="emf" ContentType="image/x-emf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tags/tag68.xml" ContentType="application/vnd.openxmlformats-officedocument.presentationml.tags+xml"/>
  <Override PartName="/ppt/tags/tag77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tags/tag75.xml" ContentType="application/vnd.openxmlformats-officedocument.presentationml.tags+xml"/>
  <Override PartName="/ppt/tags/tag84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tags/tag82.xml" ContentType="application/vnd.openxmlformats-officedocument.presentationml.tags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Default Extension="xls" ContentType="application/vnd.ms-excel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tags/tag10.xml" ContentType="application/vnd.openxmlformats-officedocument.presentationml.tags+xml"/>
  <Override PartName="/ppt/charts/chart1.xml" ContentType="application/vnd.openxmlformats-officedocument.drawingml.chart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532" r:id="rId2"/>
    <p:sldId id="529" r:id="rId3"/>
    <p:sldId id="487" r:id="rId4"/>
    <p:sldId id="488" r:id="rId5"/>
    <p:sldId id="528" r:id="rId6"/>
    <p:sldId id="478" r:id="rId7"/>
    <p:sldId id="510" r:id="rId8"/>
    <p:sldId id="519" r:id="rId9"/>
    <p:sldId id="514" r:id="rId10"/>
    <p:sldId id="495" r:id="rId11"/>
    <p:sldId id="497" r:id="rId12"/>
    <p:sldId id="496" r:id="rId13"/>
    <p:sldId id="516" r:id="rId14"/>
    <p:sldId id="517" r:id="rId15"/>
    <p:sldId id="483" r:id="rId16"/>
    <p:sldId id="512" r:id="rId17"/>
    <p:sldId id="513" r:id="rId18"/>
    <p:sldId id="511" r:id="rId19"/>
    <p:sldId id="486" r:id="rId20"/>
    <p:sldId id="505" r:id="rId21"/>
    <p:sldId id="525" r:id="rId22"/>
    <p:sldId id="522" r:id="rId23"/>
    <p:sldId id="530" r:id="rId24"/>
    <p:sldId id="531" r:id="rId25"/>
    <p:sldId id="523" r:id="rId26"/>
    <p:sldId id="485" r:id="rId27"/>
    <p:sldId id="518" r:id="rId28"/>
    <p:sldId id="524" r:id="rId29"/>
    <p:sldId id="509" r:id="rId30"/>
    <p:sldId id="507" r:id="rId31"/>
    <p:sldId id="508" r:id="rId32"/>
  </p:sldIdLst>
  <p:sldSz cx="9906000" cy="6858000" type="A4"/>
  <p:notesSz cx="6735763" cy="9869488"/>
  <p:custDataLst>
    <p:tags r:id="rId35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6699"/>
    <a:srgbClr val="0079CC"/>
    <a:srgbClr val="FF99CC"/>
    <a:srgbClr val="008080"/>
    <a:srgbClr val="FFFF00"/>
    <a:srgbClr val="006600"/>
    <a:srgbClr val="00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4" autoAdjust="0"/>
    <p:restoredTop sz="94717" autoAdjust="0"/>
  </p:normalViewPr>
  <p:slideViewPr>
    <p:cSldViewPr snapToGrid="0">
      <p:cViewPr>
        <p:scale>
          <a:sx n="78" d="100"/>
          <a:sy n="78" d="100"/>
        </p:scale>
        <p:origin x="-2526" y="-786"/>
      </p:cViewPr>
      <p:guideLst>
        <p:guide orient="horz" pos="2742"/>
        <p:guide orient="horz" pos="4263"/>
        <p:guide orient="horz" pos="4044"/>
        <p:guide pos="5479"/>
        <p:guide pos="56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2214" y="-114"/>
      </p:cViewPr>
      <p:guideLst>
        <p:guide orient="horz" pos="3108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5" Type="http://schemas.openxmlformats.org/officeDocument/2006/relationships/chartUserShapes" Target="../drawings/drawing1.xml"/><Relationship Id="rId4" Type="http://schemas.openxmlformats.org/officeDocument/2006/relationships/oleObject" Target="file:///D:\Documents\2018\Col_Ginzburg\Prezent\spr2017god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240"/>
      <c:perspective val="0"/>
    </c:view3D>
    <c:plotArea>
      <c:layout>
        <c:manualLayout>
          <c:layoutTarget val="inner"/>
          <c:xMode val="edge"/>
          <c:yMode val="edge"/>
          <c:x val="9.522818838770658E-2"/>
          <c:y val="8.8515815037487025E-2"/>
          <c:w val="0.84945509932417784"/>
          <c:h val="0.54704068920922899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1"/>
          <c:dPt>
            <c:idx val="0"/>
            <c:spPr>
              <a:solidFill>
                <a:srgbClr val="CC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blipFill dpi="0" rotWithShape="0">
                <a:blip xmlns:r="http://schemas.openxmlformats.org/officeDocument/2006/relationships" r:embed="rId1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99CC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blipFill dpi="0" rotWithShape="0">
                <a:blip xmlns:r="http://schemas.openxmlformats.org/officeDocument/2006/relationships" r:embed="rId2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blipFill dpi="0" rotWithShape="0">
                <a:blip xmlns:r="http://schemas.openxmlformats.org/officeDocument/2006/relationships" r:embed="rId3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gradFill rotWithShape="0">
                <a:gsLst>
                  <a:gs pos="0">
                    <a:srgbClr val="5E9EFF"/>
                  </a:gs>
                  <a:gs pos="20000">
                    <a:srgbClr val="85C2FF"/>
                  </a:gs>
                  <a:gs pos="35001">
                    <a:srgbClr val="C4D6EB"/>
                  </a:gs>
                  <a:gs pos="50000">
                    <a:srgbClr val="FFEBFA"/>
                  </a:gs>
                  <a:gs pos="64999">
                    <a:srgbClr val="C4D6EB"/>
                  </a:gs>
                  <a:gs pos="80000">
                    <a:srgbClr val="85C2FF"/>
                  </a:gs>
                  <a:gs pos="100000">
                    <a:srgbClr val="5E9EFF"/>
                  </a:gs>
                </a:gsLst>
                <a:lin ang="2700000" scaled="1"/>
              </a:gra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31172346053849331"/>
                  <c:y val="-5.7214903665765732E-2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800080"/>
                        </a:solidFill>
                        <a:latin typeface="+mj-lt"/>
                        <a:ea typeface="Arial Cyr"/>
                        <a:cs typeface="Arial Cyr"/>
                      </a:defRPr>
                    </a:pPr>
                    <a:r>
                      <a:rPr lang="ru-RU" sz="1000">
                        <a:latin typeface="+mj-lt"/>
                      </a:rPr>
                      <a:t>Х</a:t>
                    </a:r>
                    <a:r>
                      <a:rPr lang="ru-RU"/>
                      <a:t>вороби системи кровообігу 63,6%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</c:dLbl>
            <c:dLbl>
              <c:idx val="1"/>
              <c:layout>
                <c:manualLayout>
                  <c:x val="1.1565137060974926E-2"/>
                  <c:y val="9.4687632559374554E-2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993300"/>
                        </a:solidFill>
                        <a:latin typeface="+mj-lt"/>
                        <a:ea typeface="Arial Cyr"/>
                        <a:cs typeface="Arial Cyr"/>
                      </a:defRPr>
                    </a:pPr>
                    <a:r>
                      <a:rPr lang="ru-RU" sz="1000">
                        <a:latin typeface="+mj-lt"/>
                      </a:rPr>
                      <a:t>З</a:t>
                    </a:r>
                    <a:r>
                      <a:rPr lang="ru-RU"/>
                      <a:t>лоякісні новоутворення 17,3%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</c:dLbl>
            <c:dLbl>
              <c:idx val="2"/>
              <c:layout>
                <c:manualLayout>
                  <c:x val="0.16131657718679326"/>
                  <c:y val="0.15893331400150326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008000"/>
                        </a:solidFill>
                        <a:latin typeface="+mj-lt"/>
                        <a:ea typeface="Arial Cyr"/>
                        <a:cs typeface="Arial Cyr"/>
                      </a:defRPr>
                    </a:pPr>
                    <a:r>
                      <a:rPr lang="ru-RU" sz="1000" dirty="0" err="1">
                        <a:latin typeface="+mj-lt"/>
                      </a:rPr>
                      <a:t>Т</a:t>
                    </a:r>
                    <a:r>
                      <a:rPr lang="ru-RU" dirty="0" err="1"/>
                      <a:t>равми</a:t>
                    </a:r>
                    <a:r>
                      <a:rPr lang="ru-RU" dirty="0"/>
                      <a:t> та </a:t>
                    </a:r>
                    <a:r>
                      <a:rPr lang="ru-RU" dirty="0" err="1"/>
                      <a:t>отруєння</a:t>
                    </a:r>
                    <a:r>
                      <a:rPr lang="ru-RU" dirty="0"/>
                      <a:t> 4,9%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</c:dLbl>
            <c:dLbl>
              <c:idx val="3"/>
              <c:layout>
                <c:manualLayout>
                  <c:x val="0.15375512859632273"/>
                  <c:y val="0.21196783993244403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0000FF"/>
                        </a:solidFill>
                        <a:latin typeface="+mj-lt"/>
                        <a:ea typeface="Arial Cyr"/>
                        <a:cs typeface="Arial Cyr"/>
                      </a:defRPr>
                    </a:pPr>
                    <a:r>
                      <a:rPr lang="ru-RU" sz="1000">
                        <a:latin typeface="+mj-lt"/>
                      </a:rPr>
                      <a:t>Х</a:t>
                    </a:r>
                    <a:r>
                      <a:rPr lang="ru-RU"/>
                      <a:t>вороби органів травлення 4,7%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</c:dLbl>
            <c:dLbl>
              <c:idx val="4"/>
              <c:layout>
                <c:manualLayout>
                  <c:x val="-3.1232846888966926E-2"/>
                  <c:y val="0.26472806286241163"/>
                </c:manualLayout>
              </c:layout>
              <c:tx>
                <c:rich>
                  <a:bodyPr/>
                  <a:lstStyle/>
                  <a:p>
                    <a:r>
                      <a:rPr lang="ru-RU" sz="1000">
                        <a:latin typeface="+mj-lt"/>
                      </a:rPr>
                      <a:t>Х</a:t>
                    </a:r>
                    <a:r>
                      <a:rPr lang="ru-RU"/>
                      <a:t>вороби органів дихання 2,2%</a:t>
                    </a:r>
                  </a:p>
                </c:rich>
              </c:tx>
              <c:dLblPos val="bestFit"/>
            </c:dLbl>
            <c:dLbl>
              <c:idx val="5"/>
              <c:layout>
                <c:manualLayout>
                  <c:x val="-6.1788185294367352E-2"/>
                  <c:y val="0.12900097867392132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FF0000"/>
                        </a:solidFill>
                        <a:latin typeface="+mj-lt"/>
                        <a:ea typeface="Arial Cyr"/>
                        <a:cs typeface="Arial Cyr"/>
                      </a:defRPr>
                    </a:pPr>
                    <a:r>
                      <a:rPr lang="ru-RU" sz="1000">
                        <a:latin typeface="+mj-lt"/>
                      </a:rPr>
                      <a:t>І</a:t>
                    </a:r>
                    <a:r>
                      <a:rPr lang="ru-RU"/>
                      <a:t>нфекційні та паразитарні хвороби 1,6%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</c:dLbl>
            <c:dLbl>
              <c:idx val="6"/>
              <c:layout>
                <c:manualLayout>
                  <c:x val="-1.8230315898837786E-2"/>
                  <c:y val="-8.2353598120632997E-3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3366FF"/>
                        </a:solidFill>
                        <a:latin typeface="+mj-lt"/>
                        <a:ea typeface="Arial Cyr"/>
                        <a:cs typeface="Arial Cyr"/>
                      </a:defRPr>
                    </a:pPr>
                    <a:r>
                      <a:rPr lang="ru-RU" sz="1000">
                        <a:latin typeface="+mj-lt"/>
                      </a:rPr>
                      <a:t>В</a:t>
                    </a:r>
                    <a:r>
                      <a:rPr lang="ru-RU"/>
                      <a:t>сі інші причини смерті 5,7%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+mj-lt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Лист1!$F$83:$F$89</c:f>
              <c:strCache>
                <c:ptCount val="7"/>
                <c:pt idx="0">
                  <c:v>Хвороби системи кровообігу</c:v>
                </c:pt>
                <c:pt idx="1">
                  <c:v>Злоякісні новоутворення</c:v>
                </c:pt>
                <c:pt idx="2">
                  <c:v>Травми та отруєння</c:v>
                </c:pt>
                <c:pt idx="3">
                  <c:v>Хвороби органів травлення</c:v>
                </c:pt>
                <c:pt idx="4">
                  <c:v>Хвороби органів дихання</c:v>
                </c:pt>
                <c:pt idx="5">
                  <c:v>Інфекційні та паразитарні хвороби</c:v>
                </c:pt>
                <c:pt idx="6">
                  <c:v>Всі інші причини смерті</c:v>
                </c:pt>
              </c:strCache>
            </c:strRef>
          </c:cat>
          <c:val>
            <c:numRef>
              <c:f>Лист1!$G$83:$G$89</c:f>
              <c:numCache>
                <c:formatCode>0.0%</c:formatCode>
                <c:ptCount val="7"/>
                <c:pt idx="0">
                  <c:v>0.63600000000000134</c:v>
                </c:pt>
                <c:pt idx="1">
                  <c:v>0.17300000000000001</c:v>
                </c:pt>
                <c:pt idx="2">
                  <c:v>4.9000000000000099E-2</c:v>
                </c:pt>
                <c:pt idx="3">
                  <c:v>4.7000000000000056E-2</c:v>
                </c:pt>
                <c:pt idx="4">
                  <c:v>2.200000000000002E-2</c:v>
                </c:pt>
                <c:pt idx="5">
                  <c:v>1.6000000000000038E-2</c:v>
                </c:pt>
                <c:pt idx="6">
                  <c:v>5.7000000000000065E-2</c:v>
                </c:pt>
              </c:numCache>
            </c:numRef>
          </c:val>
        </c:ser>
        <c:dLbls>
          <c:showVal val="1"/>
          <c:showCatName val="1"/>
        </c:dLbls>
      </c:pie3DChart>
      <c:spPr>
        <a:noFill/>
        <a:ln w="25400">
          <a:noFill/>
        </a:ln>
      </c:spPr>
    </c:plotArea>
    <c:plotVisOnly val="1"/>
    <c:dispBlanksAs val="zero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4"/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31687572663105273"/>
          <c:y val="6.7951402820320723E-4"/>
          <c:w val="0.65150180857594964"/>
          <c:h val="0.84604705612034881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Методом лапаротомії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en-US" dirty="0" smtClean="0"/>
                      <a:t>60</a:t>
                    </a:r>
                    <a:r>
                      <a:rPr lang="uk-UA" dirty="0" smtClean="0"/>
                      <a:t> </a:t>
                    </a:r>
                    <a:endParaRPr lang="en-US" dirty="0">
                      <a:solidFill>
                        <a:srgbClr val="7030A0"/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en-US" dirty="0" smtClean="0"/>
                      <a:t>18</a:t>
                    </a:r>
                    <a:r>
                      <a:rPr lang="uk-UA" dirty="0" smtClean="0"/>
                      <a:t> 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3</a:t>
                    </a:r>
                    <a:r>
                      <a:rPr lang="en-US" dirty="0" smtClean="0"/>
                      <a:t>11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en-US" dirty="0" smtClean="0"/>
                      <a:t>39</a:t>
                    </a:r>
                    <a:r>
                      <a:rPr lang="uk-UA" dirty="0" smtClean="0"/>
                      <a:t> 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en-US" dirty="0" smtClean="0"/>
                      <a:t>64</a:t>
                    </a:r>
                    <a:r>
                      <a:rPr lang="uk-UA" dirty="0" smtClean="0"/>
                      <a:t> 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uk-UA" dirty="0" smtClean="0"/>
                      <a:t>6</a:t>
                    </a:r>
                    <a:r>
                      <a:rPr lang="en-US" dirty="0" smtClean="0"/>
                      <a:t>0</a:t>
                    </a:r>
                    <a:r>
                      <a:rPr lang="uk-UA" dirty="0" smtClean="0"/>
                      <a:t> 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howVal val="1"/>
            </c:dLbl>
            <c:dLbl>
              <c:idx val="6"/>
              <c:layout>
                <c:manualLayout>
                  <c:x val="2.9055925576552308E-3"/>
                  <c:y val="4.8207707218521362E-17"/>
                </c:manualLayout>
              </c:layout>
              <c:tx>
                <c:rich>
                  <a:bodyPr/>
                  <a:lstStyle/>
                  <a:p>
                    <a:r>
                      <a:rPr lang="uk-UA" sz="1200" dirty="0" smtClean="0">
                        <a:solidFill>
                          <a:schemeClr val="tx1"/>
                        </a:solidFill>
                      </a:rPr>
                      <a:t>183</a:t>
                    </a:r>
                    <a:r>
                      <a:rPr lang="uk-UA" dirty="0" smtClean="0"/>
                      <a:t> 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howVal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uk-UA" sz="1200" dirty="0" smtClean="0">
                        <a:solidFill>
                          <a:schemeClr val="tx1"/>
                        </a:solidFill>
                      </a:rPr>
                      <a:t>37</a:t>
                    </a:r>
                    <a:r>
                      <a:rPr lang="uk-UA" dirty="0" smtClean="0"/>
                      <a:t> 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howVal val="1"/>
            </c:dLbl>
            <c:dLbl>
              <c:idx val="8"/>
              <c:layout>
                <c:manualLayout>
                  <c:x val="6.110433374170382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7</a:t>
                    </a:r>
                    <a:r>
                      <a:rPr lang="en-US" dirty="0" smtClean="0"/>
                      <a:t>3</a:t>
                    </a:r>
                    <a:r>
                      <a:rPr lang="uk-UA" dirty="0" smtClean="0"/>
                      <a:t> 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howVal val="1"/>
            </c:dLbl>
            <c:dLbl>
              <c:idx val="9"/>
              <c:layout>
                <c:manualLayout>
                  <c:x val="-1.280267562959587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1</a:t>
                    </a:r>
                    <a:r>
                      <a:rPr lang="en-US" dirty="0" smtClean="0"/>
                      <a:t>61</a:t>
                    </a:r>
                    <a:r>
                      <a:rPr lang="uk-UA" dirty="0" smtClean="0"/>
                      <a:t> 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howVal val="1"/>
            </c:dLbl>
            <c:dLbl>
              <c:idx val="10"/>
              <c:layout>
                <c:manualLayout>
                  <c:x val="3.657907322741691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8</a:t>
                    </a:r>
                    <a:r>
                      <a:rPr lang="en-US" dirty="0" smtClean="0"/>
                      <a:t>8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howVal val="1"/>
            </c:dLbl>
            <c:dLbl>
              <c:idx val="11"/>
              <c:layout>
                <c:manualLayout>
                  <c:x val="0"/>
                  <c:y val="1.5777250075004055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5</a:t>
                    </a:r>
                    <a:r>
                      <a:rPr lang="en-US" dirty="0" smtClean="0"/>
                      <a:t>2</a:t>
                    </a:r>
                    <a:endParaRPr lang="uk-UA" dirty="0" smtClean="0">
                      <a:solidFill>
                        <a:srgbClr val="C00000"/>
                      </a:solidFill>
                    </a:endParaRPr>
                  </a:p>
                  <a:p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howVal val="1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1</a:t>
                    </a:r>
                    <a:r>
                      <a:rPr lang="en-US" dirty="0" smtClean="0"/>
                      <a:t>05</a:t>
                    </a:r>
                    <a:r>
                      <a:rPr lang="uk-UA" dirty="0" smtClean="0"/>
                      <a:t> 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howVal val="1"/>
            </c:dLbl>
            <c:dLbl>
              <c:idx val="13"/>
              <c:layout>
                <c:manualLayout>
                  <c:x val="7.3655355300017355E-3"/>
                  <c:y val="-2.0705052591868957E-7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6</a:t>
                    </a:r>
                    <a:r>
                      <a:rPr lang="en-US" dirty="0" smtClean="0"/>
                      <a:t>2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+mj-lt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Лист1!$A$2:$A$15</c:f>
              <c:strCache>
                <c:ptCount val="14"/>
                <c:pt idx="0">
                  <c:v>Академія здоров'я людини</c:v>
                </c:pt>
                <c:pt idx="1">
                  <c:v>КМ ПБ №5</c:v>
                </c:pt>
                <c:pt idx="2">
                  <c:v>КМЦ РПМ</c:v>
                </c:pt>
                <c:pt idx="3">
                  <c:v>Олександрівська лікарня</c:v>
                </c:pt>
                <c:pt idx="4">
                  <c:v>КМ ПБ  №3</c:v>
                </c:pt>
                <c:pt idx="5">
                  <c:v>КМКЛ  №6</c:v>
                </c:pt>
                <c:pt idx="6">
                  <c:v>КМКЛ  №9</c:v>
                </c:pt>
                <c:pt idx="7">
                  <c:v>КМКЛ №18</c:v>
                </c:pt>
                <c:pt idx="8">
                  <c:v>Перинатальний центр</c:v>
                </c:pt>
                <c:pt idx="9">
                  <c:v>КМ ПБ  №1</c:v>
                </c:pt>
                <c:pt idx="10">
                  <c:v>КМ ПБ  №2</c:v>
                </c:pt>
                <c:pt idx="11">
                  <c:v>КМ ПБ №6</c:v>
                </c:pt>
                <c:pt idx="12">
                  <c:v>КМКЛ №2</c:v>
                </c:pt>
                <c:pt idx="13">
                  <c:v>Ендокринологічний центр </c:v>
                </c:pt>
              </c:strCache>
            </c:strRef>
          </c:cat>
          <c:val>
            <c:numRef>
              <c:f>Лист1!$B$2:$B$15</c:f>
              <c:numCache>
                <c:formatCode>0</c:formatCode>
                <c:ptCount val="14"/>
                <c:pt idx="0">
                  <c:v>260</c:v>
                </c:pt>
                <c:pt idx="1">
                  <c:v>218</c:v>
                </c:pt>
                <c:pt idx="2">
                  <c:v>311</c:v>
                </c:pt>
                <c:pt idx="3">
                  <c:v>139</c:v>
                </c:pt>
                <c:pt idx="4">
                  <c:v>164</c:v>
                </c:pt>
                <c:pt idx="5">
                  <c:v>60</c:v>
                </c:pt>
                <c:pt idx="6">
                  <c:v>183</c:v>
                </c:pt>
                <c:pt idx="7">
                  <c:v>137</c:v>
                </c:pt>
                <c:pt idx="8">
                  <c:v>73</c:v>
                </c:pt>
                <c:pt idx="9">
                  <c:v>161</c:v>
                </c:pt>
                <c:pt idx="10">
                  <c:v>88</c:v>
                </c:pt>
                <c:pt idx="11">
                  <c:v>52</c:v>
                </c:pt>
                <c:pt idx="12">
                  <c:v>105</c:v>
                </c:pt>
                <c:pt idx="13">
                  <c:v>62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Методом лапароскопії</c:v>
                </c:pt>
              </c:strCache>
            </c:strRef>
          </c:tx>
          <c:spPr>
            <a:solidFill>
              <a:srgbClr val="FFFF66"/>
            </a:solidFill>
            <a:ln>
              <a:solidFill>
                <a:srgbClr val="9966FF"/>
              </a:solidFill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i="1" dirty="0" smtClean="0"/>
                      <a:t>7</a:t>
                    </a:r>
                    <a:r>
                      <a:rPr lang="en-US" dirty="0" smtClean="0"/>
                      <a:t>76</a:t>
                    </a:r>
                    <a:r>
                      <a:rPr lang="uk-UA" dirty="0" smtClean="0"/>
                      <a:t> 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i="1" dirty="0" smtClean="0"/>
                      <a:t>8</a:t>
                    </a:r>
                    <a:r>
                      <a:rPr lang="en-US" dirty="0" smtClean="0"/>
                      <a:t>11</a:t>
                    </a:r>
                    <a:r>
                      <a:rPr lang="uk-UA" dirty="0" smtClean="0"/>
                      <a:t> 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6.547935731006596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200" i="1" dirty="0" smtClean="0"/>
                      <a:t>2</a:t>
                    </a:r>
                    <a:r>
                      <a:rPr lang="en-US" dirty="0" smtClean="0"/>
                      <a:t>89</a:t>
                    </a:r>
                    <a:r>
                      <a:rPr lang="uk-UA" dirty="0" smtClean="0"/>
                      <a:t> 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dLblPos val="ctr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200" i="1" dirty="0" smtClean="0"/>
                      <a:t>4</a:t>
                    </a:r>
                    <a:r>
                      <a:rPr lang="en-US" dirty="0" smtClean="0"/>
                      <a:t>19</a:t>
                    </a:r>
                    <a:r>
                      <a:rPr lang="uk-UA" dirty="0" smtClean="0"/>
                      <a:t> 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howVal val="1"/>
            </c:dLbl>
            <c:dLbl>
              <c:idx val="4"/>
              <c:layout>
                <c:manualLayout>
                  <c:x val="-5.486860984112594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200" i="1" dirty="0" smtClean="0"/>
                      <a:t>2</a:t>
                    </a:r>
                    <a:r>
                      <a:rPr lang="en-US" dirty="0" smtClean="0"/>
                      <a:t>52</a:t>
                    </a:r>
                    <a:r>
                      <a:rPr lang="uk-UA" dirty="0" smtClean="0"/>
                      <a:t> 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uk-UA" sz="1200" i="1" dirty="0" smtClean="0"/>
                      <a:t>315</a:t>
                    </a:r>
                    <a:r>
                      <a:rPr lang="uk-UA" dirty="0" smtClean="0"/>
                      <a:t> 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howVal val="1"/>
            </c:dLbl>
            <c:dLbl>
              <c:idx val="6"/>
              <c:layout>
                <c:manualLayout>
                  <c:x val="0"/>
                  <c:y val="2.5892073681910515E-3"/>
                </c:manualLayout>
              </c:layout>
              <c:tx>
                <c:rich>
                  <a:bodyPr/>
                  <a:lstStyle/>
                  <a:p>
                    <a:r>
                      <a:rPr lang="uk-UA" sz="1200" i="1" dirty="0" smtClean="0"/>
                      <a:t>111</a:t>
                    </a:r>
                    <a:r>
                      <a:rPr lang="uk-UA" dirty="0" smtClean="0"/>
                      <a:t> 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howVal val="1"/>
            </c:dLbl>
            <c:dLbl>
              <c:idx val="7"/>
              <c:layout>
                <c:manualLayout>
                  <c:x val="-1.797991060016898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200" i="1" dirty="0" smtClean="0"/>
                      <a:t>1</a:t>
                    </a:r>
                    <a:r>
                      <a:rPr lang="uk-UA" sz="1200" i="1" dirty="0" smtClean="0"/>
                      <a:t>33</a:t>
                    </a:r>
                    <a:r>
                      <a:rPr lang="uk-UA" dirty="0" smtClean="0"/>
                      <a:t> 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dLblPos val="ctr"/>
              <c:showVal val="1"/>
            </c:dLbl>
            <c:dLbl>
              <c:idx val="8"/>
              <c:layout>
                <c:manualLayout>
                  <c:x val="7.315814645483254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200" i="1" dirty="0" smtClean="0"/>
                      <a:t>1</a:t>
                    </a:r>
                    <a:r>
                      <a:rPr lang="en-US" dirty="0" smtClean="0"/>
                      <a:t>82</a:t>
                    </a:r>
                    <a:r>
                      <a:rPr lang="uk-UA" dirty="0" smtClean="0"/>
                      <a:t> 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howVal val="1"/>
            </c:dLbl>
            <c:dLbl>
              <c:idx val="9"/>
              <c:layout>
                <c:manualLayout>
                  <c:x val="1.118153142754442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200" i="1" dirty="0" smtClean="0"/>
                      <a:t>1</a:t>
                    </a:r>
                    <a:r>
                      <a:rPr lang="en-US" dirty="0" smtClean="0"/>
                      <a:t>0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howVal val="1"/>
            </c:dLbl>
            <c:dLbl>
              <c:idx val="10"/>
              <c:layout>
                <c:manualLayout>
                  <c:x val="3.6066390153835252E-3"/>
                  <c:y val="2.3734126696428462E-17"/>
                </c:manualLayout>
              </c:layout>
              <c:tx>
                <c:rich>
                  <a:bodyPr/>
                  <a:lstStyle/>
                  <a:p>
                    <a:r>
                      <a:rPr lang="en-US" sz="1200" i="1" dirty="0" smtClean="0"/>
                      <a:t>7</a:t>
                    </a:r>
                    <a:r>
                      <a:rPr lang="en-US" dirty="0" smtClean="0"/>
                      <a:t>8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dLblPos val="ctr"/>
              <c:showVal val="1"/>
            </c:dLbl>
            <c:dLbl>
              <c:idx val="11"/>
              <c:layout>
                <c:manualLayout>
                  <c:x val="3.7572169589685724E-3"/>
                  <c:y val="1.0558541569223513E-2"/>
                </c:manualLayout>
              </c:layout>
              <c:tx>
                <c:rich>
                  <a:bodyPr/>
                  <a:lstStyle/>
                  <a:p>
                    <a:r>
                      <a:rPr lang="en-US" sz="1200" i="1" dirty="0" smtClean="0"/>
                      <a:t>5</a:t>
                    </a:r>
                    <a:r>
                      <a:rPr lang="en-US" dirty="0" smtClean="0"/>
                      <a:t>5</a:t>
                    </a:r>
                    <a:endParaRPr lang="uk-UA" dirty="0" smtClean="0">
                      <a:solidFill>
                        <a:srgbClr val="C00000"/>
                      </a:solidFill>
                    </a:endParaRPr>
                  </a:p>
                  <a:p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howVal val="1"/>
            </c:dLbl>
            <c:dLbl>
              <c:idx val="14"/>
              <c:layout>
                <c:manualLayout>
                  <c:x val="6.0829099276441924E-3"/>
                  <c:y val="0"/>
                </c:manualLayout>
              </c:layout>
              <c:dLblPos val="ctr"/>
              <c:showVal val="1"/>
            </c:dLbl>
            <c:txPr>
              <a:bodyPr/>
              <a:lstStyle/>
              <a:p>
                <a:pPr>
                  <a:defRPr sz="1200" b="1" i="1">
                    <a:latin typeface="+mj-lt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Лист1!$A$2:$A$15</c:f>
              <c:strCache>
                <c:ptCount val="14"/>
                <c:pt idx="0">
                  <c:v>Академія здоров'я людини</c:v>
                </c:pt>
                <c:pt idx="1">
                  <c:v>КМ ПБ №5</c:v>
                </c:pt>
                <c:pt idx="2">
                  <c:v>КМЦ РПМ</c:v>
                </c:pt>
                <c:pt idx="3">
                  <c:v>Олександрівська лікарня</c:v>
                </c:pt>
                <c:pt idx="4">
                  <c:v>КМ ПБ  №3</c:v>
                </c:pt>
                <c:pt idx="5">
                  <c:v>КМКЛ  №6</c:v>
                </c:pt>
                <c:pt idx="6">
                  <c:v>КМКЛ  №9</c:v>
                </c:pt>
                <c:pt idx="7">
                  <c:v>КМКЛ №18</c:v>
                </c:pt>
                <c:pt idx="8">
                  <c:v>Перинатальний центр</c:v>
                </c:pt>
                <c:pt idx="9">
                  <c:v>КМ ПБ  №1</c:v>
                </c:pt>
                <c:pt idx="10">
                  <c:v>КМ ПБ  №2</c:v>
                </c:pt>
                <c:pt idx="11">
                  <c:v>КМ ПБ №6</c:v>
                </c:pt>
                <c:pt idx="12">
                  <c:v>КМКЛ №2</c:v>
                </c:pt>
                <c:pt idx="13">
                  <c:v>Ендокринологічний центр </c:v>
                </c:pt>
              </c:strCache>
            </c:strRef>
          </c:cat>
          <c:val>
            <c:numRef>
              <c:f>Лист1!$C$2:$C$15</c:f>
              <c:numCache>
                <c:formatCode>0</c:formatCode>
                <c:ptCount val="14"/>
                <c:pt idx="0">
                  <c:v>776</c:v>
                </c:pt>
                <c:pt idx="1">
                  <c:v>811</c:v>
                </c:pt>
                <c:pt idx="2">
                  <c:v>289</c:v>
                </c:pt>
                <c:pt idx="3">
                  <c:v>419</c:v>
                </c:pt>
                <c:pt idx="4">
                  <c:v>252</c:v>
                </c:pt>
                <c:pt idx="5">
                  <c:v>315</c:v>
                </c:pt>
                <c:pt idx="6">
                  <c:v>111</c:v>
                </c:pt>
                <c:pt idx="7">
                  <c:v>133</c:v>
                </c:pt>
                <c:pt idx="8">
                  <c:v>182</c:v>
                </c:pt>
                <c:pt idx="9">
                  <c:v>10</c:v>
                </c:pt>
                <c:pt idx="10">
                  <c:v>78</c:v>
                </c:pt>
                <c:pt idx="11">
                  <c:v>55</c:v>
                </c:pt>
              </c:numCache>
            </c:numRef>
          </c:val>
        </c:ser>
        <c:gapWidth val="43"/>
        <c:overlap val="100"/>
        <c:axId val="84756736"/>
        <c:axId val="84672512"/>
      </c:barChart>
      <c:catAx>
        <c:axId val="8475673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000" b="1">
                <a:latin typeface="+mj-lt"/>
              </a:defRPr>
            </a:pPr>
            <a:endParaRPr lang="ru-RU"/>
          </a:p>
        </c:txPr>
        <c:crossAx val="84672512"/>
        <c:crosses val="autoZero"/>
        <c:auto val="1"/>
        <c:lblAlgn val="ctr"/>
        <c:lblOffset val="100"/>
      </c:catAx>
      <c:valAx>
        <c:axId val="84672512"/>
        <c:scaling>
          <c:orientation val="minMax"/>
          <c:max val="1050"/>
          <c:min val="0"/>
        </c:scaling>
        <c:delete val="1"/>
        <c:axPos val="b"/>
        <c:numFmt formatCode="0" sourceLinked="1"/>
        <c:tickLblPos val="none"/>
        <c:crossAx val="8475673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400" b="1" i="1">
                <a:latin typeface="+mj-lt"/>
              </a:defRPr>
            </a:pPr>
            <a:endParaRPr lang="ru-RU"/>
          </a:p>
        </c:txPr>
      </c:legendEntry>
      <c:layout>
        <c:manualLayout>
          <c:xMode val="edge"/>
          <c:yMode val="edge"/>
          <c:x val="0.29937990841157597"/>
          <c:y val="0.88172761890865425"/>
          <c:w val="0.62158919567684623"/>
          <c:h val="0.11819251516489815"/>
        </c:manualLayout>
      </c:layout>
      <c:txPr>
        <a:bodyPr/>
        <a:lstStyle/>
        <a:p>
          <a:pPr>
            <a:defRPr sz="1400" b="1" i="0">
              <a:latin typeface="+mj-lt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361"/>
      </a:pPr>
      <a:endParaRPr lang="ru-RU"/>
    </a:p>
  </c:txPr>
  <c:externalData r:id="rId1"/>
  <c:userShapes r:id="rId2"/>
</c:chartSpace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image" Target="../media/image31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4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0.84583</cdr:x>
      <cdr:y>0.83729</cdr:y>
    </cdr:from>
    <cdr:to>
      <cdr:x>0.94583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734300" y="50196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0.18672</cdr:x>
      <cdr:y>0.8083</cdr:y>
    </cdr:from>
    <cdr:to>
      <cdr:x>0.32588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26820" y="46179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0" tIns="45616" rIns="91230" bIns="45616" numCol="1" anchor="t" anchorCtr="0" compatLnSpc="1">
            <a:prstTxWarp prst="textNoShape">
              <a:avLst/>
            </a:prstTxWarp>
          </a:bodyPr>
          <a:lstStyle>
            <a:lvl1pPr algn="l" defTabSz="912400">
              <a:defRPr sz="1200"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35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0" tIns="45616" rIns="91230" bIns="45616" numCol="1" anchor="t" anchorCtr="0" compatLnSpc="1">
            <a:prstTxWarp prst="textNoShape">
              <a:avLst/>
            </a:prstTxWarp>
          </a:bodyPr>
          <a:lstStyle>
            <a:lvl1pPr algn="r" defTabSz="912400">
              <a:defRPr sz="1200"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5775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0" tIns="45616" rIns="91230" bIns="45616" numCol="1" anchor="b" anchorCtr="0" compatLnSpc="1">
            <a:prstTxWarp prst="textNoShape">
              <a:avLst/>
            </a:prstTxWarp>
          </a:bodyPr>
          <a:lstStyle>
            <a:lvl1pPr algn="l" defTabSz="912400">
              <a:defRPr sz="1200"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350" y="9375775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0" tIns="45616" rIns="91230" bIns="45616" numCol="1" anchor="b" anchorCtr="0" compatLnSpc="1">
            <a:prstTxWarp prst="textNoShape">
              <a:avLst/>
            </a:prstTxWarp>
          </a:bodyPr>
          <a:lstStyle>
            <a:lvl1pPr algn="r" defTabSz="912400">
              <a:defRPr sz="1200"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D2352E4-88D2-41E3-BF29-8763278CB8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41" tIns="44870" rIns="89741" bIns="44870" numCol="1" anchor="t" anchorCtr="0" compatLnSpc="1">
            <a:prstTxWarp prst="textNoShape">
              <a:avLst/>
            </a:prstTxWarp>
          </a:bodyPr>
          <a:lstStyle>
            <a:lvl1pPr algn="l" defTabSz="897193">
              <a:defRPr sz="1200"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384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41" tIns="44870" rIns="89741" bIns="44870" numCol="1" anchor="t" anchorCtr="0" compatLnSpc="1">
            <a:prstTxWarp prst="textNoShape">
              <a:avLst/>
            </a:prstTxWarp>
          </a:bodyPr>
          <a:lstStyle>
            <a:lvl1pPr algn="r" defTabSz="897193">
              <a:defRPr sz="1200"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52463" y="728663"/>
            <a:ext cx="5381625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2650" y="4699000"/>
            <a:ext cx="4922838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41" tIns="44870" rIns="89741" bIns="448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6413"/>
            <a:ext cx="293846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41" tIns="44870" rIns="89741" bIns="44870" numCol="1" anchor="b" anchorCtr="0" compatLnSpc="1">
            <a:prstTxWarp prst="textNoShape">
              <a:avLst/>
            </a:prstTxWarp>
          </a:bodyPr>
          <a:lstStyle>
            <a:lvl1pPr algn="l" defTabSz="897193">
              <a:defRPr sz="1200"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96413"/>
            <a:ext cx="293846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41" tIns="44870" rIns="89741" bIns="44870" numCol="1" anchor="b" anchorCtr="0" compatLnSpc="1">
            <a:prstTxWarp prst="textNoShape">
              <a:avLst/>
            </a:prstTxWarp>
          </a:bodyPr>
          <a:lstStyle>
            <a:lvl1pPr algn="r" defTabSz="897193">
              <a:defRPr sz="1200"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224938E-0D6D-4499-A6E1-AE220A18A1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7634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7.xml"/><Relationship Id="rId7" Type="http://schemas.openxmlformats.org/officeDocument/2006/relationships/image" Target="../media/image1.jpeg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AutoShape 2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35521" name="think-cell Slide" r:id="rId6" imgW="0" imgH="0" progId="">
              <p:embed/>
            </p:oleObj>
          </a:graphicData>
        </a:graphic>
      </p:graphicFrame>
      <p:pic>
        <p:nvPicPr>
          <p:cNvPr id="3" name="Picture 161" descr="DSC00916neu_bearbeitet-1pix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7" cstate="print">
            <a:lum bright="18000"/>
          </a:blip>
          <a:srcRect t="9724" b="4030"/>
          <a:stretch>
            <a:fillRect/>
          </a:stretch>
        </p:blipFill>
        <p:spPr bwMode="auto">
          <a:xfrm>
            <a:off x="0" y="0"/>
            <a:ext cx="99060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62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0" y="3533775"/>
            <a:ext cx="9906000" cy="3324225"/>
          </a:xfrm>
          <a:prstGeom prst="rect">
            <a:avLst/>
          </a:prstGeom>
          <a:gradFill rotWithShape="1">
            <a:gsLst>
              <a:gs pos="0">
                <a:srgbClr val="353895"/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miter lim="800000"/>
            <a:headEnd/>
            <a:tailEnd type="none" w="lg" len="lg"/>
          </a:ln>
          <a:effectLst/>
        </p:spPr>
        <p:txBody>
          <a:bodyPr wrap="none" tIns="91440" bIns="9144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5" name="Picture 155" descr="Kiew-city-COA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3850" y="566738"/>
            <a:ext cx="16383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06538"/>
            <a:ext cx="8991600" cy="4589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AutoShape 2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36545" name="think-cell Slide" r:id="rId5" imgW="0" imgH="0" progId="">
              <p:embed/>
            </p:oleObj>
          </a:graphicData>
        </a:graphic>
      </p:graphicFrame>
      <p:sp>
        <p:nvSpPr>
          <p:cNvPr id="5" name="Text Box 1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857750" y="6673850"/>
            <a:ext cx="190500" cy="13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defRPr/>
            </a:pPr>
            <a:fld id="{7698935B-CB38-4CA2-A0C0-3E6FDADCAEBA}" type="slidenum">
              <a:rPr lang="en-GB" sz="900"/>
              <a:pPr algn="ctr">
                <a:defRPr/>
              </a:pPr>
              <a:t>‹#›</a:t>
            </a:fld>
            <a:endParaRPr lang="en-GB" sz="900"/>
          </a:p>
        </p:txBody>
      </p:sp>
      <p:sp>
        <p:nvSpPr>
          <p:cNvPr id="6" name="Line 11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0" y="1003300"/>
            <a:ext cx="990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dist="25400" dir="5400000" algn="ctr" rotWithShape="0">
              <a:schemeClr val="folHlink"/>
            </a:outerShdw>
          </a:effectLst>
        </p:spPr>
        <p:txBody>
          <a:bodyPr/>
          <a:lstStyle/>
          <a:p>
            <a:pPr algn="ctr">
              <a:defRPr/>
            </a:pPr>
            <a:endParaRPr lang="de-DE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3CAD4-A07B-4542-B5F9-844F06D1EC20}" type="datetimeFigureOut">
              <a:rPr lang="ru-RU"/>
              <a:pPr>
                <a:defRPr/>
              </a:pPr>
              <a:t>13.03.2018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D1DF4-3EF5-476D-9F3F-D6791EEF5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6538"/>
            <a:ext cx="4419600" cy="4589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06538"/>
            <a:ext cx="4419600" cy="4589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2" name="AutoShape 8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032" name="think-cell Slide" r:id="rId13" imgW="0" imgH="0" progId="">
              <p:embed/>
            </p:oleObj>
          </a:graphicData>
        </a:graphic>
      </p:graphicFrame>
      <p:sp>
        <p:nvSpPr>
          <p:cNvPr id="1034" name="Rectangle 2"/>
          <p:cNvSpPr>
            <a:spLocks noGrp="1" noChangeArrowheads="1"/>
          </p:cNvSpPr>
          <p:nvPr>
            <p:ph type="title"/>
            <p:custDataLst>
              <p:tags r:id="rId9"/>
            </p:custDataLst>
          </p:nvPr>
        </p:nvSpPr>
        <p:spPr bwMode="auto">
          <a:xfrm>
            <a:off x="457200" y="163513"/>
            <a:ext cx="8991600" cy="83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</a:t>
            </a:r>
          </a:p>
        </p:txBody>
      </p:sp>
      <p:sp>
        <p:nvSpPr>
          <p:cNvPr id="1035" name="Rectangle 10"/>
          <p:cNvSpPr>
            <a:spLocks noGrp="1" noChangeArrowheads="1"/>
          </p:cNvSpPr>
          <p:nvPr>
            <p:ph type="body" idx="1"/>
            <p:custDataLst>
              <p:tags r:id="rId10"/>
            </p:custDataLst>
          </p:nvPr>
        </p:nvSpPr>
        <p:spPr bwMode="auto">
          <a:xfrm>
            <a:off x="457200" y="1506538"/>
            <a:ext cx="8991600" cy="4589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Body text</a:t>
            </a:r>
          </a:p>
          <a:p>
            <a:pPr lvl="1"/>
            <a:r>
              <a:rPr lang="en-GB" smtClean="0"/>
              <a:t>First level</a:t>
            </a:r>
          </a:p>
          <a:p>
            <a:pPr lvl="2"/>
            <a:r>
              <a:rPr lang="en-GB" smtClean="0"/>
              <a:t>Second level</a:t>
            </a:r>
          </a:p>
          <a:p>
            <a:pPr lvl="3"/>
            <a:r>
              <a:rPr lang="en-GB" smtClean="0"/>
              <a:t>Third level</a:t>
            </a:r>
          </a:p>
          <a:p>
            <a:pPr lvl="4"/>
            <a:r>
              <a:rPr lang="en-GB" smtClean="0"/>
              <a:t>Quotation level</a:t>
            </a:r>
          </a:p>
        </p:txBody>
      </p:sp>
      <p:sp>
        <p:nvSpPr>
          <p:cNvPr id="1036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857750" y="6673850"/>
            <a:ext cx="190500" cy="13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defRPr/>
            </a:pPr>
            <a:fld id="{2A9710DE-C609-43B0-8DB2-D719DE820E0B}" type="slidenum">
              <a:rPr lang="en-GB" sz="900"/>
              <a:pPr algn="ctr">
                <a:defRPr/>
              </a:pPr>
              <a:t>‹#›</a:t>
            </a:fld>
            <a:endParaRPr lang="en-GB" sz="900"/>
          </a:p>
        </p:txBody>
      </p:sp>
      <p:sp>
        <p:nvSpPr>
          <p:cNvPr id="1139" name="Line 1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0" y="1003300"/>
            <a:ext cx="990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dist="25400" dir="5400000" algn="ctr" rotWithShape="0">
              <a:schemeClr val="folHlink"/>
            </a:outerShdw>
          </a:effectLst>
        </p:spPr>
        <p:txBody>
          <a:bodyPr/>
          <a:lstStyle/>
          <a:p>
            <a:pPr algn="ctr"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53" r:id="rId3"/>
    <p:sldLayoutId id="2147483652" r:id="rId4"/>
    <p:sldLayoutId id="2147483656" r:id="rId5"/>
    <p:sldLayoutId id="2147483651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3pPr>
      <a:lvl4pPr marL="1376363" indent="-2333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8988" indent="-2301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5pPr>
      <a:lvl6pPr marL="2516188" indent="-230188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6pPr>
      <a:lvl7pPr marL="2973388" indent="-230188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3430588" indent="-230188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3887788" indent="-230188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slideLayout" Target="../slideLayouts/slideLayout6.xml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18" Type="http://schemas.openxmlformats.org/officeDocument/2006/relationships/tags" Target="../tags/tag43.xml"/><Relationship Id="rId26" Type="http://schemas.openxmlformats.org/officeDocument/2006/relationships/slideLayout" Target="../slideLayouts/slideLayout6.xml"/><Relationship Id="rId3" Type="http://schemas.openxmlformats.org/officeDocument/2006/relationships/tags" Target="../tags/tag28.xml"/><Relationship Id="rId21" Type="http://schemas.openxmlformats.org/officeDocument/2006/relationships/tags" Target="../tags/tag46.xml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5" Type="http://schemas.openxmlformats.org/officeDocument/2006/relationships/tags" Target="../tags/tag50.xml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20" Type="http://schemas.openxmlformats.org/officeDocument/2006/relationships/tags" Target="../tags/tag45.xml"/><Relationship Id="rId1" Type="http://schemas.openxmlformats.org/officeDocument/2006/relationships/vmlDrawing" Target="../drawings/vmlDrawing10.v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24" Type="http://schemas.openxmlformats.org/officeDocument/2006/relationships/tags" Target="../tags/tag49.xml"/><Relationship Id="rId5" Type="http://schemas.openxmlformats.org/officeDocument/2006/relationships/tags" Target="../tags/tag30.xml"/><Relationship Id="rId15" Type="http://schemas.openxmlformats.org/officeDocument/2006/relationships/tags" Target="../tags/tag40.xml"/><Relationship Id="rId23" Type="http://schemas.openxmlformats.org/officeDocument/2006/relationships/tags" Target="../tags/tag48.xml"/><Relationship Id="rId10" Type="http://schemas.openxmlformats.org/officeDocument/2006/relationships/tags" Target="../tags/tag35.xml"/><Relationship Id="rId19" Type="http://schemas.openxmlformats.org/officeDocument/2006/relationships/tags" Target="../tags/tag44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Relationship Id="rId22" Type="http://schemas.openxmlformats.org/officeDocument/2006/relationships/tags" Target="../tags/tag47.xml"/><Relationship Id="rId27" Type="http://schemas.openxmlformats.org/officeDocument/2006/relationships/oleObject" Target="../embeddings/_____Microsoft_Office_Excel_97-200314.xls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tags" Target="../tags/tag62.xml"/><Relationship Id="rId18" Type="http://schemas.openxmlformats.org/officeDocument/2006/relationships/tags" Target="../tags/tag67.xml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tags" Target="../tags/tag61.xml"/><Relationship Id="rId17" Type="http://schemas.openxmlformats.org/officeDocument/2006/relationships/tags" Target="../tags/tag66.xml"/><Relationship Id="rId2" Type="http://schemas.openxmlformats.org/officeDocument/2006/relationships/tags" Target="../tags/tag51.xml"/><Relationship Id="rId16" Type="http://schemas.openxmlformats.org/officeDocument/2006/relationships/tags" Target="../tags/tag65.xml"/><Relationship Id="rId20" Type="http://schemas.openxmlformats.org/officeDocument/2006/relationships/oleObject" Target="../embeddings/_____Microsoft_Office_Excel_97-200315.xls"/><Relationship Id="rId1" Type="http://schemas.openxmlformats.org/officeDocument/2006/relationships/vmlDrawing" Target="../drawings/vmlDrawing11.v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5" Type="http://schemas.openxmlformats.org/officeDocument/2006/relationships/tags" Target="../tags/tag54.xml"/><Relationship Id="rId15" Type="http://schemas.openxmlformats.org/officeDocument/2006/relationships/tags" Target="../tags/tag64.xml"/><Relationship Id="rId10" Type="http://schemas.openxmlformats.org/officeDocument/2006/relationships/tags" Target="../tags/tag59.xml"/><Relationship Id="rId19" Type="http://schemas.openxmlformats.org/officeDocument/2006/relationships/slideLayout" Target="../slideLayouts/slideLayout6.xml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tags" Target="../tags/tag6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6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_____Microsoft_Office_Excel_97-200317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_____Microsoft_Office_Excel_97-200318.xls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7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9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__________Microsoft_Office_Excel21.xls"/><Relationship Id="rId4" Type="http://schemas.openxmlformats.org/officeDocument/2006/relationships/oleObject" Target="../embeddings/_____Microsoft_Office_Excel_97-200320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22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23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6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24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7.v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tags" Target="../tags/tag82.xml"/><Relationship Id="rId18" Type="http://schemas.openxmlformats.org/officeDocument/2006/relationships/oleObject" Target="../embeddings/oleObject4.bin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17" Type="http://schemas.openxmlformats.org/officeDocument/2006/relationships/slideLayout" Target="../slideLayouts/slideLayout5.xml"/><Relationship Id="rId2" Type="http://schemas.openxmlformats.org/officeDocument/2006/relationships/tags" Target="../tags/tag71.xml"/><Relationship Id="rId16" Type="http://schemas.openxmlformats.org/officeDocument/2006/relationships/tags" Target="../tags/tag85.xml"/><Relationship Id="rId1" Type="http://schemas.openxmlformats.org/officeDocument/2006/relationships/vmlDrawing" Target="../drawings/vmlDrawing18.v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5" Type="http://schemas.openxmlformats.org/officeDocument/2006/relationships/tags" Target="../tags/tag74.xml"/><Relationship Id="rId15" Type="http://schemas.openxmlformats.org/officeDocument/2006/relationships/tags" Target="../tags/tag84.xml"/><Relationship Id="rId10" Type="http://schemas.openxmlformats.org/officeDocument/2006/relationships/tags" Target="../tags/tag79.xml"/><Relationship Id="rId19" Type="http://schemas.openxmlformats.org/officeDocument/2006/relationships/oleObject" Target="../embeddings/_____Microsoft_Office_Excel_97-200325.xls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tags" Target="../tags/tag8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_____Microsoft_Office_Excel1.xls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6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_____Microsoft_Office_Excel_97-200329.xls"/><Relationship Id="rId5" Type="http://schemas.openxmlformats.org/officeDocument/2006/relationships/oleObject" Target="../embeddings/_____Microsoft_Office_Excel_97-200328.xls"/><Relationship Id="rId4" Type="http://schemas.openxmlformats.org/officeDocument/2006/relationships/oleObject" Target="../embeddings/_____Microsoft_Office_Excel_97-200327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0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0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1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_____Microsoft_Office_Excel_97-200333.xls"/><Relationship Id="rId4" Type="http://schemas.openxmlformats.org/officeDocument/2006/relationships/oleObject" Target="../embeddings/_____Microsoft_Office_Excel_97-200332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4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2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5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6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_____Microsoft_Office_Excel_97-200337.xls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_____Microsoft_Office_Excel_97-20036.xls"/><Relationship Id="rId5" Type="http://schemas.openxmlformats.org/officeDocument/2006/relationships/oleObject" Target="../embeddings/_____Microsoft_Office_Excel_97-20035.xls"/><Relationship Id="rId4" Type="http://schemas.openxmlformats.org/officeDocument/2006/relationships/oleObject" Target="../embeddings/_____Microsoft_Office_Excel_97-20034.xls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_____Microsoft_Office_Excel_97-20038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9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_____Microsoft_Office_Excel_97-200312.xls"/><Relationship Id="rId5" Type="http://schemas.openxmlformats.org/officeDocument/2006/relationships/oleObject" Target="../embeddings/_____Microsoft_Office_Excel_97-200311.xls"/><Relationship Id="rId4" Type="http://schemas.openxmlformats.org/officeDocument/2006/relationships/oleObject" Target="../embeddings/_____Microsoft_Office_Excel_97-200310.xls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3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3"/>
          <p:cNvSpPr>
            <a:spLocks noGrp="1"/>
          </p:cNvSpPr>
          <p:nvPr>
            <p:ph type="body" idx="4294967295"/>
          </p:nvPr>
        </p:nvSpPr>
        <p:spPr>
          <a:xfrm>
            <a:off x="260350" y="338138"/>
            <a:ext cx="9347200" cy="6265862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 3" pitchFamily="18" charset="2"/>
              <a:buNone/>
            </a:pPr>
            <a:r>
              <a:rPr lang="uk-UA" sz="1800" b="0" smtClean="0">
                <a:solidFill>
                  <a:srgbClr val="15436E"/>
                </a:solidFill>
              </a:rPr>
              <a:t>		ВИКОНАВЧИЙ ОРГАН КИЇВСЬКОЇ </a:t>
            </a:r>
            <a:r>
              <a:rPr lang="en-US" sz="1800" b="0" smtClean="0">
                <a:solidFill>
                  <a:srgbClr val="15436E"/>
                </a:solidFill>
              </a:rPr>
              <a:t> </a:t>
            </a:r>
            <a:r>
              <a:rPr lang="uk-UA" sz="1800" b="0" smtClean="0">
                <a:solidFill>
                  <a:srgbClr val="15436E"/>
                </a:solidFill>
              </a:rPr>
              <a:t>МІСЬКОЇ </a:t>
            </a:r>
            <a:r>
              <a:rPr lang="en-US" sz="1800" b="0" smtClean="0">
                <a:solidFill>
                  <a:srgbClr val="15436E"/>
                </a:solidFill>
              </a:rPr>
              <a:t> </a:t>
            </a:r>
            <a:r>
              <a:rPr lang="uk-UA" sz="1800" b="0" smtClean="0">
                <a:solidFill>
                  <a:srgbClr val="15436E"/>
                </a:solidFill>
              </a:rPr>
              <a:t>РАДИ </a:t>
            </a:r>
            <a:br>
              <a:rPr lang="uk-UA" sz="1800" b="0" smtClean="0">
                <a:solidFill>
                  <a:srgbClr val="15436E"/>
                </a:solidFill>
              </a:rPr>
            </a:br>
            <a:r>
              <a:rPr lang="uk-UA" sz="1800" b="0" smtClean="0">
                <a:solidFill>
                  <a:srgbClr val="15436E"/>
                </a:solidFill>
              </a:rPr>
              <a:t>         (КИЇВСЬКА </a:t>
            </a:r>
            <a:r>
              <a:rPr lang="en-US" sz="1800" b="0" smtClean="0">
                <a:solidFill>
                  <a:srgbClr val="15436E"/>
                </a:solidFill>
              </a:rPr>
              <a:t> </a:t>
            </a:r>
            <a:r>
              <a:rPr lang="uk-UA" sz="1800" b="0" smtClean="0">
                <a:solidFill>
                  <a:srgbClr val="15436E"/>
                </a:solidFill>
              </a:rPr>
              <a:t>МІСЬКА </a:t>
            </a:r>
            <a:r>
              <a:rPr lang="en-US" sz="1800" b="0" smtClean="0">
                <a:solidFill>
                  <a:srgbClr val="15436E"/>
                </a:solidFill>
              </a:rPr>
              <a:t> </a:t>
            </a:r>
            <a:r>
              <a:rPr lang="uk-UA" sz="1800" b="0" smtClean="0">
                <a:solidFill>
                  <a:srgbClr val="15436E"/>
                </a:solidFill>
              </a:rPr>
              <a:t>ДЕРЖАВНА</a:t>
            </a:r>
            <a:r>
              <a:rPr lang="en-US" sz="1800" b="0" smtClean="0">
                <a:solidFill>
                  <a:srgbClr val="15436E"/>
                </a:solidFill>
              </a:rPr>
              <a:t> </a:t>
            </a:r>
            <a:r>
              <a:rPr lang="uk-UA" sz="1800" b="0" smtClean="0">
                <a:solidFill>
                  <a:srgbClr val="15436E"/>
                </a:solidFill>
              </a:rPr>
              <a:t> АДМІНІСТРАЦІЯ)</a:t>
            </a:r>
            <a:endParaRPr lang="en-US" sz="1800" b="0" smtClean="0">
              <a:solidFill>
                <a:srgbClr val="15436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90000"/>
              </a:lnSpc>
              <a:buFont typeface="Wingdings 3" pitchFamily="18" charset="2"/>
              <a:buNone/>
            </a:pPr>
            <a:endParaRPr lang="uk-UA" sz="1400" smtClean="0">
              <a:solidFill>
                <a:srgbClr val="15436E"/>
              </a:solidFill>
            </a:endParaRPr>
          </a:p>
          <a:p>
            <a:pPr algn="ctr">
              <a:lnSpc>
                <a:spcPct val="90000"/>
              </a:lnSpc>
              <a:buFont typeface="Wingdings 3" pitchFamily="18" charset="2"/>
              <a:buNone/>
            </a:pPr>
            <a:endParaRPr lang="uk-UA" sz="1800" smtClean="0">
              <a:solidFill>
                <a:srgbClr val="15436E"/>
              </a:solidFill>
            </a:endParaRPr>
          </a:p>
          <a:p>
            <a:pPr algn="ctr">
              <a:lnSpc>
                <a:spcPct val="90000"/>
              </a:lnSpc>
              <a:buFont typeface="Wingdings 3" pitchFamily="18" charset="2"/>
              <a:buNone/>
            </a:pPr>
            <a:r>
              <a:rPr lang="uk-UA" sz="1800" smtClean="0">
                <a:solidFill>
                  <a:srgbClr val="15436E"/>
                </a:solidFill>
              </a:rPr>
              <a:t>               </a:t>
            </a:r>
            <a:r>
              <a:rPr lang="uk-UA" sz="2400" smtClean="0">
                <a:solidFill>
                  <a:srgbClr val="15436E"/>
                </a:solidFill>
              </a:rPr>
              <a:t>ДЕПАРТАМЕНТ ОХОРОНИ  ЗДОРОВ</a:t>
            </a:r>
            <a:r>
              <a:rPr lang="en-US" sz="2400" smtClean="0">
                <a:solidFill>
                  <a:srgbClr val="15436E"/>
                </a:solidFill>
              </a:rPr>
              <a:t>`</a:t>
            </a:r>
            <a:r>
              <a:rPr lang="uk-UA" sz="2400" smtClean="0">
                <a:solidFill>
                  <a:srgbClr val="15436E"/>
                </a:solidFill>
              </a:rPr>
              <a:t>Я</a:t>
            </a:r>
          </a:p>
          <a:p>
            <a:pPr algn="ctr">
              <a:lnSpc>
                <a:spcPct val="90000"/>
              </a:lnSpc>
              <a:buFont typeface="Wingdings 3" pitchFamily="18" charset="2"/>
              <a:buNone/>
            </a:pPr>
            <a:r>
              <a:rPr lang="uk-UA" sz="2400" smtClean="0">
                <a:solidFill>
                  <a:srgbClr val="15436E"/>
                </a:solidFill>
              </a:rPr>
              <a:t/>
            </a:r>
            <a:br>
              <a:rPr lang="uk-UA" sz="2400" smtClean="0">
                <a:solidFill>
                  <a:srgbClr val="15436E"/>
                </a:solidFill>
              </a:rPr>
            </a:br>
            <a:endParaRPr lang="uk-UA" sz="2400" smtClean="0">
              <a:solidFill>
                <a:srgbClr val="15436E"/>
              </a:solidFill>
            </a:endParaRPr>
          </a:p>
          <a:p>
            <a:pPr algn="ctr">
              <a:lnSpc>
                <a:spcPct val="90000"/>
              </a:lnSpc>
              <a:buFont typeface="Wingdings 3" pitchFamily="18" charset="2"/>
              <a:buNone/>
            </a:pPr>
            <a:endParaRPr lang="uk-UA" sz="1400" smtClean="0">
              <a:solidFill>
                <a:srgbClr val="15436E"/>
              </a:solidFill>
            </a:endParaRPr>
          </a:p>
          <a:p>
            <a:pPr algn="ctr">
              <a:lnSpc>
                <a:spcPct val="90000"/>
              </a:lnSpc>
              <a:buFont typeface="Wingdings 3" pitchFamily="18" charset="2"/>
              <a:buNone/>
            </a:pPr>
            <a:endParaRPr lang="uk-UA" sz="2400" smtClean="0">
              <a:solidFill>
                <a:srgbClr val="15436E"/>
              </a:solidFill>
            </a:endParaRPr>
          </a:p>
          <a:p>
            <a:pPr algn="ctr">
              <a:lnSpc>
                <a:spcPct val="90000"/>
              </a:lnSpc>
              <a:buFont typeface="Wingdings 3" pitchFamily="18" charset="2"/>
              <a:buNone/>
            </a:pPr>
            <a:r>
              <a:rPr lang="uk-UA" sz="2400" smtClean="0">
                <a:solidFill>
                  <a:srgbClr val="15436E"/>
                </a:solidFill>
              </a:rPr>
              <a:t>Інформаційні матеріали до підсумкової колегії </a:t>
            </a:r>
          </a:p>
          <a:p>
            <a:pPr algn="ctr">
              <a:lnSpc>
                <a:spcPct val="90000"/>
              </a:lnSpc>
              <a:buFont typeface="Wingdings 3" pitchFamily="18" charset="2"/>
              <a:buNone/>
            </a:pPr>
            <a:r>
              <a:rPr lang="uk-UA" sz="2400" smtClean="0">
                <a:solidFill>
                  <a:srgbClr val="15436E"/>
                </a:solidFill>
              </a:rPr>
              <a:t>Департаменту охорони здоров</a:t>
            </a:r>
            <a:r>
              <a:rPr lang="en-US" sz="2400" smtClean="0">
                <a:solidFill>
                  <a:srgbClr val="15436E"/>
                </a:solidFill>
              </a:rPr>
              <a:t>`</a:t>
            </a:r>
            <a:r>
              <a:rPr lang="ru-RU" sz="2400" smtClean="0">
                <a:solidFill>
                  <a:srgbClr val="15436E"/>
                </a:solidFill>
              </a:rPr>
              <a:t>я за 2017 р</a:t>
            </a:r>
            <a:r>
              <a:rPr lang="uk-UA" sz="2400" smtClean="0">
                <a:solidFill>
                  <a:srgbClr val="15436E"/>
                </a:solidFill>
              </a:rPr>
              <a:t>ік</a:t>
            </a:r>
          </a:p>
          <a:p>
            <a:pPr algn="ctr">
              <a:lnSpc>
                <a:spcPct val="90000"/>
              </a:lnSpc>
              <a:buFont typeface="Wingdings 3" pitchFamily="18" charset="2"/>
              <a:buNone/>
            </a:pPr>
            <a:endParaRPr lang="uk-UA" sz="2400" smtClean="0">
              <a:solidFill>
                <a:srgbClr val="0E2C4A"/>
              </a:solidFill>
            </a:endParaRPr>
          </a:p>
          <a:p>
            <a:pPr algn="ctr">
              <a:lnSpc>
                <a:spcPct val="90000"/>
              </a:lnSpc>
              <a:buFont typeface="Wingdings 3" pitchFamily="18" charset="2"/>
              <a:buNone/>
            </a:pPr>
            <a:endParaRPr lang="uk-UA" sz="2400" smtClean="0">
              <a:solidFill>
                <a:srgbClr val="0E2C4A"/>
              </a:solidFill>
            </a:endParaRPr>
          </a:p>
          <a:p>
            <a:pPr algn="ctr">
              <a:lnSpc>
                <a:spcPct val="90000"/>
              </a:lnSpc>
              <a:buFont typeface="Wingdings 3" pitchFamily="18" charset="2"/>
              <a:buNone/>
            </a:pPr>
            <a:endParaRPr lang="uk-UA" sz="2400" smtClean="0">
              <a:solidFill>
                <a:srgbClr val="0E2C4A"/>
              </a:solidFill>
            </a:endParaRPr>
          </a:p>
          <a:p>
            <a:pPr algn="ctr">
              <a:lnSpc>
                <a:spcPct val="90000"/>
              </a:lnSpc>
              <a:buFont typeface="Wingdings 3" pitchFamily="18" charset="2"/>
              <a:buNone/>
            </a:pPr>
            <a:endParaRPr lang="uk-UA" sz="2400" smtClean="0">
              <a:solidFill>
                <a:srgbClr val="0E2C4A"/>
              </a:solidFill>
            </a:endParaRPr>
          </a:p>
          <a:p>
            <a:pPr algn="ctr">
              <a:lnSpc>
                <a:spcPct val="90000"/>
              </a:lnSpc>
              <a:buFont typeface="Wingdings 3" pitchFamily="18" charset="2"/>
              <a:buNone/>
            </a:pPr>
            <a:endParaRPr lang="uk-UA" sz="2400" smtClean="0">
              <a:solidFill>
                <a:srgbClr val="0E2C4A"/>
              </a:solidFill>
            </a:endParaRPr>
          </a:p>
          <a:p>
            <a:pPr algn="ctr">
              <a:lnSpc>
                <a:spcPct val="90000"/>
              </a:lnSpc>
              <a:buFont typeface="Wingdings 3" pitchFamily="18" charset="2"/>
              <a:buNone/>
            </a:pPr>
            <a:r>
              <a:rPr lang="uk-UA" sz="1800" smtClean="0">
                <a:solidFill>
                  <a:srgbClr val="0E2C4A"/>
                </a:solidFill>
              </a:rPr>
              <a:t>м. Київ, 2018</a:t>
            </a:r>
            <a:endParaRPr lang="en-US" sz="1800" smtClean="0">
              <a:solidFill>
                <a:srgbClr val="0E2C4A"/>
              </a:solidFill>
            </a:endParaRPr>
          </a:p>
        </p:txBody>
      </p:sp>
      <p:pic>
        <p:nvPicPr>
          <p:cNvPr id="196610" name="Picture 5" descr="F:\протокол_1\ПРЕЗЕНТАЦІЯ\home_0_07_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290513"/>
            <a:ext cx="1639888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Заголовок 1"/>
          <p:cNvSpPr>
            <a:spLocks noGrp="1"/>
          </p:cNvSpPr>
          <p:nvPr>
            <p:ph type="title"/>
          </p:nvPr>
        </p:nvSpPr>
        <p:spPr>
          <a:xfrm>
            <a:off x="457200" y="163513"/>
            <a:ext cx="8732838" cy="704850"/>
          </a:xfrm>
        </p:spPr>
        <p:txBody>
          <a:bodyPr/>
          <a:lstStyle/>
          <a:p>
            <a:pPr algn="ctr"/>
            <a:r>
              <a:rPr lang="uk-UA" sz="1800" smtClean="0"/>
              <a:t/>
            </a:r>
            <a:br>
              <a:rPr lang="uk-UA" sz="1800" smtClean="0"/>
            </a:br>
            <a:r>
              <a:rPr lang="uk-UA" sz="1800" smtClean="0"/>
              <a:t>Виявлення хворих з візуальними формами злоякісних новоутворень </a:t>
            </a:r>
            <a:r>
              <a:rPr lang="ru-RU" sz="1800" smtClean="0"/>
              <a:t/>
            </a:r>
            <a:br>
              <a:rPr lang="ru-RU" sz="1800" smtClean="0"/>
            </a:br>
            <a:r>
              <a:rPr lang="uk-UA" sz="1800" smtClean="0"/>
              <a:t>серед населення м.Києва в 2015-2017 роках</a:t>
            </a:r>
            <a:endParaRPr lang="ru-RU" sz="180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022850" y="147638"/>
            <a:ext cx="4394200" cy="83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45713" rIns="0" bIns="45713" anchor="b"/>
          <a:lstStyle/>
          <a:p>
            <a:pPr algn="ctr" eaLnBrk="0" hangingPunct="0">
              <a:defRPr/>
            </a:pPr>
            <a:endParaRPr lang="ru-RU" sz="18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half" idx="1"/>
          </p:nvPr>
        </p:nvGraphicFramePr>
        <p:xfrm>
          <a:off x="466725" y="1179513"/>
          <a:ext cx="8956675" cy="5235671"/>
        </p:xfrm>
        <a:graphic>
          <a:graphicData uri="http://schemas.openxmlformats.org/drawingml/2006/table">
            <a:tbl>
              <a:tblPr/>
              <a:tblGrid>
                <a:gridCol w="2220913"/>
                <a:gridCol w="841375"/>
                <a:gridCol w="842962"/>
                <a:gridCol w="841375"/>
                <a:gridCol w="841375"/>
                <a:gridCol w="842963"/>
                <a:gridCol w="841375"/>
                <a:gridCol w="842962"/>
                <a:gridCol w="841375"/>
              </a:tblGrid>
              <a:tr h="81635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Райони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Виявлено хворих  при </a:t>
                      </a:r>
                      <a:r>
                        <a:rPr kumimoji="0" lang="uk-U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профоглядах</a:t>
                      </a: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у 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Відсоток хворих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 занедбаними формами злоякісних новоутворень, виявлених вперше ( %)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5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Динаміка показника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Динаміка показника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50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Голосіївський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6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dirty="0">
                          <a:latin typeface="+mn-lt"/>
                          <a:ea typeface="Times New Roman"/>
                          <a:cs typeface="Times New Roman"/>
                        </a:rPr>
                        <a:t>78,6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dirty="0">
                          <a:latin typeface="+mn-lt"/>
                          <a:ea typeface="Times New Roman"/>
                          <a:cs typeface="Times New Roman"/>
                        </a:rPr>
                        <a:t>74,0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dirty="0">
                          <a:latin typeface="+mn-lt"/>
                          <a:ea typeface="Times New Roman"/>
                          <a:cs typeface="Times New Roman"/>
                        </a:rPr>
                        <a:t>74,9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6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dirty="0">
                          <a:latin typeface="+mn-lt"/>
                          <a:ea typeface="Times New Roman"/>
                          <a:cs typeface="Times New Roman"/>
                        </a:rPr>
                        <a:t>10,7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dirty="0">
                          <a:latin typeface="+mn-lt"/>
                          <a:ea typeface="Times New Roman"/>
                          <a:cs typeface="Times New Roman"/>
                        </a:rPr>
                        <a:t>14,9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dirty="0">
                          <a:latin typeface="+mn-lt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6F8"/>
                    </a:solidFill>
                  </a:tcPr>
                </a:tc>
              </a:tr>
              <a:tr h="350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Дарницький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dirty="0">
                          <a:latin typeface="+mn-lt"/>
                          <a:ea typeface="Times New Roman"/>
                          <a:cs typeface="Times New Roman"/>
                        </a:rPr>
                        <a:t>80,6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dirty="0">
                          <a:latin typeface="+mn-lt"/>
                          <a:ea typeface="Times New Roman"/>
                          <a:cs typeface="Times New Roman"/>
                        </a:rPr>
                        <a:t>82,1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dirty="0">
                          <a:latin typeface="+mn-lt"/>
                          <a:ea typeface="Times New Roman"/>
                          <a:cs typeface="Times New Roman"/>
                        </a:rPr>
                        <a:t>78,7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dirty="0">
                          <a:latin typeface="+mn-lt"/>
                          <a:ea typeface="Times New Roman"/>
                          <a:cs typeface="Times New Roman"/>
                        </a:rPr>
                        <a:t>8,4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dirty="0">
                          <a:latin typeface="+mn-lt"/>
                          <a:ea typeface="Times New Roman"/>
                          <a:cs typeface="Times New Roman"/>
                        </a:rPr>
                        <a:t>7,2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dirty="0">
                          <a:latin typeface="+mn-lt"/>
                          <a:ea typeface="Times New Roman"/>
                          <a:cs typeface="Times New Roman"/>
                        </a:rPr>
                        <a:t>7,0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1"/>
                    </a:solidFill>
                  </a:tcPr>
                </a:tc>
              </a:tr>
              <a:tr h="350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Деснянський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6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dirty="0">
                          <a:latin typeface="+mn-lt"/>
                          <a:ea typeface="Times New Roman"/>
                          <a:cs typeface="Times New Roman"/>
                        </a:rPr>
                        <a:t>73,6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dirty="0">
                          <a:latin typeface="+mn-lt"/>
                          <a:ea typeface="Times New Roman"/>
                          <a:cs typeface="Times New Roman"/>
                        </a:rPr>
                        <a:t>77,1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dirty="0">
                          <a:latin typeface="+mn-lt"/>
                          <a:ea typeface="Times New Roman"/>
                          <a:cs typeface="Times New Roman"/>
                        </a:rPr>
                        <a:t>79,8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6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dirty="0">
                          <a:latin typeface="+mn-lt"/>
                          <a:ea typeface="Times New Roman"/>
                          <a:cs typeface="Times New Roman"/>
                        </a:rPr>
                        <a:t>12,3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dirty="0">
                          <a:latin typeface="+mn-lt"/>
                          <a:ea typeface="Times New Roman"/>
                          <a:cs typeface="Times New Roman"/>
                        </a:rPr>
                        <a:t>12,8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dirty="0">
                          <a:latin typeface="+mn-lt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6F8"/>
                    </a:solidFill>
                  </a:tcPr>
                </a:tc>
              </a:tr>
              <a:tr h="350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Днiпpовський</a:t>
                      </a: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dirty="0">
                          <a:latin typeface="+mn-lt"/>
                          <a:ea typeface="Times New Roman"/>
                          <a:cs typeface="Times New Roman"/>
                        </a:rPr>
                        <a:t>79,0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dirty="0">
                          <a:latin typeface="+mn-lt"/>
                          <a:ea typeface="Times New Roman"/>
                          <a:cs typeface="Times New Roman"/>
                        </a:rPr>
                        <a:t>78,8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dirty="0">
                          <a:latin typeface="+mn-lt"/>
                          <a:ea typeface="Times New Roman"/>
                          <a:cs typeface="Times New Roman"/>
                        </a:rPr>
                        <a:t>77,6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dirty="0">
                          <a:latin typeface="+mn-lt"/>
                          <a:ea typeface="Times New Roman"/>
                          <a:cs typeface="Times New Roman"/>
                        </a:rPr>
                        <a:t>7,9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dirty="0">
                          <a:latin typeface="+mn-lt"/>
                          <a:ea typeface="Times New Roman"/>
                          <a:cs typeface="Times New Roman"/>
                        </a:rPr>
                        <a:t>6,7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dirty="0">
                          <a:latin typeface="+mn-lt"/>
                          <a:ea typeface="Times New Roman"/>
                          <a:cs typeface="Times New Roman"/>
                        </a:rPr>
                        <a:t>7,2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1"/>
                    </a:solidFill>
                  </a:tcPr>
                </a:tc>
              </a:tr>
              <a:tr h="350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Оболонський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6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dirty="0">
                          <a:latin typeface="+mn-lt"/>
                          <a:ea typeface="Times New Roman"/>
                          <a:cs typeface="Times New Roman"/>
                        </a:rPr>
                        <a:t>77,0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dirty="0">
                          <a:latin typeface="+mn-lt"/>
                          <a:ea typeface="Times New Roman"/>
                          <a:cs typeface="Times New Roman"/>
                        </a:rPr>
                        <a:t>79,1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dirty="0">
                          <a:latin typeface="+mn-lt"/>
                          <a:ea typeface="Times New Roman"/>
                          <a:cs typeface="Times New Roman"/>
                        </a:rPr>
                        <a:t>80,4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6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dirty="0">
                          <a:latin typeface="+mn-lt"/>
                          <a:ea typeface="Times New Roman"/>
                          <a:cs typeface="Times New Roman"/>
                        </a:rPr>
                        <a:t>8,2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dirty="0">
                          <a:latin typeface="+mn-lt"/>
                          <a:ea typeface="Times New Roman"/>
                          <a:cs typeface="Times New Roman"/>
                        </a:rPr>
                        <a:t>7,1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dirty="0">
                          <a:latin typeface="+mn-lt"/>
                          <a:ea typeface="Times New Roman"/>
                          <a:cs typeface="Times New Roman"/>
                        </a:rPr>
                        <a:t>8,1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6F8"/>
                    </a:solidFill>
                  </a:tcPr>
                </a:tc>
              </a:tr>
              <a:tr h="350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Печерський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dirty="0">
                          <a:latin typeface="+mn-lt"/>
                          <a:ea typeface="Times New Roman"/>
                          <a:cs typeface="Times New Roman"/>
                        </a:rPr>
                        <a:t>79,5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dirty="0">
                          <a:latin typeface="+mn-lt"/>
                          <a:ea typeface="Times New Roman"/>
                          <a:cs typeface="Times New Roman"/>
                        </a:rPr>
                        <a:t>78,8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dirty="0">
                          <a:latin typeface="+mn-lt"/>
                          <a:ea typeface="Times New Roman"/>
                          <a:cs typeface="Times New Roman"/>
                        </a:rPr>
                        <a:t>74,8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dirty="0">
                          <a:latin typeface="+mn-lt"/>
                          <a:ea typeface="Times New Roman"/>
                          <a:cs typeface="Times New Roman"/>
                        </a:rPr>
                        <a:t>10,6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dirty="0">
                          <a:latin typeface="+mn-lt"/>
                          <a:ea typeface="Times New Roman"/>
                          <a:cs typeface="Times New Roman"/>
                        </a:rPr>
                        <a:t>9,9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dirty="0">
                          <a:latin typeface="+mn-lt"/>
                          <a:ea typeface="Times New Roman"/>
                          <a:cs typeface="Times New Roman"/>
                        </a:rPr>
                        <a:t>6,8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1"/>
                    </a:solidFill>
                  </a:tcPr>
                </a:tc>
              </a:tr>
              <a:tr h="350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Подільський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6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dirty="0">
                          <a:latin typeface="+mn-lt"/>
                          <a:ea typeface="Times New Roman"/>
                          <a:cs typeface="Times New Roman"/>
                        </a:rPr>
                        <a:t>75,4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dirty="0">
                          <a:latin typeface="+mn-lt"/>
                          <a:ea typeface="Times New Roman"/>
                          <a:cs typeface="Times New Roman"/>
                        </a:rPr>
                        <a:t>72,7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dirty="0">
                          <a:latin typeface="+mn-lt"/>
                          <a:ea typeface="Times New Roman"/>
                          <a:cs typeface="Times New Roman"/>
                        </a:rPr>
                        <a:t>79,1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6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dirty="0">
                          <a:latin typeface="+mn-lt"/>
                          <a:ea typeface="Times New Roman"/>
                          <a:cs typeface="Times New Roman"/>
                        </a:rPr>
                        <a:t>11,9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dirty="0">
                          <a:latin typeface="+mn-lt"/>
                          <a:ea typeface="Times New Roman"/>
                          <a:cs typeface="Times New Roman"/>
                        </a:rPr>
                        <a:t>12,8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dirty="0">
                          <a:latin typeface="+mn-lt"/>
                          <a:ea typeface="Times New Roman"/>
                          <a:cs typeface="Times New Roman"/>
                        </a:rPr>
                        <a:t>12,6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6F8"/>
                    </a:solidFill>
                  </a:tcPr>
                </a:tc>
              </a:tr>
              <a:tr h="350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Святошинський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dirty="0">
                          <a:latin typeface="+mn-lt"/>
                          <a:ea typeface="Times New Roman"/>
                          <a:cs typeface="Times New Roman"/>
                        </a:rPr>
                        <a:t>75,1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dirty="0">
                          <a:latin typeface="+mn-lt"/>
                          <a:ea typeface="Times New Roman"/>
                          <a:cs typeface="Times New Roman"/>
                        </a:rPr>
                        <a:t>83,6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dirty="0">
                          <a:latin typeface="+mn-lt"/>
                          <a:ea typeface="Times New Roman"/>
                          <a:cs typeface="Times New Roman"/>
                        </a:rPr>
                        <a:t>81,2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dirty="0">
                          <a:latin typeface="+mn-lt"/>
                          <a:ea typeface="Times New Roman"/>
                          <a:cs typeface="Times New Roman"/>
                        </a:rPr>
                        <a:t>11,8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dirty="0">
                          <a:latin typeface="+mn-lt"/>
                          <a:ea typeface="Times New Roman"/>
                          <a:cs typeface="Times New Roman"/>
                        </a:rPr>
                        <a:t>5,6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dirty="0">
                          <a:latin typeface="+mn-lt"/>
                          <a:ea typeface="Times New Roman"/>
                          <a:cs typeface="Times New Roman"/>
                        </a:rPr>
                        <a:t>7,2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1"/>
                    </a:solidFill>
                  </a:tcPr>
                </a:tc>
              </a:tr>
              <a:tr h="366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Солом’янський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6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dirty="0">
                          <a:latin typeface="+mn-lt"/>
                          <a:ea typeface="Times New Roman"/>
                          <a:cs typeface="Times New Roman"/>
                        </a:rPr>
                        <a:t>79,1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dirty="0">
                          <a:latin typeface="+mn-lt"/>
                          <a:ea typeface="Times New Roman"/>
                          <a:cs typeface="Times New Roman"/>
                        </a:rPr>
                        <a:t>79,3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dirty="0">
                          <a:latin typeface="+mn-lt"/>
                          <a:ea typeface="Times New Roman"/>
                          <a:cs typeface="Times New Roman"/>
                        </a:rPr>
                        <a:t>79,5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6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dirty="0">
                          <a:latin typeface="+mn-lt"/>
                          <a:ea typeface="Times New Roman"/>
                          <a:cs typeface="Times New Roman"/>
                        </a:rPr>
                        <a:t>6,2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dirty="0">
                          <a:latin typeface="+mn-lt"/>
                          <a:ea typeface="Times New Roman"/>
                          <a:cs typeface="Times New Roman"/>
                        </a:rPr>
                        <a:t>7,1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dirty="0">
                          <a:latin typeface="+mn-lt"/>
                          <a:ea typeface="Times New Roman"/>
                          <a:cs typeface="Times New Roman"/>
                        </a:rPr>
                        <a:t>8,7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6F8"/>
                    </a:solidFill>
                  </a:tcPr>
                </a:tc>
              </a:tr>
              <a:tr h="3112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Шевченківський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dirty="0">
                          <a:latin typeface="+mn-lt"/>
                          <a:ea typeface="Times New Roman"/>
                          <a:cs typeface="Times New Roman"/>
                        </a:rPr>
                        <a:t>78,9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dirty="0">
                          <a:latin typeface="+mn-lt"/>
                          <a:ea typeface="Times New Roman"/>
                          <a:cs typeface="Times New Roman"/>
                        </a:rPr>
                        <a:t>77,0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dirty="0">
                          <a:latin typeface="+mn-lt"/>
                          <a:ea typeface="Times New Roman"/>
                          <a:cs typeface="Times New Roman"/>
                        </a:rPr>
                        <a:t>78,2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dirty="0">
                          <a:latin typeface="+mn-lt"/>
                          <a:ea typeface="Times New Roman"/>
                          <a:cs typeface="Times New Roman"/>
                        </a:rPr>
                        <a:t>8,0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dirty="0">
                          <a:latin typeface="+mn-lt"/>
                          <a:ea typeface="Times New Roman"/>
                          <a:cs typeface="Times New Roman"/>
                        </a:rPr>
                        <a:t>8,0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dirty="0">
                          <a:latin typeface="+mn-lt"/>
                          <a:ea typeface="Times New Roman"/>
                          <a:cs typeface="Times New Roman"/>
                        </a:rPr>
                        <a:t>8,4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1"/>
                    </a:solidFill>
                  </a:tcPr>
                </a:tc>
              </a:tr>
              <a:tr h="43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м. Київ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77,6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78,7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78,8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b="1" dirty="0">
                          <a:latin typeface="+mn-lt"/>
                          <a:ea typeface="Times New Roman"/>
                          <a:cs typeface="Times New Roman"/>
                        </a:rPr>
                        <a:t>9,4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b="1" dirty="0">
                          <a:latin typeface="+mn-lt"/>
                          <a:ea typeface="Times New Roman"/>
                          <a:cs typeface="Times New Roman"/>
                        </a:rPr>
                        <a:t>8,7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uk-UA" sz="1200" b="1" dirty="0">
                          <a:latin typeface="+mn-lt"/>
                          <a:ea typeface="Times New Roman"/>
                          <a:cs typeface="Times New Roman"/>
                        </a:rPr>
                        <a:t>8,5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6989" name="Line 39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rot="5400000">
            <a:off x="5533232" y="3051969"/>
            <a:ext cx="233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06990" name="Line 39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rot="5400000">
            <a:off x="5536406" y="2691607"/>
            <a:ext cx="2333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06991" name="Line 39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rot="5400000">
            <a:off x="5533231" y="3733007"/>
            <a:ext cx="2333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06992" name="Line 3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rot="5400000">
            <a:off x="5523707" y="4414044"/>
            <a:ext cx="233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06993" name="Line 3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rot="5400000">
            <a:off x="5523707" y="5842794"/>
            <a:ext cx="233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8" name="Line 3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rot="5400000">
            <a:off x="8790409" y="5224463"/>
            <a:ext cx="233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scene3d>
            <a:camera prst="orthographicFront">
              <a:rot lat="0" lon="0" rev="10800000"/>
            </a:camera>
            <a:lightRig rig="threePt" dir="t"/>
          </a:scene3d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59" name="Line 3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rot="5400000">
            <a:off x="8790351" y="4479925"/>
            <a:ext cx="233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scene3d>
            <a:camera prst="orthographicFront">
              <a:rot lat="0" lon="0" rev="10800000"/>
            </a:camera>
            <a:lightRig rig="threePt" dir="t"/>
          </a:scene3d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06996" name="Freeform 29"/>
          <p:cNvSpPr>
            <a:spLocks/>
          </p:cNvSpPr>
          <p:nvPr>
            <p:custDataLst>
              <p:tags r:id="rId8"/>
            </p:custDataLst>
          </p:nvPr>
        </p:nvSpPr>
        <p:spPr bwMode="gray">
          <a:xfrm>
            <a:off x="4508500" y="2525713"/>
            <a:ext cx="628650" cy="333375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C0000"/>
          </a:solidFill>
          <a:ln w="25400">
            <a:solidFill>
              <a:srgbClr val="CC0000"/>
            </a:solidFill>
            <a:round/>
            <a:headEnd/>
            <a:tailEnd/>
          </a:ln>
        </p:spPr>
        <p:txBody>
          <a:bodyPr tIns="91440" bIns="91440" anchor="ctr"/>
          <a:lstStyle/>
          <a:p>
            <a:endParaRPr lang="en-US"/>
          </a:p>
        </p:txBody>
      </p:sp>
      <p:sp>
        <p:nvSpPr>
          <p:cNvPr id="206997" name="Freeform 29"/>
          <p:cNvSpPr>
            <a:spLocks/>
          </p:cNvSpPr>
          <p:nvPr>
            <p:custDataLst>
              <p:tags r:id="rId9"/>
            </p:custDataLst>
          </p:nvPr>
        </p:nvSpPr>
        <p:spPr bwMode="gray">
          <a:xfrm>
            <a:off x="4467225" y="3581400"/>
            <a:ext cx="628650" cy="333375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C0000"/>
          </a:solidFill>
          <a:ln w="25400">
            <a:solidFill>
              <a:srgbClr val="CC0000"/>
            </a:solidFill>
            <a:round/>
            <a:headEnd/>
            <a:tailEnd/>
          </a:ln>
        </p:spPr>
        <p:txBody>
          <a:bodyPr tIns="91440" bIns="91440" anchor="ctr"/>
          <a:lstStyle/>
          <a:p>
            <a:endParaRPr lang="en-US"/>
          </a:p>
        </p:txBody>
      </p:sp>
      <p:sp>
        <p:nvSpPr>
          <p:cNvPr id="206998" name="Freeform 29"/>
          <p:cNvSpPr>
            <a:spLocks/>
          </p:cNvSpPr>
          <p:nvPr>
            <p:custDataLst>
              <p:tags r:id="rId10"/>
            </p:custDataLst>
          </p:nvPr>
        </p:nvSpPr>
        <p:spPr bwMode="gray">
          <a:xfrm>
            <a:off x="4533900" y="4281488"/>
            <a:ext cx="628650" cy="333375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C0000"/>
          </a:solidFill>
          <a:ln w="25400">
            <a:solidFill>
              <a:srgbClr val="CC0000"/>
            </a:solidFill>
            <a:round/>
            <a:headEnd/>
            <a:tailEnd/>
          </a:ln>
        </p:spPr>
        <p:txBody>
          <a:bodyPr tIns="91440" bIns="91440" anchor="ctr"/>
          <a:lstStyle/>
          <a:p>
            <a:endParaRPr lang="en-US"/>
          </a:p>
        </p:txBody>
      </p:sp>
      <p:sp>
        <p:nvSpPr>
          <p:cNvPr id="206999" name="Freeform 29"/>
          <p:cNvSpPr>
            <a:spLocks/>
          </p:cNvSpPr>
          <p:nvPr>
            <p:custDataLst>
              <p:tags r:id="rId11"/>
            </p:custDataLst>
          </p:nvPr>
        </p:nvSpPr>
        <p:spPr bwMode="gray">
          <a:xfrm>
            <a:off x="4503738" y="5661025"/>
            <a:ext cx="628650" cy="333375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C0000"/>
          </a:solidFill>
          <a:ln w="25400">
            <a:solidFill>
              <a:srgbClr val="CC0000"/>
            </a:solidFill>
            <a:round/>
            <a:headEnd/>
            <a:tailEnd/>
          </a:ln>
        </p:spPr>
        <p:txBody>
          <a:bodyPr tIns="91440" bIns="91440" anchor="ctr"/>
          <a:lstStyle/>
          <a:p>
            <a:endParaRPr lang="en-US"/>
          </a:p>
        </p:txBody>
      </p:sp>
      <p:sp>
        <p:nvSpPr>
          <p:cNvPr id="207000" name="Freeform 29"/>
          <p:cNvSpPr>
            <a:spLocks/>
          </p:cNvSpPr>
          <p:nvPr>
            <p:custDataLst>
              <p:tags r:id="rId12"/>
            </p:custDataLst>
          </p:nvPr>
        </p:nvSpPr>
        <p:spPr bwMode="gray">
          <a:xfrm>
            <a:off x="7861300" y="5673725"/>
            <a:ext cx="628650" cy="333375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C0000"/>
          </a:solidFill>
          <a:ln w="25400">
            <a:solidFill>
              <a:srgbClr val="CC0000"/>
            </a:solidFill>
            <a:round/>
            <a:headEnd/>
            <a:tailEnd/>
          </a:ln>
        </p:spPr>
        <p:txBody>
          <a:bodyPr tIns="91440" bIns="91440" anchor="ctr"/>
          <a:lstStyle/>
          <a:p>
            <a:endParaRPr lang="en-US"/>
          </a:p>
        </p:txBody>
      </p:sp>
      <p:sp>
        <p:nvSpPr>
          <p:cNvPr id="207001" name="Freeform 29"/>
          <p:cNvSpPr>
            <a:spLocks/>
          </p:cNvSpPr>
          <p:nvPr>
            <p:custDataLst>
              <p:tags r:id="rId13"/>
            </p:custDataLst>
          </p:nvPr>
        </p:nvSpPr>
        <p:spPr bwMode="gray">
          <a:xfrm>
            <a:off x="7842250" y="5310188"/>
            <a:ext cx="628650" cy="333375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C0000"/>
          </a:solidFill>
          <a:ln w="25400">
            <a:solidFill>
              <a:srgbClr val="CC0000"/>
            </a:solidFill>
            <a:round/>
            <a:headEnd/>
            <a:tailEnd/>
          </a:ln>
        </p:spPr>
        <p:txBody>
          <a:bodyPr tIns="91440" bIns="91440" anchor="ctr"/>
          <a:lstStyle/>
          <a:p>
            <a:endParaRPr lang="en-US"/>
          </a:p>
        </p:txBody>
      </p:sp>
      <p:sp>
        <p:nvSpPr>
          <p:cNvPr id="207002" name="Freeform 29"/>
          <p:cNvSpPr>
            <a:spLocks/>
          </p:cNvSpPr>
          <p:nvPr>
            <p:custDataLst>
              <p:tags r:id="rId14"/>
            </p:custDataLst>
          </p:nvPr>
        </p:nvSpPr>
        <p:spPr bwMode="gray">
          <a:xfrm>
            <a:off x="7854950" y="4622800"/>
            <a:ext cx="628650" cy="333375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C0000"/>
          </a:solidFill>
          <a:ln w="25400">
            <a:solidFill>
              <a:srgbClr val="CC0000"/>
            </a:solidFill>
            <a:round/>
            <a:headEnd/>
            <a:tailEnd/>
          </a:ln>
        </p:spPr>
        <p:txBody>
          <a:bodyPr tIns="91440" bIns="91440" anchor="ctr"/>
          <a:lstStyle/>
          <a:p>
            <a:endParaRPr lang="en-US"/>
          </a:p>
        </p:txBody>
      </p:sp>
      <p:sp>
        <p:nvSpPr>
          <p:cNvPr id="207003" name="Freeform 29"/>
          <p:cNvSpPr>
            <a:spLocks/>
          </p:cNvSpPr>
          <p:nvPr>
            <p:custDataLst>
              <p:tags r:id="rId15"/>
            </p:custDataLst>
          </p:nvPr>
        </p:nvSpPr>
        <p:spPr bwMode="gray">
          <a:xfrm>
            <a:off x="4497388" y="2882900"/>
            <a:ext cx="633412" cy="365125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C0000"/>
          </a:solidFill>
          <a:ln w="25400">
            <a:solidFill>
              <a:srgbClr val="CC0000"/>
            </a:solidFill>
            <a:round/>
            <a:headEnd/>
            <a:tailEnd/>
          </a:ln>
        </p:spPr>
        <p:txBody>
          <a:bodyPr tIns="91440" bIns="91440" anchor="ctr"/>
          <a:lstStyle/>
          <a:p>
            <a:endParaRPr lang="en-US"/>
          </a:p>
        </p:txBody>
      </p:sp>
      <p:sp>
        <p:nvSpPr>
          <p:cNvPr id="35" name="Line 3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rot="5400000">
            <a:off x="8819454" y="5553075"/>
            <a:ext cx="233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scene3d>
            <a:camera prst="orthographicFront">
              <a:rot lat="0" lon="0" rev="10800000"/>
            </a:camera>
            <a:lightRig rig="threePt" dir="t"/>
          </a:scene3d>
        </p:spPr>
        <p:txBody>
          <a:bodyPr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Заголовок 1"/>
          <p:cNvSpPr>
            <a:spLocks noGrp="1"/>
          </p:cNvSpPr>
          <p:nvPr>
            <p:ph type="title"/>
          </p:nvPr>
        </p:nvSpPr>
        <p:spPr>
          <a:xfrm>
            <a:off x="0" y="163513"/>
            <a:ext cx="5010150" cy="831850"/>
          </a:xfrm>
        </p:spPr>
        <p:txBody>
          <a:bodyPr/>
          <a:lstStyle/>
          <a:p>
            <a:pPr algn="ctr"/>
            <a:r>
              <a:rPr lang="uk-UA" sz="1600" smtClean="0"/>
              <a:t>Виявлення злоякісних новоутворень </a:t>
            </a:r>
            <a:br>
              <a:rPr lang="uk-UA" sz="1600" smtClean="0"/>
            </a:br>
            <a:r>
              <a:rPr lang="uk-UA" sz="1600" smtClean="0"/>
              <a:t>по локалізації  </a:t>
            </a:r>
            <a:r>
              <a:rPr lang="uk-UA" sz="1600" u="sng" smtClean="0"/>
              <a:t>“Молочна залоза”</a:t>
            </a:r>
            <a:r>
              <a:rPr lang="uk-UA" sz="1600" smtClean="0"/>
              <a:t> </a:t>
            </a:r>
            <a:br>
              <a:rPr lang="uk-UA" sz="1600" smtClean="0"/>
            </a:br>
            <a:r>
              <a:rPr lang="uk-UA" sz="1600" smtClean="0"/>
              <a:t>у 2015-2017 роках</a:t>
            </a:r>
            <a:endParaRPr lang="ru-RU" sz="160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281613" y="354013"/>
            <a:ext cx="43195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45713" rIns="0" bIns="45713" anchor="b"/>
          <a:lstStyle/>
          <a:p>
            <a:pPr algn="ctr" eaLnBrk="0" hangingPunct="0">
              <a:defRPr/>
            </a:pPr>
            <a:endParaRPr lang="ru-RU" sz="18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Содержимое 9"/>
          <p:cNvGraphicFramePr>
            <a:graphicFrameLocks noGrp="1"/>
          </p:cNvGraphicFramePr>
          <p:nvPr>
            <p:ph sz="half" idx="1"/>
          </p:nvPr>
        </p:nvGraphicFramePr>
        <p:xfrm>
          <a:off x="261938" y="1212850"/>
          <a:ext cx="4329406" cy="5469168"/>
        </p:xfrm>
        <a:graphic>
          <a:graphicData uri="http://schemas.openxmlformats.org/drawingml/2006/table">
            <a:tbl>
              <a:tblPr/>
              <a:tblGrid>
                <a:gridCol w="989046"/>
                <a:gridCol w="417545"/>
                <a:gridCol w="417545"/>
                <a:gridCol w="417545"/>
                <a:gridCol w="417545"/>
                <a:gridCol w="417545"/>
                <a:gridCol w="417545"/>
                <a:gridCol w="417545"/>
                <a:gridCol w="417545"/>
              </a:tblGrid>
              <a:tr h="97683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Райони</a:t>
                      </a:r>
                      <a:endParaRPr kumimoji="0" lang="ru-RU" sz="9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Виявлено хворих  при </a:t>
                      </a:r>
                      <a:r>
                        <a:rPr kumimoji="0" lang="uk-UA" sz="1200" b="1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профоглядах</a:t>
                      </a:r>
                      <a:r>
                        <a:rPr kumimoji="0" lang="uk-UA" sz="12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 %</a:t>
                      </a:r>
                      <a:endParaRPr kumimoji="0" lang="ru-RU" sz="12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Відсоток хворих </a:t>
                      </a:r>
                      <a:endParaRPr kumimoji="0" lang="ru-RU" sz="12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 занедбаними формами злоякісних новоутворень, виявлених вперше </a:t>
                      </a:r>
                      <a:endParaRPr kumimoji="0" lang="ru-RU" sz="12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41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2015</a:t>
                      </a:r>
                      <a:endParaRPr kumimoji="0" lang="ru-RU" sz="900" b="1" i="0" u="none" strike="noStrike" cap="none" spc="-5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2016</a:t>
                      </a:r>
                      <a:endParaRPr kumimoji="0" lang="ru-RU" sz="900" b="1" i="0" u="none" strike="noStrike" cap="none" spc="-5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2017</a:t>
                      </a:r>
                      <a:endParaRPr kumimoji="0" lang="ru-RU" sz="900" b="1" i="0" u="none" strike="noStrike" cap="none" spc="-5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spc="-90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Дина-міка</a:t>
                      </a:r>
                      <a:r>
                        <a:rPr kumimoji="0" lang="uk-UA" sz="800" b="1" i="0" u="none" strike="noStrike" cap="none" spc="-9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uk-UA" sz="800" b="1" i="0" u="none" strike="noStrike" cap="none" spc="-90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показ-ника</a:t>
                      </a:r>
                      <a:endParaRPr kumimoji="0" lang="ru-RU" sz="800" b="1" i="0" u="none" strike="noStrike" cap="none" spc="-9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2015</a:t>
                      </a:r>
                      <a:endParaRPr kumimoji="0" lang="ru-RU" sz="900" b="1" i="0" u="none" strike="noStrike" cap="none" spc="-5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2016</a:t>
                      </a:r>
                      <a:endParaRPr kumimoji="0" lang="ru-RU" sz="900" b="1" i="0" u="none" strike="noStrike" cap="none" spc="-5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2017</a:t>
                      </a:r>
                      <a:endParaRPr kumimoji="0" lang="ru-RU" sz="900" b="1" i="0" u="none" strike="noStrike" cap="none" spc="-5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1" u="none" strike="noStrike" cap="none" spc="-90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Дина-міка</a:t>
                      </a:r>
                      <a:r>
                        <a:rPr kumimoji="0" lang="uk-UA" sz="800" b="1" i="1" u="none" strike="noStrike" cap="none" spc="-9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uk-UA" sz="800" b="1" i="1" u="none" strike="noStrike" cap="none" spc="-90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показ-ника</a:t>
                      </a:r>
                      <a:endParaRPr kumimoji="0" lang="ru-RU" sz="800" b="1" i="1" u="none" strike="noStrike" cap="none" spc="-9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0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Голосіївський</a:t>
                      </a:r>
                      <a:endParaRPr kumimoji="0" lang="ru-RU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6F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 dirty="0">
                          <a:latin typeface="+mj-lt"/>
                          <a:ea typeface="Times New Roman"/>
                        </a:rPr>
                        <a:t>80,2</a:t>
                      </a:r>
                      <a:endParaRPr lang="ru-RU" sz="9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 dirty="0">
                          <a:latin typeface="+mj-lt"/>
                          <a:ea typeface="Times New Roman"/>
                        </a:rPr>
                        <a:t>71,0</a:t>
                      </a:r>
                      <a:endParaRPr lang="ru-RU" sz="9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 dirty="0">
                          <a:latin typeface="+mj-lt"/>
                          <a:ea typeface="Times New Roman"/>
                        </a:rPr>
                        <a:t>74,0</a:t>
                      </a:r>
                      <a:endParaRPr lang="ru-RU" sz="9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 dirty="0">
                          <a:latin typeface="+mn-lt"/>
                          <a:ea typeface="Times New Roman"/>
                        </a:rPr>
                        <a:t>19,8</a:t>
                      </a:r>
                      <a:endParaRPr lang="ru-RU" sz="9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 dirty="0">
                          <a:latin typeface="+mn-lt"/>
                          <a:ea typeface="Times New Roman"/>
                        </a:rPr>
                        <a:t>26,0</a:t>
                      </a:r>
                      <a:endParaRPr lang="ru-RU" sz="9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 dirty="0">
                          <a:latin typeface="+mn-lt"/>
                          <a:ea typeface="Times New Roman"/>
                        </a:rPr>
                        <a:t>21,9</a:t>
                      </a:r>
                      <a:endParaRPr lang="ru-RU" sz="9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6F8"/>
                    </a:solidFill>
                  </a:tcPr>
                </a:tc>
              </a:tr>
              <a:tr h="314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Дарницький</a:t>
                      </a:r>
                      <a:endParaRPr kumimoji="0" lang="ru-RU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>
                          <a:latin typeface="+mj-lt"/>
                          <a:ea typeface="Times New Roman"/>
                        </a:rPr>
                        <a:t>76,5</a:t>
                      </a:r>
                      <a:endParaRPr lang="ru-RU" sz="9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>
                          <a:latin typeface="+mj-lt"/>
                          <a:ea typeface="Times New Roman"/>
                        </a:rPr>
                        <a:t>82,3</a:t>
                      </a:r>
                      <a:endParaRPr lang="ru-RU" sz="9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 dirty="0">
                          <a:latin typeface="+mj-lt"/>
                          <a:ea typeface="Times New Roman"/>
                        </a:rPr>
                        <a:t>86,1</a:t>
                      </a:r>
                      <a:endParaRPr lang="ru-RU" sz="9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>
                          <a:latin typeface="+mn-lt"/>
                          <a:ea typeface="Times New Roman"/>
                        </a:rPr>
                        <a:t>16,9</a:t>
                      </a:r>
                      <a:endParaRPr lang="ru-RU" sz="9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 dirty="0">
                          <a:latin typeface="+mn-lt"/>
                          <a:ea typeface="Times New Roman"/>
                        </a:rPr>
                        <a:t>11,4</a:t>
                      </a:r>
                      <a:endParaRPr lang="ru-RU" sz="9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 dirty="0">
                          <a:latin typeface="+mn-lt"/>
                          <a:ea typeface="Times New Roman"/>
                        </a:rPr>
                        <a:t>10,9</a:t>
                      </a:r>
                      <a:endParaRPr lang="ru-RU" sz="9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1"/>
                    </a:solidFill>
                  </a:tcPr>
                </a:tc>
              </a:tr>
              <a:tr h="314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Деснянський</a:t>
                      </a:r>
                      <a:endParaRPr kumimoji="0" lang="ru-RU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6F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 dirty="0">
                          <a:latin typeface="+mj-lt"/>
                          <a:ea typeface="Times New Roman"/>
                        </a:rPr>
                        <a:t>72,5</a:t>
                      </a:r>
                      <a:endParaRPr lang="ru-RU" sz="9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 dirty="0">
                          <a:latin typeface="+mj-lt"/>
                          <a:ea typeface="Times New Roman"/>
                        </a:rPr>
                        <a:t>71,9</a:t>
                      </a:r>
                      <a:endParaRPr lang="ru-RU" sz="9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 dirty="0">
                          <a:latin typeface="+mj-lt"/>
                          <a:ea typeface="Times New Roman"/>
                        </a:rPr>
                        <a:t>69,3</a:t>
                      </a:r>
                      <a:endParaRPr lang="ru-RU" sz="9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 dirty="0">
                          <a:latin typeface="+mn-lt"/>
                          <a:ea typeface="Times New Roman"/>
                        </a:rPr>
                        <a:t>21,9</a:t>
                      </a:r>
                      <a:endParaRPr lang="ru-RU" sz="9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 dirty="0">
                          <a:latin typeface="+mn-lt"/>
                          <a:ea typeface="Times New Roman"/>
                        </a:rPr>
                        <a:t>25,1</a:t>
                      </a:r>
                      <a:endParaRPr lang="ru-RU" sz="9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 dirty="0">
                          <a:latin typeface="+mn-lt"/>
                          <a:ea typeface="Times New Roman"/>
                        </a:rPr>
                        <a:t>22,3</a:t>
                      </a:r>
                      <a:endParaRPr lang="ru-RU" sz="9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4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Днiпpовський</a:t>
                      </a:r>
                      <a:r>
                        <a:rPr kumimoji="0" lang="uk-UA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ru-RU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>
                          <a:latin typeface="+mj-lt"/>
                          <a:ea typeface="Times New Roman"/>
                        </a:rPr>
                        <a:t>84,8</a:t>
                      </a:r>
                      <a:endParaRPr lang="ru-RU" sz="9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>
                          <a:latin typeface="+mj-lt"/>
                          <a:ea typeface="Times New Roman"/>
                        </a:rPr>
                        <a:t>83,3</a:t>
                      </a:r>
                      <a:endParaRPr lang="ru-RU" sz="9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>
                          <a:latin typeface="+mj-lt"/>
                          <a:ea typeface="Times New Roman"/>
                        </a:rPr>
                        <a:t>76,7</a:t>
                      </a:r>
                      <a:endParaRPr lang="ru-RU" sz="9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 dirty="0">
                          <a:latin typeface="+mn-lt"/>
                          <a:ea typeface="Times New Roman"/>
                        </a:rPr>
                        <a:t>11,0</a:t>
                      </a:r>
                      <a:endParaRPr lang="ru-RU" sz="9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>
                          <a:latin typeface="+mn-lt"/>
                          <a:ea typeface="Times New Roman"/>
                        </a:rPr>
                        <a:t>10,9</a:t>
                      </a:r>
                      <a:endParaRPr lang="ru-RU" sz="9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 dirty="0">
                          <a:latin typeface="+mn-lt"/>
                          <a:ea typeface="Times New Roman"/>
                        </a:rPr>
                        <a:t>15,0</a:t>
                      </a:r>
                      <a:endParaRPr lang="ru-RU" sz="9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1"/>
                    </a:solidFill>
                  </a:tcPr>
                </a:tc>
              </a:tr>
              <a:tr h="314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Оболонський</a:t>
                      </a:r>
                      <a:endParaRPr kumimoji="0" lang="ru-RU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6F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>
                          <a:latin typeface="+mj-lt"/>
                          <a:ea typeface="Times New Roman"/>
                        </a:rPr>
                        <a:t>81,0</a:t>
                      </a:r>
                      <a:endParaRPr lang="ru-RU" sz="9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>
                          <a:latin typeface="+mj-lt"/>
                          <a:ea typeface="Times New Roman"/>
                        </a:rPr>
                        <a:t>83,1</a:t>
                      </a:r>
                      <a:endParaRPr lang="ru-RU" sz="9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>
                          <a:latin typeface="+mj-lt"/>
                          <a:ea typeface="Times New Roman"/>
                        </a:rPr>
                        <a:t>84,7</a:t>
                      </a:r>
                      <a:endParaRPr lang="ru-RU" sz="9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>
                          <a:latin typeface="+mn-lt"/>
                          <a:ea typeface="Times New Roman"/>
                        </a:rPr>
                        <a:t>12,9</a:t>
                      </a:r>
                      <a:endParaRPr lang="ru-RU" sz="9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>
                          <a:latin typeface="+mn-lt"/>
                          <a:ea typeface="Times New Roman"/>
                        </a:rPr>
                        <a:t>11,5</a:t>
                      </a:r>
                      <a:endParaRPr lang="ru-RU" sz="9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 dirty="0">
                          <a:latin typeface="+mn-lt"/>
                          <a:ea typeface="Times New Roman"/>
                        </a:rPr>
                        <a:t>13,9</a:t>
                      </a:r>
                      <a:endParaRPr lang="ru-RU" sz="9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6F8"/>
                    </a:solidFill>
                  </a:tcPr>
                </a:tc>
              </a:tr>
              <a:tr h="314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Печерський</a:t>
                      </a:r>
                      <a:endParaRPr kumimoji="0" lang="ru-RU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>
                          <a:latin typeface="+mj-lt"/>
                          <a:ea typeface="Times New Roman"/>
                        </a:rPr>
                        <a:t>74,1</a:t>
                      </a:r>
                      <a:endParaRPr lang="ru-RU" sz="9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>
                          <a:latin typeface="+mj-lt"/>
                          <a:ea typeface="Times New Roman"/>
                        </a:rPr>
                        <a:t>75,0</a:t>
                      </a:r>
                      <a:endParaRPr lang="ru-RU" sz="9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 dirty="0">
                          <a:latin typeface="+mj-lt"/>
                          <a:ea typeface="Times New Roman"/>
                        </a:rPr>
                        <a:t>68,2</a:t>
                      </a:r>
                      <a:endParaRPr lang="ru-RU" sz="9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 dirty="0">
                          <a:latin typeface="+mn-lt"/>
                          <a:ea typeface="Times New Roman"/>
                        </a:rPr>
                        <a:t>25,9</a:t>
                      </a:r>
                      <a:endParaRPr lang="ru-RU" sz="9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>
                          <a:latin typeface="+mn-lt"/>
                          <a:ea typeface="Times New Roman"/>
                        </a:rPr>
                        <a:t>18,2</a:t>
                      </a:r>
                      <a:endParaRPr lang="ru-RU" sz="9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 dirty="0">
                          <a:latin typeface="+mn-lt"/>
                          <a:ea typeface="Times New Roman"/>
                        </a:rPr>
                        <a:t>13,6</a:t>
                      </a:r>
                      <a:endParaRPr lang="ru-RU" sz="9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1"/>
                    </a:solidFill>
                  </a:tcPr>
                </a:tc>
              </a:tr>
              <a:tr h="314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Подільський</a:t>
                      </a:r>
                      <a:endParaRPr kumimoji="0" lang="ru-RU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6F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>
                          <a:latin typeface="+mj-lt"/>
                          <a:ea typeface="Times New Roman"/>
                        </a:rPr>
                        <a:t>80,3</a:t>
                      </a:r>
                      <a:endParaRPr lang="ru-RU" sz="9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 dirty="0">
                          <a:latin typeface="+mj-lt"/>
                          <a:ea typeface="Times New Roman"/>
                        </a:rPr>
                        <a:t>70,0</a:t>
                      </a:r>
                      <a:endParaRPr lang="ru-RU" sz="9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>
                          <a:latin typeface="+mj-lt"/>
                          <a:ea typeface="Times New Roman"/>
                        </a:rPr>
                        <a:t>76,1</a:t>
                      </a:r>
                      <a:endParaRPr lang="ru-RU" sz="9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>
                          <a:latin typeface="+mn-lt"/>
                          <a:ea typeface="Times New Roman"/>
                        </a:rPr>
                        <a:t>19,7</a:t>
                      </a:r>
                      <a:endParaRPr lang="ru-RU" sz="9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 dirty="0">
                          <a:latin typeface="+mn-lt"/>
                          <a:ea typeface="Times New Roman"/>
                        </a:rPr>
                        <a:t>23,8</a:t>
                      </a:r>
                      <a:endParaRPr lang="ru-RU" sz="9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 dirty="0">
                          <a:latin typeface="+mn-lt"/>
                          <a:ea typeface="Times New Roman"/>
                        </a:rPr>
                        <a:t>20,7</a:t>
                      </a:r>
                      <a:endParaRPr lang="ru-RU" sz="9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24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Святошинський</a:t>
                      </a:r>
                      <a:endParaRPr kumimoji="0" lang="ru-RU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 dirty="0">
                          <a:latin typeface="+mj-lt"/>
                          <a:ea typeface="Times New Roman"/>
                        </a:rPr>
                        <a:t>69,4</a:t>
                      </a:r>
                      <a:endParaRPr lang="ru-RU" sz="9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>
                          <a:latin typeface="+mj-lt"/>
                          <a:ea typeface="Times New Roman"/>
                        </a:rPr>
                        <a:t>83,2</a:t>
                      </a:r>
                      <a:endParaRPr lang="ru-RU" sz="9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>
                          <a:latin typeface="+mj-lt"/>
                          <a:ea typeface="Times New Roman"/>
                        </a:rPr>
                        <a:t>82,0</a:t>
                      </a:r>
                      <a:endParaRPr lang="ru-RU" sz="9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 dirty="0">
                          <a:latin typeface="+mn-lt"/>
                          <a:ea typeface="Times New Roman"/>
                        </a:rPr>
                        <a:t>26,4</a:t>
                      </a:r>
                      <a:endParaRPr lang="ru-RU" sz="9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>
                          <a:latin typeface="+mn-lt"/>
                          <a:ea typeface="Times New Roman"/>
                        </a:rPr>
                        <a:t>12,4</a:t>
                      </a:r>
                      <a:endParaRPr lang="ru-RU" sz="9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 dirty="0">
                          <a:latin typeface="+mn-lt"/>
                          <a:ea typeface="Times New Roman"/>
                        </a:rPr>
                        <a:t>9,4</a:t>
                      </a:r>
                      <a:endParaRPr lang="ru-RU" sz="9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1"/>
                    </a:solidFill>
                  </a:tcPr>
                </a:tc>
              </a:tr>
              <a:tr h="3224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Солом’янський</a:t>
                      </a:r>
                      <a:endParaRPr kumimoji="0" lang="ru-RU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6F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>
                          <a:latin typeface="+mj-lt"/>
                          <a:ea typeface="Times New Roman"/>
                        </a:rPr>
                        <a:t>77,4</a:t>
                      </a:r>
                      <a:endParaRPr lang="ru-RU" sz="9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>
                          <a:latin typeface="+mj-lt"/>
                          <a:ea typeface="Times New Roman"/>
                        </a:rPr>
                        <a:t>78,3</a:t>
                      </a:r>
                      <a:endParaRPr lang="ru-RU" sz="9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 dirty="0">
                          <a:latin typeface="+mj-lt"/>
                          <a:ea typeface="Times New Roman"/>
                        </a:rPr>
                        <a:t>78,8</a:t>
                      </a:r>
                      <a:endParaRPr lang="ru-RU" sz="9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 dirty="0">
                          <a:latin typeface="+mn-lt"/>
                          <a:ea typeface="Times New Roman"/>
                        </a:rPr>
                        <a:t>10,5</a:t>
                      </a:r>
                      <a:endParaRPr lang="ru-RU" sz="9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>
                          <a:latin typeface="+mn-lt"/>
                          <a:ea typeface="Times New Roman"/>
                        </a:rPr>
                        <a:t>12,4</a:t>
                      </a:r>
                      <a:endParaRPr lang="ru-RU" sz="9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 dirty="0">
                          <a:latin typeface="+mn-lt"/>
                          <a:ea typeface="Times New Roman"/>
                        </a:rPr>
                        <a:t>20,5</a:t>
                      </a:r>
                      <a:endParaRPr lang="ru-RU" sz="9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6F8"/>
                    </a:solidFill>
                  </a:tcPr>
                </a:tc>
              </a:tr>
              <a:tr h="3224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Шевченківський</a:t>
                      </a:r>
                      <a:endParaRPr kumimoji="0" lang="ru-RU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>
                          <a:latin typeface="+mj-lt"/>
                          <a:ea typeface="Times New Roman"/>
                        </a:rPr>
                        <a:t>82,5</a:t>
                      </a:r>
                      <a:endParaRPr lang="ru-RU" sz="9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>
                          <a:latin typeface="+mj-lt"/>
                          <a:ea typeface="Times New Roman"/>
                        </a:rPr>
                        <a:t>76,8</a:t>
                      </a:r>
                      <a:endParaRPr lang="ru-RU" sz="9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>
                          <a:latin typeface="+mj-lt"/>
                          <a:ea typeface="Times New Roman"/>
                        </a:rPr>
                        <a:t>76,8</a:t>
                      </a:r>
                      <a:endParaRPr lang="ru-RU" sz="9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>
                          <a:latin typeface="+mn-lt"/>
                          <a:ea typeface="Times New Roman"/>
                        </a:rPr>
                        <a:t>13,3</a:t>
                      </a:r>
                      <a:endParaRPr lang="ru-RU" sz="9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>
                          <a:latin typeface="+mn-lt"/>
                          <a:ea typeface="Times New Roman"/>
                        </a:rPr>
                        <a:t>11,0</a:t>
                      </a:r>
                      <a:endParaRPr lang="ru-RU" sz="9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 dirty="0">
                          <a:latin typeface="+mn-lt"/>
                          <a:ea typeface="Times New Roman"/>
                        </a:rPr>
                        <a:t>15,2</a:t>
                      </a:r>
                      <a:endParaRPr lang="ru-RU" sz="9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1"/>
                    </a:solidFill>
                  </a:tcPr>
                </a:tc>
              </a:tr>
              <a:tr h="314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м. Київ</a:t>
                      </a:r>
                      <a:endParaRPr kumimoji="0" lang="ru-RU" sz="9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 b="1">
                          <a:latin typeface="+mj-lt"/>
                          <a:ea typeface="Times New Roman"/>
                        </a:rPr>
                        <a:t>78,5</a:t>
                      </a:r>
                      <a:endParaRPr lang="ru-RU" sz="9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 b="1">
                          <a:latin typeface="+mj-lt"/>
                          <a:ea typeface="Times New Roman"/>
                        </a:rPr>
                        <a:t>78,2</a:t>
                      </a:r>
                      <a:endParaRPr lang="ru-RU" sz="9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 b="1" dirty="0">
                          <a:latin typeface="+mj-lt"/>
                          <a:ea typeface="Times New Roman"/>
                        </a:rPr>
                        <a:t>77,7</a:t>
                      </a:r>
                      <a:endParaRPr lang="ru-RU" sz="9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 b="1">
                          <a:latin typeface="+mn-lt"/>
                          <a:ea typeface="Times New Roman"/>
                        </a:rPr>
                        <a:t>16,6</a:t>
                      </a:r>
                      <a:endParaRPr lang="ru-RU" sz="9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 b="1">
                          <a:latin typeface="+mn-lt"/>
                          <a:ea typeface="Times New Roman"/>
                        </a:rPr>
                        <a:t>15,5</a:t>
                      </a:r>
                      <a:endParaRPr lang="ru-RU" sz="9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uk-UA" sz="900" b="1" dirty="0">
                          <a:latin typeface="+mn-lt"/>
                          <a:ea typeface="Times New Roman"/>
                        </a:rPr>
                        <a:t>16,4</a:t>
                      </a:r>
                      <a:endParaRPr lang="ru-RU" sz="9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8383" name="Line 39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rot="5400000">
            <a:off x="2601119" y="3375819"/>
            <a:ext cx="233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38384" name="Line 39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rot="5400000">
            <a:off x="2610644" y="3963194"/>
            <a:ext cx="233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38385" name="Line 3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rot="5400000">
            <a:off x="2604294" y="4290219"/>
            <a:ext cx="233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38386" name="Line 3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rot="5400000">
            <a:off x="2570957" y="4896644"/>
            <a:ext cx="233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38387" name="Line 3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rot="5400000">
            <a:off x="2582068" y="5257007"/>
            <a:ext cx="2333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38388" name="Line 3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rot="5400000">
            <a:off x="2613818" y="6171407"/>
            <a:ext cx="2333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3" name="Line 3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rot="5400000" flipV="1">
            <a:off x="4275179" y="3317527"/>
            <a:ext cx="264722" cy="443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scene3d>
            <a:camera prst="orthographicFront">
              <a:rot lat="0" lon="0" rev="10800000"/>
            </a:camera>
            <a:lightRig rig="threePt" dir="t"/>
          </a:scene3d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5" name="Line 3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rot="5400000" flipV="1">
            <a:off x="4330649" y="4055016"/>
            <a:ext cx="264722" cy="443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scene3d>
            <a:camera prst="orthographicFront">
              <a:rot lat="0" lon="0" rev="10800000"/>
            </a:camera>
            <a:lightRig rig="threePt" dir="t"/>
          </a:scene3d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6" name="Line 3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rot="5400000" flipV="1">
            <a:off x="4310563" y="4483456"/>
            <a:ext cx="264722" cy="443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scene3d>
            <a:camera prst="orthographicFront">
              <a:rot lat="0" lon="0" rev="10800000"/>
            </a:camera>
            <a:lightRig rig="threePt" dir="t"/>
          </a:scene3d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7" name="Line 3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rot="5400000" flipV="1">
            <a:off x="4311069" y="5215685"/>
            <a:ext cx="264722" cy="443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scene3d>
            <a:camera prst="orthographicFront">
              <a:rot lat="0" lon="0" rev="10800000"/>
            </a:camera>
            <a:lightRig rig="threePt" dir="t"/>
          </a:scene3d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9" name="Line 3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rot="5400000" flipV="1">
            <a:off x="4253916" y="5868114"/>
            <a:ext cx="264722" cy="443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scene3d>
            <a:camera prst="orthographicFront">
              <a:rot lat="0" lon="0" rev="10800000"/>
            </a:camera>
            <a:lightRig rig="threePt" dir="t"/>
          </a:scene3d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5094288" y="187325"/>
            <a:ext cx="4665662" cy="727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45713" rIns="0" bIns="45713" anchor="b"/>
          <a:lstStyle/>
          <a:p>
            <a:pPr algn="ctr" eaLnBrk="0" hangingPunct="0">
              <a:defRPr/>
            </a:pPr>
            <a:r>
              <a:rPr lang="uk-UA" sz="1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Розподіл вперше виявлених випадків </a:t>
            </a:r>
            <a:r>
              <a:rPr lang="uk-UA" sz="1400" b="1" dirty="0">
                <a:solidFill>
                  <a:schemeClr val="tx2"/>
                </a:solidFill>
              </a:rPr>
              <a:t>злоякісних новоутворень по локалізації </a:t>
            </a:r>
            <a:r>
              <a:rPr lang="uk-UA" sz="1400" b="1" u="sng" dirty="0" err="1">
                <a:solidFill>
                  <a:schemeClr val="tx2"/>
                </a:solidFill>
              </a:rPr>
              <a:t>“Молочна</a:t>
            </a:r>
            <a:r>
              <a:rPr lang="uk-UA" sz="1400" b="1" u="sng" dirty="0">
                <a:solidFill>
                  <a:schemeClr val="tx2"/>
                </a:solidFill>
              </a:rPr>
              <a:t> </a:t>
            </a:r>
            <a:r>
              <a:rPr lang="uk-UA" sz="1400" b="1" u="sng" dirty="0" err="1">
                <a:solidFill>
                  <a:schemeClr val="tx2"/>
                </a:solidFill>
              </a:rPr>
              <a:t>залоза”</a:t>
            </a:r>
            <a:r>
              <a:rPr lang="uk-UA" sz="1400" b="1" dirty="0">
                <a:solidFill>
                  <a:schemeClr val="tx2"/>
                </a:solidFill>
              </a:rPr>
              <a:t>  </a:t>
            </a:r>
          </a:p>
          <a:p>
            <a:pPr algn="ctr" eaLnBrk="0" hangingPunct="0">
              <a:defRPr/>
            </a:pPr>
            <a:r>
              <a:rPr lang="uk-UA" sz="1400" b="1" dirty="0">
                <a:solidFill>
                  <a:schemeClr val="tx2"/>
                </a:solidFill>
              </a:rPr>
              <a:t>за стадіями у 2015-2017 роках (у %)</a:t>
            </a:r>
            <a:endParaRPr lang="ru-RU" sz="14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8242" name="Содержимое 38"/>
          <p:cNvGraphicFramePr>
            <a:graphicFrameLocks noGrp="1"/>
          </p:cNvGraphicFramePr>
          <p:nvPr>
            <p:ph sz="half" idx="2"/>
          </p:nvPr>
        </p:nvGraphicFramePr>
        <p:xfrm>
          <a:off x="4848225" y="1181100"/>
          <a:ext cx="4897438" cy="5453063"/>
        </p:xfrm>
        <a:graphic>
          <a:graphicData uri="http://schemas.openxmlformats.org/presentationml/2006/ole">
            <p:oleObj spid="_x0000_s138242" r:id="rId27" imgW="4901609" imgH="5450296" progId="Excel.Sheet.8">
              <p:embed/>
            </p:oleObj>
          </a:graphicData>
        </a:graphic>
      </p:graphicFrame>
      <p:sp>
        <p:nvSpPr>
          <p:cNvPr id="138395" name="Freeform 29"/>
          <p:cNvSpPr>
            <a:spLocks/>
          </p:cNvSpPr>
          <p:nvPr>
            <p:custDataLst>
              <p:tags r:id="rId13"/>
            </p:custDataLst>
          </p:nvPr>
        </p:nvSpPr>
        <p:spPr bwMode="gray">
          <a:xfrm>
            <a:off x="2003425" y="3786188"/>
            <a:ext cx="628650" cy="323850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C0000"/>
          </a:solidFill>
          <a:ln w="25400">
            <a:solidFill>
              <a:srgbClr val="CC0000"/>
            </a:solidFill>
            <a:round/>
            <a:headEnd/>
            <a:tailEnd/>
          </a:ln>
        </p:spPr>
        <p:txBody>
          <a:bodyPr tIns="91440" bIns="91440" anchor="ctr"/>
          <a:lstStyle/>
          <a:p>
            <a:endParaRPr lang="en-US"/>
          </a:p>
        </p:txBody>
      </p:sp>
      <p:sp>
        <p:nvSpPr>
          <p:cNvPr id="138396" name="Freeform 29"/>
          <p:cNvSpPr>
            <a:spLocks/>
          </p:cNvSpPr>
          <p:nvPr>
            <p:custDataLst>
              <p:tags r:id="rId14"/>
            </p:custDataLst>
          </p:nvPr>
        </p:nvSpPr>
        <p:spPr bwMode="gray">
          <a:xfrm>
            <a:off x="2016125" y="4162425"/>
            <a:ext cx="628650" cy="258763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C0000"/>
          </a:solidFill>
          <a:ln w="25400">
            <a:solidFill>
              <a:srgbClr val="CC0000"/>
            </a:solidFill>
            <a:round/>
            <a:headEnd/>
            <a:tailEnd/>
          </a:ln>
        </p:spPr>
        <p:txBody>
          <a:bodyPr tIns="91440" bIns="91440" anchor="ctr"/>
          <a:lstStyle/>
          <a:p>
            <a:endParaRPr lang="en-US"/>
          </a:p>
        </p:txBody>
      </p:sp>
      <p:sp>
        <p:nvSpPr>
          <p:cNvPr id="138397" name="Freeform 29"/>
          <p:cNvSpPr>
            <a:spLocks/>
          </p:cNvSpPr>
          <p:nvPr>
            <p:custDataLst>
              <p:tags r:id="rId15"/>
            </p:custDataLst>
          </p:nvPr>
        </p:nvSpPr>
        <p:spPr bwMode="gray">
          <a:xfrm>
            <a:off x="1985963" y="4703763"/>
            <a:ext cx="628650" cy="333375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C0000"/>
          </a:solidFill>
          <a:ln w="25400">
            <a:solidFill>
              <a:srgbClr val="CC0000"/>
            </a:solidFill>
            <a:round/>
            <a:headEnd/>
            <a:tailEnd/>
          </a:ln>
        </p:spPr>
        <p:txBody>
          <a:bodyPr tIns="91440" bIns="91440" anchor="ctr"/>
          <a:lstStyle/>
          <a:p>
            <a:endParaRPr lang="en-US"/>
          </a:p>
        </p:txBody>
      </p:sp>
      <p:sp>
        <p:nvSpPr>
          <p:cNvPr id="138398" name="Freeform 29"/>
          <p:cNvSpPr>
            <a:spLocks/>
          </p:cNvSpPr>
          <p:nvPr>
            <p:custDataLst>
              <p:tags r:id="rId16"/>
            </p:custDataLst>
          </p:nvPr>
        </p:nvSpPr>
        <p:spPr bwMode="gray">
          <a:xfrm>
            <a:off x="2009775" y="6007100"/>
            <a:ext cx="628650" cy="333375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C0000"/>
          </a:solidFill>
          <a:ln w="25400">
            <a:solidFill>
              <a:srgbClr val="CC0000"/>
            </a:solidFill>
            <a:round/>
            <a:headEnd/>
            <a:tailEnd/>
          </a:ln>
        </p:spPr>
        <p:txBody>
          <a:bodyPr tIns="91440" bIns="91440" anchor="ctr"/>
          <a:lstStyle/>
          <a:p>
            <a:endParaRPr lang="en-US"/>
          </a:p>
        </p:txBody>
      </p:sp>
      <p:sp>
        <p:nvSpPr>
          <p:cNvPr id="138399" name="Freeform 29"/>
          <p:cNvSpPr>
            <a:spLocks/>
          </p:cNvSpPr>
          <p:nvPr>
            <p:custDataLst>
              <p:tags r:id="rId17"/>
            </p:custDataLst>
          </p:nvPr>
        </p:nvSpPr>
        <p:spPr bwMode="gray">
          <a:xfrm>
            <a:off x="2011363" y="5040313"/>
            <a:ext cx="628650" cy="333375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C0000"/>
          </a:solidFill>
          <a:ln w="25400">
            <a:solidFill>
              <a:srgbClr val="CC0000"/>
            </a:solidFill>
            <a:round/>
            <a:headEnd/>
            <a:tailEnd/>
          </a:ln>
        </p:spPr>
        <p:txBody>
          <a:bodyPr tIns="91440" bIns="91440" anchor="ctr"/>
          <a:lstStyle/>
          <a:p>
            <a:endParaRPr lang="en-US"/>
          </a:p>
        </p:txBody>
      </p:sp>
      <p:sp>
        <p:nvSpPr>
          <p:cNvPr id="138400" name="Freeform 29"/>
          <p:cNvSpPr>
            <a:spLocks/>
          </p:cNvSpPr>
          <p:nvPr>
            <p:custDataLst>
              <p:tags r:id="rId18"/>
            </p:custDataLst>
          </p:nvPr>
        </p:nvSpPr>
        <p:spPr bwMode="gray">
          <a:xfrm>
            <a:off x="3724275" y="5989638"/>
            <a:ext cx="628650" cy="333375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C0000"/>
          </a:solidFill>
          <a:ln w="25400">
            <a:solidFill>
              <a:srgbClr val="CC0000"/>
            </a:solidFill>
            <a:round/>
            <a:headEnd/>
            <a:tailEnd/>
          </a:ln>
        </p:spPr>
        <p:txBody>
          <a:bodyPr tIns="91440" bIns="91440" anchor="ctr"/>
          <a:lstStyle/>
          <a:p>
            <a:endParaRPr lang="en-US"/>
          </a:p>
        </p:txBody>
      </p:sp>
      <p:sp>
        <p:nvSpPr>
          <p:cNvPr id="138401" name="Freeform 29"/>
          <p:cNvSpPr>
            <a:spLocks/>
          </p:cNvSpPr>
          <p:nvPr>
            <p:custDataLst>
              <p:tags r:id="rId19"/>
            </p:custDataLst>
          </p:nvPr>
        </p:nvSpPr>
        <p:spPr bwMode="gray">
          <a:xfrm>
            <a:off x="3703638" y="5076825"/>
            <a:ext cx="628650" cy="333375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C0000"/>
          </a:solidFill>
          <a:ln w="25400">
            <a:solidFill>
              <a:srgbClr val="CC0000"/>
            </a:solidFill>
            <a:round/>
            <a:headEnd/>
            <a:tailEnd/>
          </a:ln>
        </p:spPr>
        <p:txBody>
          <a:bodyPr tIns="91440" bIns="91440" anchor="ctr"/>
          <a:lstStyle/>
          <a:p>
            <a:endParaRPr lang="en-US"/>
          </a:p>
        </p:txBody>
      </p:sp>
      <p:sp>
        <p:nvSpPr>
          <p:cNvPr id="138402" name="Freeform 29"/>
          <p:cNvSpPr>
            <a:spLocks/>
          </p:cNvSpPr>
          <p:nvPr>
            <p:custDataLst>
              <p:tags r:id="rId20"/>
            </p:custDataLst>
          </p:nvPr>
        </p:nvSpPr>
        <p:spPr bwMode="gray">
          <a:xfrm>
            <a:off x="3705225" y="5691188"/>
            <a:ext cx="628650" cy="333375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C0000"/>
          </a:solidFill>
          <a:ln w="25400">
            <a:solidFill>
              <a:srgbClr val="CC0000"/>
            </a:solidFill>
            <a:round/>
            <a:headEnd/>
            <a:tailEnd/>
          </a:ln>
        </p:spPr>
        <p:txBody>
          <a:bodyPr tIns="91440" bIns="91440" anchor="ctr"/>
          <a:lstStyle/>
          <a:p>
            <a:endParaRPr lang="en-US"/>
          </a:p>
        </p:txBody>
      </p:sp>
      <p:sp>
        <p:nvSpPr>
          <p:cNvPr id="138403" name="Freeform 29"/>
          <p:cNvSpPr>
            <a:spLocks/>
          </p:cNvSpPr>
          <p:nvPr>
            <p:custDataLst>
              <p:tags r:id="rId21"/>
            </p:custDataLst>
          </p:nvPr>
        </p:nvSpPr>
        <p:spPr bwMode="gray">
          <a:xfrm>
            <a:off x="3729038" y="4456113"/>
            <a:ext cx="628650" cy="333375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C0000"/>
          </a:solidFill>
          <a:ln w="25400">
            <a:solidFill>
              <a:srgbClr val="CC0000"/>
            </a:solidFill>
            <a:round/>
            <a:headEnd/>
            <a:tailEnd/>
          </a:ln>
        </p:spPr>
        <p:txBody>
          <a:bodyPr tIns="91440" bIns="91440" anchor="ctr"/>
          <a:lstStyle/>
          <a:p>
            <a:endParaRPr lang="en-US"/>
          </a:p>
        </p:txBody>
      </p:sp>
      <p:sp>
        <p:nvSpPr>
          <p:cNvPr id="138404" name="Freeform 29"/>
          <p:cNvSpPr>
            <a:spLocks/>
          </p:cNvSpPr>
          <p:nvPr>
            <p:custDataLst>
              <p:tags r:id="rId22"/>
            </p:custDataLst>
          </p:nvPr>
        </p:nvSpPr>
        <p:spPr bwMode="gray">
          <a:xfrm>
            <a:off x="3687763" y="4146550"/>
            <a:ext cx="628650" cy="333375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C0000"/>
          </a:solidFill>
          <a:ln w="25400">
            <a:solidFill>
              <a:srgbClr val="CC0000"/>
            </a:solidFill>
            <a:round/>
            <a:headEnd/>
            <a:tailEnd/>
          </a:ln>
        </p:spPr>
        <p:txBody>
          <a:bodyPr tIns="91440" bIns="91440" anchor="ctr"/>
          <a:lstStyle/>
          <a:p>
            <a:endParaRPr lang="en-US"/>
          </a:p>
        </p:txBody>
      </p:sp>
      <p:sp>
        <p:nvSpPr>
          <p:cNvPr id="138405" name="Freeform 29"/>
          <p:cNvSpPr>
            <a:spLocks/>
          </p:cNvSpPr>
          <p:nvPr>
            <p:custDataLst>
              <p:tags r:id="rId23"/>
            </p:custDataLst>
          </p:nvPr>
        </p:nvSpPr>
        <p:spPr bwMode="gray">
          <a:xfrm>
            <a:off x="3668713" y="3803650"/>
            <a:ext cx="628650" cy="333375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C0000"/>
          </a:solidFill>
          <a:ln w="25400">
            <a:solidFill>
              <a:srgbClr val="CC0000"/>
            </a:solidFill>
            <a:round/>
            <a:headEnd/>
            <a:tailEnd/>
          </a:ln>
        </p:spPr>
        <p:txBody>
          <a:bodyPr tIns="91440" bIns="91440" anchor="ctr"/>
          <a:lstStyle/>
          <a:p>
            <a:endParaRPr lang="en-US"/>
          </a:p>
        </p:txBody>
      </p:sp>
      <p:sp>
        <p:nvSpPr>
          <p:cNvPr id="138406" name="Freeform 29"/>
          <p:cNvSpPr>
            <a:spLocks/>
          </p:cNvSpPr>
          <p:nvPr>
            <p:custDataLst>
              <p:tags r:id="rId24"/>
            </p:custDataLst>
          </p:nvPr>
        </p:nvSpPr>
        <p:spPr bwMode="gray">
          <a:xfrm>
            <a:off x="3690938" y="3192463"/>
            <a:ext cx="628650" cy="333375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C0000"/>
          </a:solidFill>
          <a:ln w="25400">
            <a:solidFill>
              <a:srgbClr val="CC0000"/>
            </a:solidFill>
            <a:round/>
            <a:headEnd/>
            <a:tailEnd/>
          </a:ln>
        </p:spPr>
        <p:txBody>
          <a:bodyPr tIns="91440" bIns="91440" anchor="ctr"/>
          <a:lstStyle/>
          <a:p>
            <a:endParaRPr lang="en-US"/>
          </a:p>
        </p:txBody>
      </p:sp>
      <p:sp>
        <p:nvSpPr>
          <p:cNvPr id="138407" name="Freeform 29"/>
          <p:cNvSpPr>
            <a:spLocks/>
          </p:cNvSpPr>
          <p:nvPr>
            <p:custDataLst>
              <p:tags r:id="rId25"/>
            </p:custDataLst>
          </p:nvPr>
        </p:nvSpPr>
        <p:spPr bwMode="gray">
          <a:xfrm>
            <a:off x="1984375" y="3240088"/>
            <a:ext cx="628650" cy="266700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C0000"/>
          </a:solidFill>
          <a:ln w="25400">
            <a:solidFill>
              <a:srgbClr val="CC0000"/>
            </a:solidFill>
            <a:round/>
            <a:headEnd/>
            <a:tailEnd/>
          </a:ln>
        </p:spPr>
        <p:txBody>
          <a:bodyPr tIns="91440" bIns="9144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Заголовок 1"/>
          <p:cNvSpPr>
            <a:spLocks noGrp="1"/>
          </p:cNvSpPr>
          <p:nvPr>
            <p:ph type="title"/>
          </p:nvPr>
        </p:nvSpPr>
        <p:spPr>
          <a:xfrm>
            <a:off x="139700" y="163513"/>
            <a:ext cx="4749800" cy="831850"/>
          </a:xfrm>
        </p:spPr>
        <p:txBody>
          <a:bodyPr/>
          <a:lstStyle/>
          <a:p>
            <a:pPr algn="ctr"/>
            <a:r>
              <a:rPr lang="uk-UA" sz="1600" smtClean="0"/>
              <a:t>Виявлення злоякісних новоутворень </a:t>
            </a:r>
            <a:br>
              <a:rPr lang="uk-UA" sz="1600" smtClean="0"/>
            </a:br>
            <a:r>
              <a:rPr lang="uk-UA" sz="1600" smtClean="0"/>
              <a:t>по локалізації </a:t>
            </a:r>
            <a:r>
              <a:rPr lang="uk-UA" sz="1600" u="sng" smtClean="0"/>
              <a:t>"Шийка матки"</a:t>
            </a:r>
            <a:r>
              <a:rPr lang="uk-UA" sz="1600" smtClean="0"/>
              <a:t> </a:t>
            </a:r>
            <a:br>
              <a:rPr lang="uk-UA" sz="1600" smtClean="0"/>
            </a:br>
            <a:r>
              <a:rPr lang="uk-UA" sz="1600" smtClean="0"/>
              <a:t>у 2015-2017 роках</a:t>
            </a:r>
            <a:endParaRPr lang="ru-RU" sz="160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094288" y="187325"/>
            <a:ext cx="4665662" cy="727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45713" rIns="0" bIns="45713" anchor="b"/>
          <a:lstStyle/>
          <a:p>
            <a:pPr algn="ctr" eaLnBrk="0" hangingPunct="0">
              <a:defRPr/>
            </a:pPr>
            <a:r>
              <a:rPr lang="uk-UA" sz="1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Розподіл вперше виявлених випадків </a:t>
            </a:r>
            <a:r>
              <a:rPr lang="uk-UA" sz="1400" b="1" dirty="0">
                <a:solidFill>
                  <a:schemeClr val="tx2"/>
                </a:solidFill>
              </a:rPr>
              <a:t>злоякісних новоутворень по локалізації  </a:t>
            </a:r>
            <a:r>
              <a:rPr lang="uk-UA" sz="1400" b="1" u="sng" dirty="0">
                <a:solidFill>
                  <a:schemeClr val="tx2"/>
                </a:solidFill>
              </a:rPr>
              <a:t>"Шийка матки"</a:t>
            </a:r>
            <a:r>
              <a:rPr lang="uk-UA" sz="1400" b="1" dirty="0">
                <a:solidFill>
                  <a:schemeClr val="tx2"/>
                </a:solidFill>
              </a:rPr>
              <a:t>   </a:t>
            </a:r>
          </a:p>
          <a:p>
            <a:pPr algn="ctr" eaLnBrk="0" hangingPunct="0">
              <a:defRPr/>
            </a:pPr>
            <a:r>
              <a:rPr lang="uk-UA" sz="1400" b="1" dirty="0">
                <a:solidFill>
                  <a:schemeClr val="tx2"/>
                </a:solidFill>
              </a:rPr>
              <a:t>за стадіями у 2015-2017 роках (у %)</a:t>
            </a:r>
            <a:endParaRPr lang="ru-RU" sz="14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Содержимое 9"/>
          <p:cNvGraphicFramePr>
            <a:graphicFrameLocks noGrp="1"/>
          </p:cNvGraphicFramePr>
          <p:nvPr>
            <p:ph sz="half" idx="1"/>
          </p:nvPr>
        </p:nvGraphicFramePr>
        <p:xfrm>
          <a:off x="133350" y="1235075"/>
          <a:ext cx="4329406" cy="5462518"/>
        </p:xfrm>
        <a:graphic>
          <a:graphicData uri="http://schemas.openxmlformats.org/drawingml/2006/table">
            <a:tbl>
              <a:tblPr/>
              <a:tblGrid>
                <a:gridCol w="989046"/>
                <a:gridCol w="417545"/>
                <a:gridCol w="417545"/>
                <a:gridCol w="417545"/>
                <a:gridCol w="417545"/>
                <a:gridCol w="417545"/>
                <a:gridCol w="417545"/>
                <a:gridCol w="417545"/>
                <a:gridCol w="417545"/>
              </a:tblGrid>
              <a:tr h="97683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Райони</a:t>
                      </a:r>
                      <a:endParaRPr kumimoji="0" lang="ru-RU" sz="9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Виявлено хворих  при </a:t>
                      </a:r>
                      <a:r>
                        <a:rPr kumimoji="0" lang="uk-UA" sz="1200" b="1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профоглядах</a:t>
                      </a:r>
                      <a:r>
                        <a:rPr kumimoji="0" lang="uk-UA" sz="12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 %</a:t>
                      </a:r>
                      <a:endParaRPr kumimoji="0" lang="ru-RU" sz="12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Відсоток хворих </a:t>
                      </a:r>
                      <a:endParaRPr kumimoji="0" lang="ru-RU" sz="12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 занедбаними формами злоякісних новоутворень, виявлених вперше </a:t>
                      </a:r>
                      <a:endParaRPr kumimoji="0" lang="ru-RU" sz="12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41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2015</a:t>
                      </a:r>
                      <a:endParaRPr kumimoji="0" lang="ru-RU" sz="900" b="1" i="0" u="none" strike="noStrike" cap="none" spc="-5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2016</a:t>
                      </a:r>
                      <a:endParaRPr kumimoji="0" lang="ru-RU" sz="900" b="1" i="0" u="none" strike="noStrike" cap="none" spc="-5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2017</a:t>
                      </a:r>
                      <a:endParaRPr kumimoji="0" lang="ru-RU" sz="900" b="1" i="0" u="none" strike="noStrike" cap="none" spc="-5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spc="-90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Дина-міка</a:t>
                      </a:r>
                      <a:r>
                        <a:rPr kumimoji="0" lang="uk-UA" sz="800" b="1" i="0" u="none" strike="noStrike" cap="none" spc="-9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uk-UA" sz="800" b="1" i="0" u="none" strike="noStrike" cap="none" spc="-90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показ-ника</a:t>
                      </a:r>
                      <a:endParaRPr kumimoji="0" lang="ru-RU" sz="800" b="1" i="0" u="none" strike="noStrike" cap="none" spc="-9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2015</a:t>
                      </a:r>
                      <a:endParaRPr kumimoji="0" lang="ru-RU" sz="900" b="1" i="0" u="none" strike="noStrike" cap="none" spc="-5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2016</a:t>
                      </a:r>
                      <a:endParaRPr kumimoji="0" lang="ru-RU" sz="900" b="1" i="0" u="none" strike="noStrike" cap="none" spc="-5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2017</a:t>
                      </a:r>
                      <a:endParaRPr kumimoji="0" lang="ru-RU" sz="900" b="1" i="0" u="none" strike="noStrike" cap="none" spc="-5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1" u="none" strike="noStrike" cap="none" spc="-90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Дина-міка</a:t>
                      </a:r>
                      <a:r>
                        <a:rPr kumimoji="0" lang="uk-UA" sz="800" b="1" i="1" u="none" strike="noStrike" cap="none" spc="-9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uk-UA" sz="800" b="1" i="1" u="none" strike="noStrike" cap="none" spc="-90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показ-ника</a:t>
                      </a:r>
                      <a:endParaRPr kumimoji="0" lang="ru-RU" sz="800" b="1" i="1" u="none" strike="noStrike" cap="none" spc="-9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14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Голосіївський</a:t>
                      </a:r>
                      <a:endParaRPr kumimoji="0" lang="ru-RU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6F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 dirty="0">
                          <a:latin typeface="+mj-lt"/>
                          <a:ea typeface="Times New Roman"/>
                        </a:rPr>
                        <a:t>63,6</a:t>
                      </a:r>
                      <a:endParaRPr lang="ru-RU" sz="9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 dirty="0">
                          <a:latin typeface="+mj-lt"/>
                          <a:ea typeface="Times New Roman"/>
                        </a:rPr>
                        <a:t>58,8</a:t>
                      </a:r>
                      <a:endParaRPr lang="ru-RU" sz="9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 dirty="0">
                          <a:latin typeface="+mj-lt"/>
                          <a:ea typeface="Times New Roman"/>
                        </a:rPr>
                        <a:t>30,8</a:t>
                      </a:r>
                      <a:endParaRPr lang="ru-RU" sz="9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6F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 dirty="0">
                          <a:latin typeface="+mn-lt"/>
                          <a:ea typeface="Times New Roman"/>
                        </a:rPr>
                        <a:t>9,1</a:t>
                      </a:r>
                      <a:endParaRPr lang="ru-RU" sz="9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 dirty="0">
                          <a:latin typeface="+mn-lt"/>
                          <a:ea typeface="Times New Roman"/>
                        </a:rPr>
                        <a:t>17,6</a:t>
                      </a:r>
                      <a:endParaRPr lang="ru-RU" sz="9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 dirty="0">
                          <a:latin typeface="+mn-lt"/>
                          <a:ea typeface="Times New Roman"/>
                        </a:rPr>
                        <a:t>15,4</a:t>
                      </a:r>
                      <a:endParaRPr lang="ru-RU" sz="9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6F8"/>
                    </a:solidFill>
                  </a:tcPr>
                </a:tc>
              </a:tr>
              <a:tr h="314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Дарницький</a:t>
                      </a:r>
                      <a:endParaRPr kumimoji="0" lang="ru-RU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 dirty="0">
                          <a:latin typeface="+mj-lt"/>
                          <a:ea typeface="Times New Roman"/>
                        </a:rPr>
                        <a:t>92,0</a:t>
                      </a:r>
                      <a:endParaRPr lang="ru-RU" sz="9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 dirty="0">
                          <a:latin typeface="+mj-lt"/>
                          <a:ea typeface="Times New Roman"/>
                        </a:rPr>
                        <a:t>86,7</a:t>
                      </a:r>
                      <a:endParaRPr lang="ru-RU" sz="9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 dirty="0">
                          <a:latin typeface="+mj-lt"/>
                          <a:ea typeface="Times New Roman"/>
                        </a:rPr>
                        <a:t>92,9</a:t>
                      </a:r>
                      <a:endParaRPr lang="ru-RU" sz="9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 dirty="0">
                          <a:latin typeface="+mn-lt"/>
                          <a:ea typeface="Times New Roman"/>
                        </a:rPr>
                        <a:t>0,0</a:t>
                      </a:r>
                      <a:endParaRPr lang="ru-RU" sz="9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>
                          <a:latin typeface="+mn-lt"/>
                          <a:ea typeface="Times New Roman"/>
                        </a:rPr>
                        <a:t>0,0</a:t>
                      </a:r>
                      <a:endParaRPr lang="ru-RU" sz="9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 dirty="0">
                          <a:latin typeface="+mn-lt"/>
                          <a:ea typeface="Times New Roman"/>
                        </a:rPr>
                        <a:t>0,0</a:t>
                      </a:r>
                      <a:endParaRPr lang="ru-RU" sz="9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1"/>
                    </a:solidFill>
                  </a:tcPr>
                </a:tc>
              </a:tr>
              <a:tr h="3150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Деснянський</a:t>
                      </a:r>
                      <a:endParaRPr kumimoji="0" lang="ru-RU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6F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 dirty="0">
                          <a:latin typeface="+mj-lt"/>
                          <a:ea typeface="Times New Roman"/>
                        </a:rPr>
                        <a:t>62,5</a:t>
                      </a:r>
                      <a:endParaRPr lang="ru-RU" sz="9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 dirty="0">
                          <a:latin typeface="+mj-lt"/>
                          <a:ea typeface="Times New Roman"/>
                        </a:rPr>
                        <a:t>86,4</a:t>
                      </a:r>
                      <a:endParaRPr lang="ru-RU" sz="9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 dirty="0">
                          <a:latin typeface="+mj-lt"/>
                          <a:ea typeface="Times New Roman"/>
                        </a:rPr>
                        <a:t>93,0</a:t>
                      </a:r>
                      <a:endParaRPr lang="ru-RU" sz="9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 dirty="0">
                          <a:latin typeface="+mn-lt"/>
                          <a:ea typeface="Times New Roman"/>
                        </a:rPr>
                        <a:t>15,0</a:t>
                      </a:r>
                      <a:endParaRPr lang="ru-RU" sz="9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 dirty="0">
                          <a:latin typeface="+mn-lt"/>
                          <a:ea typeface="Times New Roman"/>
                        </a:rPr>
                        <a:t>13,6</a:t>
                      </a:r>
                      <a:endParaRPr lang="ru-RU" sz="9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 dirty="0">
                          <a:latin typeface="+mn-lt"/>
                          <a:ea typeface="Times New Roman"/>
                        </a:rPr>
                        <a:t>0,0</a:t>
                      </a:r>
                      <a:endParaRPr lang="ru-RU" sz="9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4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Днiпpовський</a:t>
                      </a:r>
                      <a:r>
                        <a:rPr kumimoji="0" lang="uk-UA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ru-RU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 dirty="0">
                          <a:latin typeface="+mj-lt"/>
                          <a:ea typeface="Times New Roman"/>
                        </a:rPr>
                        <a:t>48,5</a:t>
                      </a:r>
                      <a:endParaRPr lang="ru-RU" sz="9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 dirty="0">
                          <a:latin typeface="+mj-lt"/>
                          <a:ea typeface="Times New Roman"/>
                        </a:rPr>
                        <a:t>64,3</a:t>
                      </a:r>
                      <a:endParaRPr lang="ru-RU" sz="9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 dirty="0">
                          <a:latin typeface="+mj-lt"/>
                          <a:ea typeface="Times New Roman"/>
                        </a:rPr>
                        <a:t>70,6</a:t>
                      </a:r>
                      <a:endParaRPr lang="ru-RU" sz="9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 dirty="0">
                          <a:latin typeface="+mn-lt"/>
                          <a:ea typeface="Times New Roman"/>
                        </a:rPr>
                        <a:t>15,2</a:t>
                      </a:r>
                      <a:endParaRPr lang="ru-RU" sz="9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 dirty="0">
                          <a:latin typeface="+mn-lt"/>
                          <a:ea typeface="Times New Roman"/>
                        </a:rPr>
                        <a:t>9,5</a:t>
                      </a:r>
                      <a:endParaRPr lang="ru-RU" sz="9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 dirty="0">
                          <a:latin typeface="+mn-lt"/>
                          <a:ea typeface="Times New Roman"/>
                        </a:rPr>
                        <a:t>2,9</a:t>
                      </a:r>
                      <a:endParaRPr lang="ru-RU" sz="9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1"/>
                    </a:solidFill>
                  </a:tcPr>
                </a:tc>
              </a:tr>
              <a:tr h="301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Оболонський</a:t>
                      </a:r>
                      <a:endParaRPr kumimoji="0" lang="ru-RU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6F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 dirty="0">
                          <a:latin typeface="+mj-lt"/>
                          <a:ea typeface="Times New Roman"/>
                        </a:rPr>
                        <a:t>43,5</a:t>
                      </a:r>
                      <a:endParaRPr lang="ru-RU" sz="9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 dirty="0">
                          <a:latin typeface="+mj-lt"/>
                          <a:ea typeface="Times New Roman"/>
                        </a:rPr>
                        <a:t>76,7</a:t>
                      </a:r>
                      <a:endParaRPr lang="ru-RU" sz="9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 dirty="0">
                          <a:latin typeface="+mj-lt"/>
                          <a:ea typeface="Times New Roman"/>
                        </a:rPr>
                        <a:t>78,6</a:t>
                      </a:r>
                      <a:endParaRPr lang="ru-RU" sz="9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6F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 dirty="0">
                          <a:latin typeface="+mn-lt"/>
                          <a:ea typeface="Times New Roman"/>
                        </a:rPr>
                        <a:t>13,0</a:t>
                      </a:r>
                      <a:endParaRPr lang="ru-RU" sz="9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 dirty="0">
                          <a:latin typeface="+mn-lt"/>
                          <a:ea typeface="Times New Roman"/>
                        </a:rPr>
                        <a:t>10,0</a:t>
                      </a:r>
                      <a:endParaRPr lang="ru-RU" sz="9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 dirty="0">
                          <a:latin typeface="+mn-lt"/>
                          <a:ea typeface="Times New Roman"/>
                        </a:rPr>
                        <a:t>14,3</a:t>
                      </a:r>
                      <a:endParaRPr lang="ru-RU" sz="9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6F8"/>
                    </a:solidFill>
                  </a:tcPr>
                </a:tc>
              </a:tr>
              <a:tr h="314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Печерський</a:t>
                      </a:r>
                      <a:endParaRPr kumimoji="0" lang="ru-RU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 dirty="0">
                          <a:latin typeface="+mj-lt"/>
                          <a:ea typeface="Times New Roman"/>
                        </a:rPr>
                        <a:t>50,0</a:t>
                      </a:r>
                      <a:endParaRPr lang="ru-RU" sz="9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 dirty="0">
                          <a:latin typeface="+mj-lt"/>
                          <a:ea typeface="Times New Roman"/>
                        </a:rPr>
                        <a:t>83,3</a:t>
                      </a:r>
                      <a:endParaRPr lang="ru-RU" sz="9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 spc="-30" baseline="0" dirty="0">
                          <a:latin typeface="+mj-lt"/>
                          <a:ea typeface="Times New Roman"/>
                        </a:rPr>
                        <a:t>100,0</a:t>
                      </a:r>
                      <a:endParaRPr lang="ru-RU" sz="900" b="1" spc="-30" baseline="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 dirty="0">
                          <a:latin typeface="+mn-lt"/>
                          <a:ea typeface="Times New Roman"/>
                        </a:rPr>
                        <a:t>16,7</a:t>
                      </a:r>
                      <a:endParaRPr lang="ru-RU" sz="9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 dirty="0">
                          <a:latin typeface="+mn-lt"/>
                          <a:ea typeface="Times New Roman"/>
                        </a:rPr>
                        <a:t>16,7</a:t>
                      </a:r>
                      <a:endParaRPr lang="ru-RU" sz="9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 dirty="0">
                          <a:latin typeface="+mn-lt"/>
                          <a:ea typeface="Times New Roman"/>
                        </a:rPr>
                        <a:t>0,0</a:t>
                      </a:r>
                      <a:endParaRPr lang="ru-RU" sz="9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1"/>
                    </a:solidFill>
                  </a:tcPr>
                </a:tc>
              </a:tr>
              <a:tr h="314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Подільський</a:t>
                      </a:r>
                      <a:endParaRPr kumimoji="0" lang="ru-RU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6F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>
                          <a:latin typeface="+mj-lt"/>
                          <a:ea typeface="Times New Roman"/>
                        </a:rPr>
                        <a:t>69,6</a:t>
                      </a:r>
                      <a:endParaRPr lang="ru-RU" sz="900" b="1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 dirty="0">
                          <a:latin typeface="+mj-lt"/>
                          <a:ea typeface="Times New Roman"/>
                        </a:rPr>
                        <a:t>66,7</a:t>
                      </a:r>
                      <a:endParaRPr lang="ru-RU" sz="9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 dirty="0">
                          <a:latin typeface="+mj-lt"/>
                          <a:ea typeface="Times New Roman"/>
                        </a:rPr>
                        <a:t>60,0</a:t>
                      </a:r>
                      <a:endParaRPr lang="ru-RU" sz="9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>
                          <a:latin typeface="+mn-lt"/>
                          <a:ea typeface="Times New Roman"/>
                        </a:rPr>
                        <a:t>8,7</a:t>
                      </a:r>
                      <a:endParaRPr lang="ru-RU" sz="9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>
                          <a:latin typeface="+mn-lt"/>
                          <a:ea typeface="Times New Roman"/>
                        </a:rPr>
                        <a:t>0,0</a:t>
                      </a:r>
                      <a:endParaRPr lang="ru-RU" sz="9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 dirty="0">
                          <a:latin typeface="+mn-lt"/>
                          <a:ea typeface="Times New Roman"/>
                        </a:rPr>
                        <a:t>13,3</a:t>
                      </a:r>
                      <a:endParaRPr lang="ru-RU" sz="9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24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Святошинський</a:t>
                      </a:r>
                      <a:endParaRPr kumimoji="0" lang="ru-RU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>
                          <a:latin typeface="+mj-lt"/>
                          <a:ea typeface="Times New Roman"/>
                        </a:rPr>
                        <a:t>80,0</a:t>
                      </a:r>
                      <a:endParaRPr lang="ru-RU" sz="900" b="1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 dirty="0">
                          <a:latin typeface="+mj-lt"/>
                          <a:ea typeface="Times New Roman"/>
                        </a:rPr>
                        <a:t>81,3</a:t>
                      </a:r>
                      <a:endParaRPr lang="ru-RU" sz="9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 dirty="0">
                          <a:latin typeface="+mj-lt"/>
                          <a:ea typeface="Times New Roman"/>
                        </a:rPr>
                        <a:t>65,7</a:t>
                      </a:r>
                      <a:endParaRPr lang="ru-RU" sz="9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>
                          <a:latin typeface="+mn-lt"/>
                          <a:ea typeface="Times New Roman"/>
                        </a:rPr>
                        <a:t>3,3</a:t>
                      </a:r>
                      <a:endParaRPr lang="ru-RU" sz="9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 dirty="0">
                          <a:latin typeface="+mn-lt"/>
                          <a:ea typeface="Times New Roman"/>
                        </a:rPr>
                        <a:t>12,5</a:t>
                      </a:r>
                      <a:endParaRPr lang="ru-RU" sz="9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 dirty="0">
                          <a:latin typeface="+mn-lt"/>
                          <a:ea typeface="Times New Roman"/>
                        </a:rPr>
                        <a:t>34,3</a:t>
                      </a:r>
                      <a:endParaRPr lang="ru-RU" sz="9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1"/>
                    </a:solidFill>
                  </a:tcPr>
                </a:tc>
              </a:tr>
              <a:tr h="3224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Солом’янський</a:t>
                      </a:r>
                      <a:endParaRPr kumimoji="0" lang="ru-RU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6F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>
                          <a:latin typeface="+mj-lt"/>
                          <a:ea typeface="Times New Roman"/>
                        </a:rPr>
                        <a:t>64,7</a:t>
                      </a:r>
                      <a:endParaRPr lang="ru-RU" sz="900" b="1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 dirty="0">
                          <a:latin typeface="+mj-lt"/>
                          <a:ea typeface="Times New Roman"/>
                        </a:rPr>
                        <a:t>88,9</a:t>
                      </a:r>
                      <a:endParaRPr lang="ru-RU" sz="9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 dirty="0">
                          <a:latin typeface="+mj-lt"/>
                          <a:ea typeface="Times New Roman"/>
                        </a:rPr>
                        <a:t>84,6</a:t>
                      </a:r>
                      <a:endParaRPr lang="ru-RU" sz="9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6F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>
                          <a:latin typeface="+mn-lt"/>
                          <a:ea typeface="Times New Roman"/>
                        </a:rPr>
                        <a:t>5,9</a:t>
                      </a:r>
                      <a:endParaRPr lang="ru-RU" sz="9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>
                          <a:latin typeface="+mn-lt"/>
                          <a:ea typeface="Times New Roman"/>
                        </a:rPr>
                        <a:t>0,0</a:t>
                      </a:r>
                      <a:endParaRPr lang="ru-RU" sz="9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 dirty="0">
                          <a:latin typeface="+mn-lt"/>
                          <a:ea typeface="Times New Roman"/>
                        </a:rPr>
                        <a:t>0,0</a:t>
                      </a:r>
                      <a:endParaRPr lang="ru-RU" sz="9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6F8"/>
                    </a:solidFill>
                  </a:tcPr>
                </a:tc>
              </a:tr>
              <a:tr h="3224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Шевченківський</a:t>
                      </a:r>
                      <a:endParaRPr kumimoji="0" lang="ru-RU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 dirty="0">
                          <a:latin typeface="+mj-lt"/>
                          <a:ea typeface="Times New Roman"/>
                        </a:rPr>
                        <a:t>54,2</a:t>
                      </a:r>
                      <a:endParaRPr lang="ru-RU" sz="9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 dirty="0">
                          <a:latin typeface="+mj-lt"/>
                          <a:ea typeface="Times New Roman"/>
                        </a:rPr>
                        <a:t>38,1</a:t>
                      </a:r>
                      <a:endParaRPr lang="ru-RU" sz="9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 dirty="0">
                          <a:latin typeface="+mj-lt"/>
                          <a:ea typeface="Times New Roman"/>
                        </a:rPr>
                        <a:t>46,4</a:t>
                      </a:r>
                      <a:endParaRPr lang="ru-RU" sz="9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>
                          <a:latin typeface="+mn-lt"/>
                          <a:ea typeface="Times New Roman"/>
                        </a:rPr>
                        <a:t>4,2</a:t>
                      </a:r>
                      <a:endParaRPr lang="ru-RU" sz="9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 dirty="0">
                          <a:latin typeface="+mn-lt"/>
                          <a:ea typeface="Times New Roman"/>
                        </a:rPr>
                        <a:t>14,3</a:t>
                      </a:r>
                      <a:endParaRPr lang="ru-RU" sz="9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 dirty="0">
                          <a:latin typeface="+mn-lt"/>
                          <a:ea typeface="Times New Roman"/>
                        </a:rPr>
                        <a:t>21,4</a:t>
                      </a:r>
                      <a:endParaRPr lang="ru-RU" sz="9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1"/>
                    </a:solidFill>
                  </a:tcPr>
                </a:tc>
              </a:tr>
              <a:tr h="314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м. Київ</a:t>
                      </a:r>
                      <a:endParaRPr kumimoji="0" lang="ru-RU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>
                          <a:latin typeface="+mj-lt"/>
                          <a:ea typeface="Times New Roman"/>
                        </a:rPr>
                        <a:t>63,8</a:t>
                      </a:r>
                      <a:endParaRPr lang="ru-RU" sz="900" b="1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 dirty="0">
                          <a:latin typeface="+mj-lt"/>
                          <a:ea typeface="Times New Roman"/>
                        </a:rPr>
                        <a:t>72,4</a:t>
                      </a:r>
                      <a:endParaRPr lang="ru-RU" sz="9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 dirty="0">
                          <a:latin typeface="+mj-lt"/>
                          <a:ea typeface="Times New Roman"/>
                        </a:rPr>
                        <a:t>70,9</a:t>
                      </a:r>
                      <a:endParaRPr lang="ru-RU" sz="9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>
                          <a:latin typeface="+mn-lt"/>
                          <a:ea typeface="Times New Roman"/>
                        </a:rPr>
                        <a:t>9,1</a:t>
                      </a:r>
                      <a:endParaRPr lang="ru-RU" sz="9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>
                          <a:latin typeface="+mn-lt"/>
                          <a:ea typeface="Times New Roman"/>
                        </a:rPr>
                        <a:t>8,9</a:t>
                      </a:r>
                      <a:endParaRPr lang="ru-RU" sz="900" b="1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900" b="1" dirty="0">
                          <a:latin typeface="+mn-lt"/>
                          <a:ea typeface="Times New Roman"/>
                        </a:rPr>
                        <a:t>11,4</a:t>
                      </a:r>
                      <a:endParaRPr lang="ru-RU" sz="9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7218" name="Содержимое 38"/>
          <p:cNvGraphicFramePr>
            <a:graphicFrameLocks noGrp="1"/>
          </p:cNvGraphicFramePr>
          <p:nvPr>
            <p:ph sz="half" idx="2"/>
          </p:nvPr>
        </p:nvGraphicFramePr>
        <p:xfrm>
          <a:off x="4848225" y="1181100"/>
          <a:ext cx="4897438" cy="5540375"/>
        </p:xfrm>
        <a:graphic>
          <a:graphicData uri="http://schemas.openxmlformats.org/presentationml/2006/ole">
            <p:oleObj spid="_x0000_s137218" r:id="rId20" imgW="4901609" imgH="5541744" progId="Excel.Sheet.8">
              <p:embed/>
            </p:oleObj>
          </a:graphicData>
        </a:graphic>
      </p:graphicFrame>
      <p:sp>
        <p:nvSpPr>
          <p:cNvPr id="137359" name="Line 39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rot="5400000">
            <a:off x="2574132" y="5191919"/>
            <a:ext cx="233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37360" name="Line 39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rot="5400000">
            <a:off x="2523331" y="3402807"/>
            <a:ext cx="2333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37361" name="Line 3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rot="5400000">
            <a:off x="2582068" y="5580857"/>
            <a:ext cx="2333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9" name="Line 3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rot="5400000">
            <a:off x="4125345" y="3114675"/>
            <a:ext cx="233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scene3d>
            <a:camera prst="orthographicFront">
              <a:rot lat="0" lon="0" rev="10800000"/>
            </a:camera>
            <a:lightRig rig="threePt" dir="t"/>
          </a:scene3d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0" name="Line 3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rot="5400000">
            <a:off x="4200225" y="5108575"/>
            <a:ext cx="233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scene3d>
            <a:camera prst="orthographicFront">
              <a:rot lat="0" lon="0" rev="10800000"/>
            </a:camera>
            <a:lightRig rig="threePt" dir="t"/>
          </a:scene3d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2" name="Line 3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rot="5400000">
            <a:off x="4170852" y="4327525"/>
            <a:ext cx="233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scene3d>
            <a:camera prst="orthographicFront">
              <a:rot lat="0" lon="0" rev="10800000"/>
            </a:camera>
            <a:lightRig rig="threePt" dir="t"/>
          </a:scene3d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37365" name="Freeform 29"/>
          <p:cNvSpPr>
            <a:spLocks/>
          </p:cNvSpPr>
          <p:nvPr>
            <p:custDataLst>
              <p:tags r:id="rId8"/>
            </p:custDataLst>
          </p:nvPr>
        </p:nvSpPr>
        <p:spPr bwMode="gray">
          <a:xfrm>
            <a:off x="3581400" y="5062538"/>
            <a:ext cx="628650" cy="333375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C0000"/>
          </a:solidFill>
          <a:ln w="25400">
            <a:solidFill>
              <a:srgbClr val="CC0000"/>
            </a:solidFill>
            <a:round/>
            <a:headEnd/>
            <a:tailEnd/>
          </a:ln>
        </p:spPr>
        <p:txBody>
          <a:bodyPr tIns="91440" bIns="91440" anchor="ctr"/>
          <a:lstStyle/>
          <a:p>
            <a:endParaRPr lang="en-US"/>
          </a:p>
        </p:txBody>
      </p:sp>
      <p:sp>
        <p:nvSpPr>
          <p:cNvPr id="137366" name="Freeform 29"/>
          <p:cNvSpPr>
            <a:spLocks/>
          </p:cNvSpPr>
          <p:nvPr>
            <p:custDataLst>
              <p:tags r:id="rId9"/>
            </p:custDataLst>
          </p:nvPr>
        </p:nvSpPr>
        <p:spPr bwMode="gray">
          <a:xfrm>
            <a:off x="3627438" y="5397500"/>
            <a:ext cx="628650" cy="333375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C0000"/>
          </a:solidFill>
          <a:ln w="25400">
            <a:solidFill>
              <a:srgbClr val="CC0000"/>
            </a:solidFill>
            <a:round/>
            <a:headEnd/>
            <a:tailEnd/>
          </a:ln>
        </p:spPr>
        <p:txBody>
          <a:bodyPr tIns="91440" bIns="91440" anchor="ctr"/>
          <a:lstStyle/>
          <a:p>
            <a:endParaRPr lang="en-US"/>
          </a:p>
        </p:txBody>
      </p:sp>
      <p:sp>
        <p:nvSpPr>
          <p:cNvPr id="137367" name="Freeform 29"/>
          <p:cNvSpPr>
            <a:spLocks/>
          </p:cNvSpPr>
          <p:nvPr>
            <p:custDataLst>
              <p:tags r:id="rId10"/>
            </p:custDataLst>
          </p:nvPr>
        </p:nvSpPr>
        <p:spPr bwMode="gray">
          <a:xfrm>
            <a:off x="3595688" y="6022975"/>
            <a:ext cx="628650" cy="333375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C0000"/>
          </a:solidFill>
          <a:ln w="25400">
            <a:solidFill>
              <a:srgbClr val="CC0000"/>
            </a:solidFill>
            <a:round/>
            <a:headEnd/>
            <a:tailEnd/>
          </a:ln>
        </p:spPr>
        <p:txBody>
          <a:bodyPr tIns="91440" bIns="91440" anchor="ctr"/>
          <a:lstStyle/>
          <a:p>
            <a:endParaRPr lang="en-US"/>
          </a:p>
        </p:txBody>
      </p:sp>
      <p:sp>
        <p:nvSpPr>
          <p:cNvPr id="137368" name="Freeform 29"/>
          <p:cNvSpPr>
            <a:spLocks/>
          </p:cNvSpPr>
          <p:nvPr>
            <p:custDataLst>
              <p:tags r:id="rId11"/>
            </p:custDataLst>
          </p:nvPr>
        </p:nvSpPr>
        <p:spPr bwMode="gray">
          <a:xfrm>
            <a:off x="3597275" y="4443413"/>
            <a:ext cx="628650" cy="333375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C0000"/>
          </a:solidFill>
          <a:ln w="25400">
            <a:solidFill>
              <a:srgbClr val="CC0000"/>
            </a:solidFill>
            <a:round/>
            <a:headEnd/>
            <a:tailEnd/>
          </a:ln>
        </p:spPr>
        <p:txBody>
          <a:bodyPr tIns="91440" bIns="91440" anchor="ctr"/>
          <a:lstStyle/>
          <a:p>
            <a:endParaRPr lang="en-US"/>
          </a:p>
        </p:txBody>
      </p:sp>
      <p:sp>
        <p:nvSpPr>
          <p:cNvPr id="137369" name="Freeform 29"/>
          <p:cNvSpPr>
            <a:spLocks/>
          </p:cNvSpPr>
          <p:nvPr>
            <p:custDataLst>
              <p:tags r:id="rId12"/>
            </p:custDataLst>
          </p:nvPr>
        </p:nvSpPr>
        <p:spPr bwMode="gray">
          <a:xfrm>
            <a:off x="1878013" y="6048375"/>
            <a:ext cx="628650" cy="333375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C0000"/>
          </a:solidFill>
          <a:ln w="25400">
            <a:solidFill>
              <a:srgbClr val="CC0000"/>
            </a:solidFill>
            <a:round/>
            <a:headEnd/>
            <a:tailEnd/>
          </a:ln>
        </p:spPr>
        <p:txBody>
          <a:bodyPr tIns="91440" bIns="91440" anchor="ctr"/>
          <a:lstStyle/>
          <a:p>
            <a:endParaRPr lang="en-US"/>
          </a:p>
        </p:txBody>
      </p:sp>
      <p:sp>
        <p:nvSpPr>
          <p:cNvPr id="137370" name="Freeform 29"/>
          <p:cNvSpPr>
            <a:spLocks/>
          </p:cNvSpPr>
          <p:nvPr>
            <p:custDataLst>
              <p:tags r:id="rId13"/>
            </p:custDataLst>
          </p:nvPr>
        </p:nvSpPr>
        <p:spPr bwMode="gray">
          <a:xfrm>
            <a:off x="3559175" y="3178175"/>
            <a:ext cx="628650" cy="333375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C0000"/>
          </a:solidFill>
          <a:ln w="25400">
            <a:solidFill>
              <a:srgbClr val="CC0000"/>
            </a:solidFill>
            <a:round/>
            <a:headEnd/>
            <a:tailEnd/>
          </a:ln>
        </p:spPr>
        <p:txBody>
          <a:bodyPr tIns="91440" bIns="91440" anchor="ctr"/>
          <a:lstStyle/>
          <a:p>
            <a:endParaRPr lang="en-US"/>
          </a:p>
        </p:txBody>
      </p:sp>
      <p:sp>
        <p:nvSpPr>
          <p:cNvPr id="137371" name="Freeform 29"/>
          <p:cNvSpPr>
            <a:spLocks/>
          </p:cNvSpPr>
          <p:nvPr>
            <p:custDataLst>
              <p:tags r:id="rId14"/>
            </p:custDataLst>
          </p:nvPr>
        </p:nvSpPr>
        <p:spPr bwMode="gray">
          <a:xfrm>
            <a:off x="1882775" y="5040313"/>
            <a:ext cx="628650" cy="333375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C0000"/>
          </a:solidFill>
          <a:ln w="25400">
            <a:solidFill>
              <a:srgbClr val="CC0000"/>
            </a:solidFill>
            <a:round/>
            <a:headEnd/>
            <a:tailEnd/>
          </a:ln>
        </p:spPr>
        <p:txBody>
          <a:bodyPr tIns="91440" bIns="91440" anchor="ctr"/>
          <a:lstStyle/>
          <a:p>
            <a:endParaRPr lang="en-US"/>
          </a:p>
        </p:txBody>
      </p:sp>
      <p:sp>
        <p:nvSpPr>
          <p:cNvPr id="137372" name="Freeform 29"/>
          <p:cNvSpPr>
            <a:spLocks/>
          </p:cNvSpPr>
          <p:nvPr>
            <p:custDataLst>
              <p:tags r:id="rId15"/>
            </p:custDataLst>
          </p:nvPr>
        </p:nvSpPr>
        <p:spPr bwMode="gray">
          <a:xfrm>
            <a:off x="1895475" y="5386388"/>
            <a:ext cx="628650" cy="333375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C0000"/>
          </a:solidFill>
          <a:ln w="25400">
            <a:solidFill>
              <a:srgbClr val="CC0000"/>
            </a:solidFill>
            <a:round/>
            <a:headEnd/>
            <a:tailEnd/>
          </a:ln>
        </p:spPr>
        <p:txBody>
          <a:bodyPr tIns="91440" bIns="91440" anchor="ctr"/>
          <a:lstStyle/>
          <a:p>
            <a:endParaRPr lang="en-US"/>
          </a:p>
        </p:txBody>
      </p:sp>
      <p:sp>
        <p:nvSpPr>
          <p:cNvPr id="137373" name="Freeform 29"/>
          <p:cNvSpPr>
            <a:spLocks/>
          </p:cNvSpPr>
          <p:nvPr>
            <p:custDataLst>
              <p:tags r:id="rId16"/>
            </p:custDataLst>
          </p:nvPr>
        </p:nvSpPr>
        <p:spPr bwMode="gray">
          <a:xfrm>
            <a:off x="1906588" y="3194050"/>
            <a:ext cx="628650" cy="333375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C0000"/>
          </a:solidFill>
          <a:ln w="25400">
            <a:solidFill>
              <a:srgbClr val="CC0000"/>
            </a:solidFill>
            <a:round/>
            <a:headEnd/>
            <a:tailEnd/>
          </a:ln>
        </p:spPr>
        <p:txBody>
          <a:bodyPr tIns="91440" bIns="91440" anchor="ctr"/>
          <a:lstStyle/>
          <a:p>
            <a:endParaRPr lang="en-US"/>
          </a:p>
        </p:txBody>
      </p:sp>
      <p:sp>
        <p:nvSpPr>
          <p:cNvPr id="137374" name="Line 3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rot="5400000">
            <a:off x="2563019" y="6239669"/>
            <a:ext cx="233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9" name="Line 3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rot="5400000">
            <a:off x="4189826" y="5784850"/>
            <a:ext cx="233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scene3d>
            <a:camera prst="orthographicFront">
              <a:rot lat="0" lon="0" rev="10800000"/>
            </a:camera>
            <a:lightRig rig="threePt" dir="t"/>
          </a:scene3d>
        </p:spPr>
        <p:txBody>
          <a:bodyPr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46138" y="149225"/>
            <a:ext cx="8420100" cy="531813"/>
          </a:xfrm>
        </p:spPr>
        <p:txBody>
          <a:bodyPr/>
          <a:lstStyle/>
          <a:p>
            <a:pPr algn="ctr"/>
            <a:r>
              <a:rPr lang="uk-UA" smtClean="0"/>
              <a:t>Мамографічні дослідження</a:t>
            </a:r>
            <a:endParaRPr lang="ru-RU" smtClean="0"/>
          </a:p>
        </p:txBody>
      </p:sp>
      <p:graphicFrame>
        <p:nvGraphicFramePr>
          <p:cNvPr id="147458" name="Диаграмма 3"/>
          <p:cNvGraphicFramePr>
            <a:graphicFrameLocks/>
          </p:cNvGraphicFramePr>
          <p:nvPr/>
        </p:nvGraphicFramePr>
        <p:xfrm>
          <a:off x="3336925" y="1330325"/>
          <a:ext cx="6396038" cy="5362575"/>
        </p:xfrm>
        <a:graphic>
          <a:graphicData uri="http://schemas.openxmlformats.org/presentationml/2006/ole">
            <p:oleObj spid="_x0000_s147458" r:id="rId3" imgW="6401355" imgH="5364945" progId="Excel.Sheet.8">
              <p:embed/>
            </p:oleObj>
          </a:graphicData>
        </a:graphic>
      </p:graphicFrame>
      <p:sp>
        <p:nvSpPr>
          <p:cNvPr id="147461" name="TextBox 4"/>
          <p:cNvSpPr txBox="1">
            <a:spLocks noChangeArrowheads="1"/>
          </p:cNvSpPr>
          <p:nvPr/>
        </p:nvSpPr>
        <p:spPr bwMode="auto">
          <a:xfrm>
            <a:off x="4344988" y="1074738"/>
            <a:ext cx="55610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1600" b="1"/>
              <a:t>Середнє навантаження на 1 мамографічний апарат</a:t>
            </a:r>
            <a:endParaRPr lang="ru-RU" sz="1600" b="1"/>
          </a:p>
        </p:txBody>
      </p:sp>
      <p:graphicFrame>
        <p:nvGraphicFramePr>
          <p:cNvPr id="147459" name="Диаграмма 5"/>
          <p:cNvGraphicFramePr>
            <a:graphicFrameLocks/>
          </p:cNvGraphicFramePr>
          <p:nvPr/>
        </p:nvGraphicFramePr>
        <p:xfrm>
          <a:off x="274638" y="2324100"/>
          <a:ext cx="3106737" cy="3100388"/>
        </p:xfrm>
        <a:graphic>
          <a:graphicData uri="http://schemas.openxmlformats.org/presentationml/2006/ole">
            <p:oleObj spid="_x0000_s147459" r:id="rId4" imgW="3109229" imgH="3103133" progId="Excel.Sheet.8">
              <p:embed/>
            </p:oleObj>
          </a:graphicData>
        </a:graphic>
      </p:graphicFrame>
      <p:sp>
        <p:nvSpPr>
          <p:cNvPr id="147462" name="TextBox 7"/>
          <p:cNvSpPr txBox="1">
            <a:spLocks noChangeArrowheads="1"/>
          </p:cNvSpPr>
          <p:nvPr/>
        </p:nvSpPr>
        <p:spPr bwMode="auto">
          <a:xfrm>
            <a:off x="266700" y="1146175"/>
            <a:ext cx="40084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1600" b="1"/>
              <a:t>Динаміка мамографічних досліджень</a:t>
            </a:r>
          </a:p>
          <a:p>
            <a:pPr algn="ctr"/>
            <a:r>
              <a:rPr lang="uk-UA" sz="1600" b="1"/>
              <a:t>(на 10 000 жіночого населення </a:t>
            </a:r>
          </a:p>
          <a:p>
            <a:pPr algn="ctr"/>
            <a:r>
              <a:rPr lang="uk-UA" sz="1600" b="1"/>
              <a:t>старше 18 років)</a:t>
            </a:r>
            <a:endParaRPr lang="ru-RU" sz="1600" b="1"/>
          </a:p>
        </p:txBody>
      </p:sp>
      <p:cxnSp>
        <p:nvCxnSpPr>
          <p:cNvPr id="147463" name="Прямая соединительная линия 7"/>
          <p:cNvCxnSpPr>
            <a:cxnSpLocks noChangeShapeType="1"/>
          </p:cNvCxnSpPr>
          <p:nvPr/>
        </p:nvCxnSpPr>
        <p:spPr bwMode="auto">
          <a:xfrm>
            <a:off x="7616825" y="1628775"/>
            <a:ext cx="57150" cy="4805363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none" w="lg" len="lg"/>
          </a:ln>
        </p:spPr>
      </p:cxnSp>
      <p:sp>
        <p:nvSpPr>
          <p:cNvPr id="147464" name="TextBox 11"/>
          <p:cNvSpPr txBox="1">
            <a:spLocks noChangeArrowheads="1"/>
          </p:cNvSpPr>
          <p:nvPr/>
        </p:nvSpPr>
        <p:spPr bwMode="auto">
          <a:xfrm>
            <a:off x="7616825" y="1484313"/>
            <a:ext cx="15859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600" b="1">
                <a:solidFill>
                  <a:srgbClr val="FF0000"/>
                </a:solidFill>
              </a:rPr>
              <a:t>3935  - м. Київ</a:t>
            </a:r>
            <a:endParaRPr lang="ru-RU" sz="1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81050" y="0"/>
            <a:ext cx="8420100" cy="719138"/>
          </a:xfrm>
        </p:spPr>
        <p:txBody>
          <a:bodyPr/>
          <a:lstStyle/>
          <a:p>
            <a:pPr algn="ctr"/>
            <a:r>
              <a:rPr lang="uk-UA" smtClean="0"/>
              <a:t>Цитологічні дослідження</a:t>
            </a:r>
            <a:endParaRPr lang="ru-RU" smtClean="0"/>
          </a:p>
        </p:txBody>
      </p:sp>
      <p:graphicFrame>
        <p:nvGraphicFramePr>
          <p:cNvPr id="5" name="Содержимое 8"/>
          <p:cNvGraphicFramePr>
            <a:graphicFrameLocks noGrp="1"/>
          </p:cNvGraphicFramePr>
          <p:nvPr/>
        </p:nvGraphicFramePr>
        <p:xfrm>
          <a:off x="4273550" y="1562100"/>
          <a:ext cx="5402263" cy="4756153"/>
        </p:xfrm>
        <a:graphic>
          <a:graphicData uri="http://schemas.openxmlformats.org/drawingml/2006/table">
            <a:tbl>
              <a:tblPr/>
              <a:tblGrid>
                <a:gridCol w="2417763"/>
                <a:gridCol w="931862"/>
                <a:gridCol w="947738"/>
                <a:gridCol w="1104900"/>
              </a:tblGrid>
              <a:tr h="1054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74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Оглянуто </a:t>
                      </a:r>
                      <a:r>
                        <a:rPr kumimoji="0" lang="uk-U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цитоло-гічним</a:t>
                      </a: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методом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74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Виявлено хворих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74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виявлених хворих від оглянутих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74AA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КДЦ Голосіївського району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82503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13815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16,7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КДЦ №1 Дарницького району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67660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5025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КДЦ N2 Дарницького району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38706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2962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7,7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КДЦ Деснянського району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135118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25346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18,7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КДЦ Дніпровського району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115247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31487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27,3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КДЦ</a:t>
                      </a: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Оболонського</a:t>
                      </a: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району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111462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9373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8,4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КДЦ Печерського району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39779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1326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КДЦ Подiльського району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51332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7750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14,5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КДЦ Святошинського району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88671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18758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20,2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КДЦ Солом'янського району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136073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25105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КДЦ Шевченкiвського району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80985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13148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16,1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м. Київ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C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966526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C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159468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C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16,5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CBE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8482" name="Диаграмма 5"/>
          <p:cNvGraphicFramePr>
            <a:graphicFrameLocks/>
          </p:cNvGraphicFramePr>
          <p:nvPr/>
        </p:nvGraphicFramePr>
        <p:xfrm>
          <a:off x="584200" y="2374900"/>
          <a:ext cx="3552825" cy="3208338"/>
        </p:xfrm>
        <a:graphic>
          <a:graphicData uri="http://schemas.openxmlformats.org/presentationml/2006/ole">
            <p:oleObj spid="_x0000_s148482" r:id="rId6" imgW="3554276" imgH="3206774" progId="Excel.Sheet.8">
              <p:embed/>
            </p:oleObj>
          </a:graphicData>
        </a:graphic>
      </p:graphicFrame>
      <p:sp>
        <p:nvSpPr>
          <p:cNvPr id="148537" name="TextBox 6"/>
          <p:cNvSpPr txBox="1">
            <a:spLocks noChangeArrowheads="1"/>
          </p:cNvSpPr>
          <p:nvPr/>
        </p:nvSpPr>
        <p:spPr bwMode="auto">
          <a:xfrm>
            <a:off x="1281113" y="2828925"/>
            <a:ext cx="8397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000" b="1"/>
              <a:t>Виявлено</a:t>
            </a:r>
          </a:p>
          <a:p>
            <a:pPr algn="ctr"/>
            <a:r>
              <a:rPr lang="uk-UA" sz="1000" b="1"/>
              <a:t> хворих </a:t>
            </a:r>
          </a:p>
          <a:p>
            <a:pPr algn="ctr"/>
            <a:endParaRPr lang="uk-UA" sz="1000" b="1"/>
          </a:p>
          <a:p>
            <a:pPr algn="ctr"/>
            <a:r>
              <a:rPr lang="uk-UA" sz="1000" b="1"/>
              <a:t>16,5%</a:t>
            </a:r>
            <a:endParaRPr lang="ru-RU" sz="1000" b="1"/>
          </a:p>
        </p:txBody>
      </p:sp>
      <p:sp>
        <p:nvSpPr>
          <p:cNvPr id="148538" name="TextBox 7"/>
          <p:cNvSpPr txBox="1">
            <a:spLocks noChangeArrowheads="1"/>
          </p:cNvSpPr>
          <p:nvPr/>
        </p:nvSpPr>
        <p:spPr bwMode="auto">
          <a:xfrm>
            <a:off x="2208213" y="2538413"/>
            <a:ext cx="83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000" b="1"/>
              <a:t>Виявлено</a:t>
            </a:r>
          </a:p>
          <a:p>
            <a:pPr algn="ctr"/>
            <a:r>
              <a:rPr lang="uk-UA" sz="1000" b="1"/>
              <a:t> хворих</a:t>
            </a:r>
          </a:p>
          <a:p>
            <a:pPr algn="ctr"/>
            <a:r>
              <a:rPr lang="uk-UA" sz="1000" b="1"/>
              <a:t> </a:t>
            </a:r>
          </a:p>
          <a:p>
            <a:pPr algn="ctr"/>
            <a:r>
              <a:rPr lang="uk-UA" sz="1000" b="1"/>
              <a:t>16,4%</a:t>
            </a:r>
            <a:endParaRPr lang="ru-RU" sz="1000" b="1"/>
          </a:p>
        </p:txBody>
      </p:sp>
      <p:sp>
        <p:nvSpPr>
          <p:cNvPr id="148539" name="TextBox 8"/>
          <p:cNvSpPr txBox="1">
            <a:spLocks noChangeArrowheads="1"/>
          </p:cNvSpPr>
          <p:nvPr/>
        </p:nvSpPr>
        <p:spPr bwMode="auto">
          <a:xfrm>
            <a:off x="3119438" y="3216275"/>
            <a:ext cx="882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000" b="1"/>
              <a:t>Виявлено</a:t>
            </a:r>
          </a:p>
          <a:p>
            <a:pPr algn="ctr"/>
            <a:r>
              <a:rPr lang="uk-UA" sz="1000" b="1"/>
              <a:t> хворих </a:t>
            </a:r>
          </a:p>
          <a:p>
            <a:pPr algn="ctr"/>
            <a:endParaRPr lang="uk-UA" sz="1000" b="1"/>
          </a:p>
          <a:p>
            <a:pPr algn="ctr"/>
            <a:r>
              <a:rPr lang="uk-UA" sz="1000" b="1"/>
              <a:t>16,5%</a:t>
            </a:r>
            <a:endParaRPr lang="ru-RU" sz="1000" b="1"/>
          </a:p>
        </p:txBody>
      </p:sp>
      <p:sp>
        <p:nvSpPr>
          <p:cNvPr id="148540" name="TextBox 7"/>
          <p:cNvSpPr txBox="1">
            <a:spLocks noChangeArrowheads="1"/>
          </p:cNvSpPr>
          <p:nvPr/>
        </p:nvSpPr>
        <p:spPr bwMode="auto">
          <a:xfrm>
            <a:off x="593725" y="1500188"/>
            <a:ext cx="331628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1500" b="1"/>
              <a:t>Оглянуто цитологічним методом</a:t>
            </a:r>
          </a:p>
          <a:p>
            <a:pPr algn="ctr"/>
            <a:r>
              <a:rPr lang="uk-UA" sz="1500" b="1"/>
              <a:t>(на 10 000 жіночого населення </a:t>
            </a:r>
          </a:p>
          <a:p>
            <a:pPr algn="ctr"/>
            <a:r>
              <a:rPr lang="uk-UA" sz="1500" b="1"/>
              <a:t>старше 18 років)</a:t>
            </a:r>
            <a:endParaRPr lang="ru-RU" sz="1500" b="1"/>
          </a:p>
        </p:txBody>
      </p:sp>
      <p:sp>
        <p:nvSpPr>
          <p:cNvPr id="148541" name="TextBox 7"/>
          <p:cNvSpPr txBox="1">
            <a:spLocks noChangeArrowheads="1"/>
          </p:cNvSpPr>
          <p:nvPr/>
        </p:nvSpPr>
        <p:spPr bwMode="auto">
          <a:xfrm>
            <a:off x="4232275" y="1125538"/>
            <a:ext cx="5103813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500" b="1"/>
              <a:t>Виявлено хворих в 2017 році</a:t>
            </a:r>
            <a:endParaRPr lang="ru-RU" sz="1500" b="1"/>
          </a:p>
        </p:txBody>
      </p:sp>
      <p:sp>
        <p:nvSpPr>
          <p:cNvPr id="148542" name="Freeform 29"/>
          <p:cNvSpPr>
            <a:spLocks/>
          </p:cNvSpPr>
          <p:nvPr>
            <p:custDataLst>
              <p:tags r:id="rId2"/>
            </p:custDataLst>
          </p:nvPr>
        </p:nvSpPr>
        <p:spPr bwMode="gray">
          <a:xfrm>
            <a:off x="2289175" y="2930525"/>
            <a:ext cx="628650" cy="333375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C0000"/>
          </a:solidFill>
          <a:ln w="25400">
            <a:solidFill>
              <a:srgbClr val="CC0000"/>
            </a:solidFill>
            <a:round/>
            <a:headEnd/>
            <a:tailEnd/>
          </a:ln>
        </p:spPr>
        <p:txBody>
          <a:bodyPr tIns="91440" bIns="91440" anchor="ctr"/>
          <a:lstStyle/>
          <a:p>
            <a:endParaRPr lang="en-US"/>
          </a:p>
        </p:txBody>
      </p:sp>
      <p:sp>
        <p:nvSpPr>
          <p:cNvPr id="148543" name="Freeform 29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1398588" y="3200400"/>
            <a:ext cx="628650" cy="333375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C0000"/>
          </a:solidFill>
          <a:ln w="25400">
            <a:solidFill>
              <a:srgbClr val="CC0000"/>
            </a:solidFill>
            <a:round/>
            <a:headEnd/>
            <a:tailEnd/>
          </a:ln>
        </p:spPr>
        <p:txBody>
          <a:bodyPr tIns="91440" bIns="91440" anchor="ctr"/>
          <a:lstStyle/>
          <a:p>
            <a:endParaRPr lang="en-US"/>
          </a:p>
        </p:txBody>
      </p:sp>
      <p:sp>
        <p:nvSpPr>
          <p:cNvPr id="148544" name="Freeform 29"/>
          <p:cNvSpPr>
            <a:spLocks/>
          </p:cNvSpPr>
          <p:nvPr>
            <p:custDataLst>
              <p:tags r:id="rId4"/>
            </p:custDataLst>
          </p:nvPr>
        </p:nvSpPr>
        <p:spPr bwMode="gray">
          <a:xfrm>
            <a:off x="3195638" y="3622675"/>
            <a:ext cx="628650" cy="333375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C0000"/>
          </a:solidFill>
          <a:ln w="25400">
            <a:solidFill>
              <a:srgbClr val="CC0000"/>
            </a:solidFill>
            <a:round/>
            <a:headEnd/>
            <a:tailEnd/>
          </a:ln>
        </p:spPr>
        <p:txBody>
          <a:bodyPr tIns="91440" bIns="91440" anchor="ctr"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1663" y="5497513"/>
            <a:ext cx="2330450" cy="1200150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b="1" dirty="0"/>
              <a:t>Стадія 0 (карцинома </a:t>
            </a:r>
            <a:r>
              <a:rPr lang="en-US" b="1" dirty="0"/>
              <a:t>in situ) </a:t>
            </a:r>
          </a:p>
          <a:p>
            <a:pPr>
              <a:defRPr/>
            </a:pPr>
            <a:r>
              <a:rPr lang="uk-UA" b="1" dirty="0"/>
              <a:t>Виявлено випадків: </a:t>
            </a:r>
          </a:p>
          <a:p>
            <a:pPr>
              <a:defRPr/>
            </a:pPr>
            <a:r>
              <a:rPr lang="uk-UA" b="1" dirty="0"/>
              <a:t>2015 – 77</a:t>
            </a:r>
          </a:p>
          <a:p>
            <a:pPr>
              <a:defRPr/>
            </a:pPr>
            <a:r>
              <a:rPr lang="uk-UA" b="1" dirty="0"/>
              <a:t>2016 – 79 </a:t>
            </a:r>
          </a:p>
          <a:p>
            <a:pPr>
              <a:defRPr/>
            </a:pPr>
            <a:r>
              <a:rPr lang="uk-UA" b="1" dirty="0"/>
              <a:t>2017 -  59</a:t>
            </a:r>
          </a:p>
          <a:p>
            <a:pPr>
              <a:defRPr/>
            </a:pPr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2874963" y="6396038"/>
            <a:ext cx="7031037" cy="277812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uk-UA" b="1" dirty="0"/>
              <a:t>Вартість проведення 1 цитологічного дослідження  орієнтовно 18 </a:t>
            </a:r>
            <a:r>
              <a:rPr lang="uk-UA" b="1" dirty="0" err="1"/>
              <a:t>грн</a:t>
            </a:r>
            <a:r>
              <a:rPr lang="uk-UA" b="1" dirty="0"/>
              <a:t> </a:t>
            </a:r>
            <a:r>
              <a:rPr lang="uk-UA" dirty="0"/>
              <a:t>(витратні матеріали) </a:t>
            </a:r>
            <a:endParaRPr lang="uk-U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918" name="Object 14"/>
          <p:cNvGraphicFramePr>
            <a:graphicFrameLocks/>
          </p:cNvGraphicFramePr>
          <p:nvPr/>
        </p:nvGraphicFramePr>
        <p:xfrm>
          <a:off x="276225" y="1073150"/>
          <a:ext cx="4897438" cy="3154363"/>
        </p:xfrm>
        <a:graphic>
          <a:graphicData uri="http://schemas.openxmlformats.org/presentationml/2006/ole">
            <p:oleObj spid="_x0000_s123918" r:id="rId3" imgW="4895512" imgH="3158002" progId="Excel.Sheet.8">
              <p:embed/>
            </p:oleObj>
          </a:graphicData>
        </a:graphic>
      </p:graphicFrame>
      <p:sp>
        <p:nvSpPr>
          <p:cNvPr id="5196" name="TextBox 7"/>
          <p:cNvSpPr txBox="1">
            <a:spLocks noChangeArrowheads="1"/>
          </p:cNvSpPr>
          <p:nvPr/>
        </p:nvSpPr>
        <p:spPr bwMode="auto">
          <a:xfrm>
            <a:off x="0" y="298450"/>
            <a:ext cx="5230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600" b="1" dirty="0">
                <a:solidFill>
                  <a:schemeClr val="tx2">
                    <a:lumMod val="50000"/>
                  </a:schemeClr>
                </a:solidFill>
              </a:rPr>
              <a:t>Відвідування лікарів ПМСД </a:t>
            </a:r>
          </a:p>
          <a:p>
            <a:pPr algn="ctr">
              <a:defRPr/>
            </a:pPr>
            <a:r>
              <a:rPr lang="uk-UA" sz="1600" b="1" dirty="0">
                <a:solidFill>
                  <a:schemeClr val="tx2">
                    <a:lumMod val="50000"/>
                  </a:schemeClr>
                </a:solidFill>
              </a:rPr>
              <a:t>з профілактичною метою (%)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4724400" y="276225"/>
            <a:ext cx="5181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600" b="1" dirty="0">
                <a:solidFill>
                  <a:schemeClr val="tx2">
                    <a:lumMod val="50000"/>
                  </a:schemeClr>
                </a:solidFill>
              </a:rPr>
              <a:t>Виявлено візуальних форм злоякісних новоутворень при </a:t>
            </a:r>
            <a:r>
              <a:rPr lang="uk-UA" sz="1600" b="1" dirty="0" err="1">
                <a:solidFill>
                  <a:schemeClr val="tx2">
                    <a:lumMod val="50000"/>
                  </a:schemeClr>
                </a:solidFill>
              </a:rPr>
              <a:t>профоглядах</a:t>
            </a:r>
            <a:r>
              <a:rPr lang="uk-UA" sz="1600" b="1" dirty="0">
                <a:solidFill>
                  <a:schemeClr val="tx2">
                    <a:lumMod val="50000"/>
                  </a:schemeClr>
                </a:solidFill>
              </a:rPr>
              <a:t> у 2017 році (%)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5148263" y="5080000"/>
          <a:ext cx="4757057" cy="117943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049486"/>
                <a:gridCol w="707571"/>
              </a:tblGrid>
              <a:tr h="393145">
                <a:tc>
                  <a:txBody>
                    <a:bodyPr/>
                    <a:lstStyle/>
                    <a:p>
                      <a:r>
                        <a:rPr lang="uk-UA" sz="1100" b="1" i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Виявлено вперше в житті хворих, всього (</a:t>
                      </a:r>
                      <a:r>
                        <a:rPr lang="uk-UA" sz="1100" b="1" i="0" dirty="0" err="1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абс.число</a:t>
                      </a:r>
                      <a:r>
                        <a:rPr lang="uk-UA" sz="1100" b="1" i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)</a:t>
                      </a:r>
                      <a:endParaRPr lang="ru-RU" sz="1100" b="1" i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b="1" i="1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3912</a:t>
                      </a:r>
                      <a:endParaRPr lang="ru-RU" sz="1000" b="1" i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93145">
                <a:tc>
                  <a:txBody>
                    <a:bodyPr/>
                    <a:lstStyle/>
                    <a:p>
                      <a:r>
                        <a:rPr lang="uk-UA" sz="1100" b="1" i="0" dirty="0" smtClean="0">
                          <a:solidFill>
                            <a:schemeClr val="tx1"/>
                          </a:solidFill>
                        </a:rPr>
                        <a:t>Виявлено при </a:t>
                      </a:r>
                      <a:r>
                        <a:rPr lang="uk-UA" sz="1100" b="1" i="0" dirty="0" err="1" smtClean="0">
                          <a:solidFill>
                            <a:schemeClr val="tx1"/>
                          </a:solidFill>
                        </a:rPr>
                        <a:t>профоглядах</a:t>
                      </a:r>
                      <a:r>
                        <a:rPr lang="uk-UA" sz="1100" b="1" i="0" dirty="0" smtClean="0">
                          <a:solidFill>
                            <a:schemeClr val="tx1"/>
                          </a:solidFill>
                        </a:rPr>
                        <a:t> (%)</a:t>
                      </a:r>
                      <a:endParaRPr lang="ru-RU" sz="11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1000" b="1" i="1" dirty="0" smtClean="0">
                          <a:solidFill>
                            <a:schemeClr val="tx1"/>
                          </a:solidFill>
                        </a:rPr>
                        <a:t>78,8%</a:t>
                      </a:r>
                      <a:endParaRPr lang="ru-RU" sz="10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93145">
                <a:tc>
                  <a:txBody>
                    <a:bodyPr/>
                    <a:lstStyle/>
                    <a:p>
                      <a:pPr algn="l"/>
                      <a:r>
                        <a:rPr lang="uk-UA" sz="1100" b="1" i="0" dirty="0" smtClean="0">
                          <a:solidFill>
                            <a:schemeClr val="tx1"/>
                          </a:solidFill>
                        </a:rPr>
                        <a:t>З занедбаними стадіями</a:t>
                      </a:r>
                      <a:r>
                        <a:rPr lang="uk-UA" sz="1100" b="1" i="0" baseline="0" dirty="0" smtClean="0">
                          <a:solidFill>
                            <a:schemeClr val="tx1"/>
                          </a:solidFill>
                        </a:rPr>
                        <a:t> злоякісних новоутворень  (%)</a:t>
                      </a:r>
                      <a:endParaRPr lang="ru-RU" sz="11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000" b="1" dirty="0" smtClean="0">
                          <a:solidFill>
                            <a:schemeClr val="tx1"/>
                          </a:solidFill>
                        </a:rPr>
                        <a:t>8,5%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3947" name="TextBox 21"/>
          <p:cNvSpPr txBox="1">
            <a:spLocks noChangeArrowheads="1"/>
          </p:cNvSpPr>
          <p:nvPr/>
        </p:nvSpPr>
        <p:spPr bwMode="auto">
          <a:xfrm>
            <a:off x="9024938" y="4724400"/>
            <a:ext cx="70643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300" b="1">
                <a:solidFill>
                  <a:srgbClr val="C00000"/>
                </a:solidFill>
              </a:rPr>
              <a:t>м.Київ</a:t>
            </a:r>
            <a:endParaRPr lang="ru-RU" sz="1300" b="1"/>
          </a:p>
        </p:txBody>
      </p:sp>
      <p:graphicFrame>
        <p:nvGraphicFramePr>
          <p:cNvPr id="123919" name="Object 15"/>
          <p:cNvGraphicFramePr>
            <a:graphicFrameLocks/>
          </p:cNvGraphicFramePr>
          <p:nvPr/>
        </p:nvGraphicFramePr>
        <p:xfrm>
          <a:off x="134938" y="4357688"/>
          <a:ext cx="5303837" cy="2390775"/>
        </p:xfrm>
        <a:graphic>
          <a:graphicData uri="http://schemas.openxmlformats.org/presentationml/2006/ole">
            <p:oleObj spid="_x0000_s123919" r:id="rId4" imgW="5303980" imgH="2389839" progId="Excel.Sheet.8">
              <p:embed/>
            </p:oleObj>
          </a:graphicData>
        </a:graphic>
      </p:graphicFrame>
      <p:sp>
        <p:nvSpPr>
          <p:cNvPr id="123948" name="Прямоугольник 7"/>
          <p:cNvSpPr>
            <a:spLocks noChangeArrowheads="1"/>
          </p:cNvSpPr>
          <p:nvPr/>
        </p:nvSpPr>
        <p:spPr bwMode="auto">
          <a:xfrm>
            <a:off x="723900" y="4067175"/>
            <a:ext cx="3657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1300" b="1"/>
              <a:t>Динаміка виявлення візуальних форм </a:t>
            </a:r>
          </a:p>
          <a:p>
            <a:pPr algn="ctr"/>
            <a:r>
              <a:rPr lang="uk-UA" sz="1300" b="1"/>
              <a:t>злоякісних новоутворень в 2015-2017 рр. </a:t>
            </a:r>
          </a:p>
        </p:txBody>
      </p:sp>
      <p:graphicFrame>
        <p:nvGraphicFramePr>
          <p:cNvPr id="123934" name="Диаграмма 9"/>
          <p:cNvGraphicFramePr>
            <a:graphicFrameLocks/>
          </p:cNvGraphicFramePr>
          <p:nvPr/>
        </p:nvGraphicFramePr>
        <p:xfrm>
          <a:off x="4873625" y="968375"/>
          <a:ext cx="4854575" cy="3502025"/>
        </p:xfrm>
        <a:graphic>
          <a:graphicData uri="http://schemas.openxmlformats.org/presentationml/2006/ole">
            <p:oleObj spid="_x0000_s123934" r:id="rId5" imgW="4858933" imgH="3499407" progId="Excel.Chart.8">
              <p:embed/>
            </p:oleObj>
          </a:graphicData>
        </a:graphic>
      </p:graphicFrame>
      <p:sp>
        <p:nvSpPr>
          <p:cNvPr id="123949" name="TextBox 11"/>
          <p:cNvSpPr txBox="1">
            <a:spLocks noChangeArrowheads="1"/>
          </p:cNvSpPr>
          <p:nvPr/>
        </p:nvSpPr>
        <p:spPr bwMode="auto">
          <a:xfrm>
            <a:off x="3324225" y="1409700"/>
            <a:ext cx="619125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38,9%</a:t>
            </a:r>
            <a:endParaRPr lang="ru-RU" b="1"/>
          </a:p>
        </p:txBody>
      </p:sp>
      <p:sp>
        <p:nvSpPr>
          <p:cNvPr id="123950" name="TextBox 12"/>
          <p:cNvSpPr txBox="1">
            <a:spLocks noChangeArrowheads="1"/>
          </p:cNvSpPr>
          <p:nvPr/>
        </p:nvSpPr>
        <p:spPr bwMode="auto">
          <a:xfrm>
            <a:off x="2895600" y="3228975"/>
            <a:ext cx="619125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27,3%</a:t>
            </a:r>
            <a:endParaRPr lang="ru-RU" b="1"/>
          </a:p>
        </p:txBody>
      </p:sp>
      <p:sp>
        <p:nvSpPr>
          <p:cNvPr id="123951" name="TextBox 13"/>
          <p:cNvSpPr txBox="1">
            <a:spLocks noChangeArrowheads="1"/>
          </p:cNvSpPr>
          <p:nvPr/>
        </p:nvSpPr>
        <p:spPr bwMode="auto">
          <a:xfrm>
            <a:off x="4133850" y="6321425"/>
            <a:ext cx="4222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(%)</a:t>
            </a: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03" name="Заголовок 1"/>
          <p:cNvSpPr>
            <a:spLocks noGrp="1"/>
          </p:cNvSpPr>
          <p:nvPr>
            <p:ph type="title"/>
          </p:nvPr>
        </p:nvSpPr>
        <p:spPr>
          <a:xfrm>
            <a:off x="746125" y="239713"/>
            <a:ext cx="8210550" cy="619125"/>
          </a:xfrm>
        </p:spPr>
        <p:txBody>
          <a:bodyPr/>
          <a:lstStyle/>
          <a:p>
            <a:pPr algn="ctr"/>
            <a:r>
              <a:rPr lang="ru-RU" sz="1800" smtClean="0"/>
              <a:t>Захворюваність, смертність та летальність населення </a:t>
            </a:r>
            <a:br>
              <a:rPr lang="ru-RU" sz="1800" smtClean="0"/>
            </a:br>
            <a:r>
              <a:rPr lang="ru-RU" sz="1800" smtClean="0"/>
              <a:t>на усі форми туберкульозу в м.Києві та Україні у 2015-2017 роках </a:t>
            </a:r>
            <a:endParaRPr lang="ru-RU" sz="200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027738" y="1878013"/>
          <a:ext cx="3588763" cy="3235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062"/>
                <a:gridCol w="1009191"/>
                <a:gridCol w="884923"/>
                <a:gridCol w="761587"/>
              </a:tblGrid>
              <a:tr h="803414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+mj-lt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>
                          <a:latin typeface="+mj-lt"/>
                        </a:rPr>
                        <a:t>Державний бюджет</a:t>
                      </a:r>
                      <a:endParaRPr lang="ru-RU" sz="11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>
                          <a:latin typeface="+mj-lt"/>
                        </a:rPr>
                        <a:t>Місцевий бюджет</a:t>
                      </a:r>
                      <a:endParaRPr lang="ru-RU" sz="11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latin typeface="+mj-lt"/>
                        </a:rPr>
                        <a:t>Разом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803414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+mj-lt"/>
                        </a:rPr>
                        <a:t>2015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+mj-lt"/>
                        </a:rPr>
                        <a:t>0,6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+mj-lt"/>
                        </a:rPr>
                        <a:t>-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+mj-lt"/>
                        </a:rPr>
                        <a:t>0,6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03414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+mj-lt"/>
                        </a:rPr>
                        <a:t>2016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+mj-lt"/>
                        </a:rPr>
                        <a:t>9,1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+mj-lt"/>
                        </a:rPr>
                        <a:t>0,5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+mj-lt"/>
                        </a:rPr>
                        <a:t>9,6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25276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+mj-lt"/>
                        </a:rPr>
                        <a:t>2017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+mj-lt"/>
                        </a:rPr>
                        <a:t>5,1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+mj-lt"/>
                        </a:rPr>
                        <a:t>11,5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+mj-lt"/>
                        </a:rPr>
                        <a:t>16,6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6731" name="TextBox 4"/>
          <p:cNvSpPr txBox="1">
            <a:spLocks noChangeArrowheads="1"/>
          </p:cNvSpPr>
          <p:nvPr/>
        </p:nvSpPr>
        <p:spPr bwMode="auto">
          <a:xfrm>
            <a:off x="6140450" y="1227138"/>
            <a:ext cx="3338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1600" b="1">
                <a:solidFill>
                  <a:schemeClr val="tx2"/>
                </a:solidFill>
              </a:rPr>
              <a:t>Медикаментозне забезпечення</a:t>
            </a:r>
          </a:p>
          <a:p>
            <a:pPr algn="ctr"/>
            <a:r>
              <a:rPr lang="uk-UA" sz="1600" b="1">
                <a:solidFill>
                  <a:schemeClr val="tx2"/>
                </a:solidFill>
              </a:rPr>
              <a:t>(млн грн)</a:t>
            </a:r>
            <a:endParaRPr lang="ru-RU" sz="1600" b="1">
              <a:solidFill>
                <a:schemeClr val="tx2"/>
              </a:solidFill>
            </a:endParaRPr>
          </a:p>
        </p:txBody>
      </p:sp>
      <p:graphicFrame>
        <p:nvGraphicFramePr>
          <p:cNvPr id="156702" name="Диаграмма 6"/>
          <p:cNvGraphicFramePr>
            <a:graphicFrameLocks/>
          </p:cNvGraphicFramePr>
          <p:nvPr/>
        </p:nvGraphicFramePr>
        <p:xfrm>
          <a:off x="98425" y="1292225"/>
          <a:ext cx="5364163" cy="5364163"/>
        </p:xfrm>
        <a:graphic>
          <a:graphicData uri="http://schemas.openxmlformats.org/presentationml/2006/ole">
            <p:oleObj spid="_x0000_s156702" r:id="rId3" imgW="5364945" imgH="5364945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Заголовок 1"/>
          <p:cNvSpPr>
            <a:spLocks noGrp="1"/>
          </p:cNvSpPr>
          <p:nvPr>
            <p:ph type="title"/>
          </p:nvPr>
        </p:nvSpPr>
        <p:spPr>
          <a:xfrm>
            <a:off x="1395413" y="190500"/>
            <a:ext cx="7334250" cy="714375"/>
          </a:xfrm>
        </p:spPr>
        <p:txBody>
          <a:bodyPr/>
          <a:lstStyle/>
          <a:p>
            <a:pPr algn="ctr"/>
            <a:r>
              <a:rPr lang="ru-RU" sz="2000" smtClean="0"/>
              <a:t>Захворюваність та смертність населення від  ВІЛ/СНІД </a:t>
            </a:r>
            <a:br>
              <a:rPr lang="ru-RU" sz="2000" smtClean="0"/>
            </a:br>
            <a:r>
              <a:rPr lang="ru-RU" sz="2000" smtClean="0"/>
              <a:t>в м.Києві у 2015-2017 роках (на 100 тис. населення)</a:t>
            </a:r>
          </a:p>
        </p:txBody>
      </p:sp>
      <p:graphicFrame>
        <p:nvGraphicFramePr>
          <p:cNvPr id="157698" name="Диаграмма 6"/>
          <p:cNvGraphicFramePr>
            <a:graphicFrameLocks/>
          </p:cNvGraphicFramePr>
          <p:nvPr/>
        </p:nvGraphicFramePr>
        <p:xfrm>
          <a:off x="-552450" y="1662113"/>
          <a:ext cx="8693150" cy="4721225"/>
        </p:xfrm>
        <a:graphic>
          <a:graphicData uri="http://schemas.openxmlformats.org/presentationml/2006/ole">
            <p:oleObj spid="_x0000_s157698" r:id="rId3" imgW="8699746" imgH="4718713" progId="Excel.Chart.8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95375" y="1193800"/>
            <a:ext cx="4256088" cy="58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uk-UA" sz="1600" dirty="0"/>
              <a:t>Кількість обстежених на ВІЛ – </a:t>
            </a:r>
            <a:r>
              <a:rPr lang="uk-UA" sz="1600" b="1" dirty="0"/>
              <a:t>257 366</a:t>
            </a:r>
          </a:p>
          <a:p>
            <a:pPr>
              <a:defRPr/>
            </a:pPr>
            <a:r>
              <a:rPr lang="uk-UA" sz="1600" dirty="0"/>
              <a:t>у т.ч. швидкими тестами – </a:t>
            </a:r>
            <a:r>
              <a:rPr lang="uk-UA" sz="1600" b="1" dirty="0">
                <a:latin typeface="+mj-lt"/>
              </a:rPr>
              <a:t>91 170 </a:t>
            </a:r>
            <a:r>
              <a:rPr lang="uk-UA" sz="1600" dirty="0">
                <a:latin typeface="+mj-lt"/>
              </a:rPr>
              <a:t>(35,4%</a:t>
            </a:r>
            <a:r>
              <a:rPr lang="uk-UA" sz="1400" dirty="0">
                <a:latin typeface="+mj-lt"/>
              </a:rPr>
              <a:t>) </a:t>
            </a:r>
            <a:endParaRPr lang="ru-RU" sz="1400" dirty="0">
              <a:latin typeface="+mj-lt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6242050" y="2676525"/>
            <a:ext cx="3003550" cy="6381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400" b="1" i="1" dirty="0" smtClean="0">
                <a:solidFill>
                  <a:srgbClr val="C00000"/>
                </a:solidFill>
                <a:latin typeface="+mj-lt"/>
              </a:rPr>
              <a:t>Кожний другий хворий на СНІД </a:t>
            </a:r>
          </a:p>
          <a:p>
            <a:pPr>
              <a:defRPr/>
            </a:pPr>
            <a:r>
              <a:rPr lang="uk-UA" sz="1400" b="1" i="1" dirty="0" smtClean="0">
                <a:solidFill>
                  <a:srgbClr val="C00000"/>
                </a:solidFill>
                <a:latin typeface="+mj-lt"/>
              </a:rPr>
              <a:t>помирає від туберкульозу</a:t>
            </a:r>
            <a:endParaRPr lang="ru-RU" sz="1400" b="1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57702" name="TextBox 8"/>
          <p:cNvSpPr txBox="1">
            <a:spLocks noChangeArrowheads="1"/>
          </p:cNvSpPr>
          <p:nvPr/>
        </p:nvSpPr>
        <p:spPr bwMode="auto">
          <a:xfrm>
            <a:off x="7248525" y="6238875"/>
            <a:ext cx="1847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i="1"/>
              <a:t>*) Дані попередні</a:t>
            </a:r>
            <a:endParaRPr lang="ru-RU" i="1"/>
          </a:p>
        </p:txBody>
      </p:sp>
      <p:sp>
        <p:nvSpPr>
          <p:cNvPr id="157703" name="TextBox 9"/>
          <p:cNvSpPr txBox="1">
            <a:spLocks noChangeArrowheads="1"/>
          </p:cNvSpPr>
          <p:nvPr/>
        </p:nvSpPr>
        <p:spPr bwMode="auto">
          <a:xfrm>
            <a:off x="5464175" y="1073150"/>
            <a:ext cx="4210050" cy="10763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 b="1"/>
              <a:t>Обсяги фінансування (з усіх джерел) млн грн </a:t>
            </a:r>
          </a:p>
          <a:p>
            <a:pPr algn="ctr"/>
            <a:r>
              <a:rPr lang="uk-UA" sz="1600" b="1"/>
              <a:t>2016 рік – 131,9</a:t>
            </a:r>
          </a:p>
          <a:p>
            <a:pPr algn="ctr"/>
            <a:r>
              <a:rPr lang="uk-UA" sz="1600" b="1"/>
              <a:t>2017 рік – 161,6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961" name="Диаграмма 30"/>
          <p:cNvGraphicFramePr>
            <a:graphicFrameLocks/>
          </p:cNvGraphicFramePr>
          <p:nvPr/>
        </p:nvGraphicFramePr>
        <p:xfrm>
          <a:off x="274638" y="1250950"/>
          <a:ext cx="9182100" cy="5321300"/>
        </p:xfrm>
        <a:graphic>
          <a:graphicData uri="http://schemas.openxmlformats.org/presentationml/2006/ole">
            <p:oleObj spid="_x0000_s168961" r:id="rId3" imgW="9181372" imgH="5322269" progId="Excel.Chart.8">
              <p:embed/>
            </p:oleObj>
          </a:graphicData>
        </a:graphic>
      </p:graphicFrame>
      <p:sp>
        <p:nvSpPr>
          <p:cNvPr id="33" name="Заголовок 1"/>
          <p:cNvSpPr>
            <a:spLocks/>
          </p:cNvSpPr>
          <p:nvPr/>
        </p:nvSpPr>
        <p:spPr bwMode="auto">
          <a:xfrm>
            <a:off x="217488" y="265113"/>
            <a:ext cx="9178925" cy="615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45713" rIns="0" bIns="45713" anchor="b"/>
          <a:lstStyle/>
          <a:p>
            <a:pPr algn="ctr" eaLnBrk="0" hangingPunct="0">
              <a:defRPr/>
            </a:pP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</a:rPr>
              <a:t>Відвідування лікарів поліклінік, виїзди бригад невідкладної та екстреної медичної допомоги 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002" name="Object 2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28002" name="think-cell Slide" r:id="rId18" imgW="360" imgH="360" progId="">
              <p:embed/>
            </p:oleObj>
          </a:graphicData>
        </a:graphic>
      </p:graphicFrame>
      <p:sp>
        <p:nvSpPr>
          <p:cNvPr id="128004" name="Rectangle 47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2"/>
            </a:solidFill>
            <a:round/>
            <a:headEnd/>
            <a:tailEnd type="stealth" w="lg" len="lg"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ym typeface="Arial" charset="0"/>
            </a:endParaRPr>
          </a:p>
        </p:txBody>
      </p:sp>
      <p:sp>
        <p:nvSpPr>
          <p:cNvPr id="128005" name="Title 1"/>
          <p:cNvSpPr>
            <a:spLocks noGrp="1"/>
          </p:cNvSpPr>
          <p:nvPr>
            <p:ph type="title" idx="4294967295"/>
            <p:custDataLst>
              <p:tags r:id="rId3"/>
            </p:custDataLst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Кадрова ситуація</a:t>
            </a:r>
          </a:p>
        </p:txBody>
      </p:sp>
      <p:sp>
        <p:nvSpPr>
          <p:cNvPr id="128006" name="Rectangle 31"/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auto">
          <a:xfrm>
            <a:off x="4368800" y="5260975"/>
            <a:ext cx="127000" cy="136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/>
            <a:endParaRPr lang="en-US" sz="900">
              <a:sym typeface="Arial" charset="0"/>
            </a:endParaRPr>
          </a:p>
        </p:txBody>
      </p:sp>
      <p:sp>
        <p:nvSpPr>
          <p:cNvPr id="128007" name="Rectangle 32"/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auto">
          <a:xfrm>
            <a:off x="3759200" y="5260975"/>
            <a:ext cx="127000" cy="136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/>
            <a:endParaRPr lang="en-US" sz="900">
              <a:sym typeface="Arial" charset="0"/>
            </a:endParaRPr>
          </a:p>
        </p:txBody>
      </p:sp>
      <p:sp>
        <p:nvSpPr>
          <p:cNvPr id="128008" name="Rectangle 27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auto">
          <a:xfrm>
            <a:off x="2530475" y="5260975"/>
            <a:ext cx="127000" cy="136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/>
            <a:endParaRPr lang="en-US" sz="900">
              <a:sym typeface="Arial" charset="0"/>
            </a:endParaRPr>
          </a:p>
        </p:txBody>
      </p:sp>
      <p:sp>
        <p:nvSpPr>
          <p:cNvPr id="128009" name="Rectangle 30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auto">
          <a:xfrm>
            <a:off x="1952625" y="5260975"/>
            <a:ext cx="63500" cy="136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/>
            <a:endParaRPr lang="en-US" sz="900">
              <a:sym typeface="Arial" charset="0"/>
            </a:endParaRPr>
          </a:p>
        </p:txBody>
      </p:sp>
      <p:sp>
        <p:nvSpPr>
          <p:cNvPr id="128010" name="Rectangle 50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1625600" y="4746625"/>
            <a:ext cx="107950" cy="136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22225" tIns="0" rIns="22225" bIns="0" anchor="ctr"/>
          <a:lstStyle/>
          <a:p>
            <a:pPr algn="ctr"/>
            <a:fld id="{8DBDEE37-130F-4461-AD34-E6C854AF1529}" type="datetime'''''''''5'''''''''''''''''''''''''''''''''''''''''''''''''''">
              <a:rPr lang="en-US" sz="900">
                <a:solidFill>
                  <a:schemeClr val="bg1"/>
                </a:solidFill>
                <a:sym typeface="Arial" charset="0"/>
              </a:rPr>
              <a:pPr algn="ctr"/>
              <a:t>5</a:t>
            </a:fld>
            <a:endParaRPr lang="en-US" sz="900">
              <a:solidFill>
                <a:schemeClr val="bg1"/>
              </a:solidFill>
              <a:sym typeface="Arial" charset="0"/>
            </a:endParaRPr>
          </a:p>
        </p:txBody>
      </p:sp>
      <p:sp>
        <p:nvSpPr>
          <p:cNvPr id="128011" name="Rectangle 41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1825625" y="4416425"/>
            <a:ext cx="107950" cy="136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22225" tIns="0" rIns="22225" bIns="0" anchor="ctr"/>
          <a:lstStyle/>
          <a:p>
            <a:pPr algn="ctr"/>
            <a:fld id="{BB95D666-9B77-47AC-A712-D9DBCDBE0155}" type="datetime'''''''8'''''''''''''''''''''''''''''''''''''''">
              <a:rPr lang="en-US" sz="900">
                <a:solidFill>
                  <a:schemeClr val="bg1"/>
                </a:solidFill>
                <a:sym typeface="Arial" charset="0"/>
              </a:rPr>
              <a:pPr algn="ctr"/>
              <a:t>8</a:t>
            </a:fld>
            <a:endParaRPr lang="en-US" sz="900">
              <a:solidFill>
                <a:schemeClr val="bg1"/>
              </a:solidFill>
              <a:sym typeface="Arial" charset="0"/>
            </a:endParaRPr>
          </a:p>
        </p:txBody>
      </p:sp>
      <p:sp>
        <p:nvSpPr>
          <p:cNvPr id="128012" name="Rectangle 29"/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auto">
          <a:xfrm>
            <a:off x="2941638" y="4416425"/>
            <a:ext cx="171450" cy="136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22225" tIns="0" rIns="22225" bIns="0" anchor="ctr"/>
          <a:lstStyle/>
          <a:p>
            <a:pPr algn="ctr" eaLnBrk="0" hangingPunct="0"/>
            <a:endParaRPr lang="en-US" sz="900">
              <a:sym typeface="Arial" charset="0"/>
            </a:endParaRPr>
          </a:p>
        </p:txBody>
      </p:sp>
      <p:sp>
        <p:nvSpPr>
          <p:cNvPr id="128013" name="Rectangle 47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1784350" y="4076700"/>
            <a:ext cx="107950" cy="136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22225" tIns="0" rIns="22225" bIns="0" anchor="ctr"/>
          <a:lstStyle/>
          <a:p>
            <a:pPr algn="ctr"/>
            <a:fld id="{075BB81C-325B-4332-893E-017F70983274}" type="datetime'''''''''''''''''''''''''''''''''''''''7'''''''''''''''">
              <a:rPr lang="en-US" sz="900">
                <a:solidFill>
                  <a:schemeClr val="bg1"/>
                </a:solidFill>
                <a:sym typeface="Arial" charset="0"/>
              </a:rPr>
              <a:pPr algn="ctr"/>
              <a:t>7</a:t>
            </a:fld>
            <a:endParaRPr lang="en-US" sz="900">
              <a:solidFill>
                <a:schemeClr val="bg1"/>
              </a:solidFill>
              <a:sym typeface="Arial" charset="0"/>
            </a:endParaRPr>
          </a:p>
        </p:txBody>
      </p:sp>
      <p:sp>
        <p:nvSpPr>
          <p:cNvPr id="128014" name="Rectangle 3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89400" y="2781300"/>
            <a:ext cx="171450" cy="136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22225" tIns="0" rIns="22225" bIns="0" anchor="ctr"/>
          <a:lstStyle/>
          <a:p>
            <a:endParaRPr lang="en-US" sz="900">
              <a:sym typeface="Arial" charset="0"/>
            </a:endParaRPr>
          </a:p>
        </p:txBody>
      </p:sp>
      <p:sp>
        <p:nvSpPr>
          <p:cNvPr id="128015" name="Rectangle 143"/>
          <p:cNvSpPr>
            <a:spLocks noGrp="1" noChangeArrowheads="1"/>
          </p:cNvSpPr>
          <p:nvPr>
            <p:custDataLst>
              <p:tags r:id="rId13"/>
            </p:custDataLst>
          </p:nvPr>
        </p:nvSpPr>
        <p:spPr bwMode="auto">
          <a:xfrm>
            <a:off x="8894763" y="5489575"/>
            <a:ext cx="431800" cy="182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/>
            <a:endParaRPr lang="en-US">
              <a:sym typeface="Arial" charset="0"/>
            </a:endParaRPr>
          </a:p>
        </p:txBody>
      </p:sp>
      <p:sp>
        <p:nvSpPr>
          <p:cNvPr id="128016" name="Rectangle 199"/>
          <p:cNvSpPr>
            <a:spLocks noGrp="1" noChangeArrowheads="1"/>
          </p:cNvSpPr>
          <p:nvPr>
            <p:custDataLst>
              <p:tags r:id="rId14"/>
            </p:custDataLst>
          </p:nvPr>
        </p:nvSpPr>
        <p:spPr bwMode="gray">
          <a:xfrm>
            <a:off x="6696075" y="4408488"/>
            <a:ext cx="26035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25400" tIns="0" rIns="25400" bIns="0" anchor="ctr"/>
          <a:lstStyle/>
          <a:p>
            <a:pPr algn="ctr"/>
            <a:endParaRPr lang="en-US" sz="1000">
              <a:solidFill>
                <a:schemeClr val="bg1"/>
              </a:solidFill>
              <a:sym typeface="Arial" charset="0"/>
            </a:endParaRPr>
          </a:p>
        </p:txBody>
      </p:sp>
      <p:graphicFrame>
        <p:nvGraphicFramePr>
          <p:cNvPr id="128003" name="Диаграмма 61"/>
          <p:cNvGraphicFramePr>
            <a:graphicFrameLocks/>
          </p:cNvGraphicFramePr>
          <p:nvPr/>
        </p:nvGraphicFramePr>
        <p:xfrm>
          <a:off x="1979613" y="1670050"/>
          <a:ext cx="5432425" cy="3556000"/>
        </p:xfrm>
        <a:graphic>
          <a:graphicData uri="http://schemas.openxmlformats.org/presentationml/2006/ole">
            <p:oleObj spid="_x0000_s128003" r:id="rId19" imgW="4395597" imgH="3584759" progId="Excel.Sheet.8">
              <p:embed/>
            </p:oleObj>
          </a:graphicData>
        </a:graphic>
      </p:graphicFrame>
      <p:sp>
        <p:nvSpPr>
          <p:cNvPr id="128017" name="Rectangle 17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532063" y="1309688"/>
            <a:ext cx="5153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Забезпеченість медичним персоналом</a:t>
            </a:r>
          </a:p>
        </p:txBody>
      </p:sp>
      <p:sp>
        <p:nvSpPr>
          <p:cNvPr id="128018" name="Rectangle 14"/>
          <p:cNvSpPr>
            <a:spLocks noGrp="1" noChangeArrowheads="1"/>
          </p:cNvSpPr>
          <p:nvPr>
            <p:custDataLst>
              <p:tags r:id="rId16"/>
            </p:custDataLst>
          </p:nvPr>
        </p:nvSpPr>
        <p:spPr bwMode="auto">
          <a:xfrm>
            <a:off x="2208213" y="5556250"/>
            <a:ext cx="52625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22225" tIns="0" rIns="22225" bIns="0" anchor="ctr"/>
          <a:lstStyle/>
          <a:p>
            <a:pPr eaLnBrk="0" hangingPunct="0"/>
            <a:r>
              <a:rPr lang="uk-UA" sz="1600" b="1">
                <a:sym typeface="Arial" charset="0"/>
              </a:rPr>
              <a:t>Укомплектованість штатних посад фізичними особами:</a:t>
            </a:r>
          </a:p>
          <a:p>
            <a:pPr eaLnBrk="0" hangingPunct="0"/>
            <a:r>
              <a:rPr lang="uk-UA" sz="1600" b="1">
                <a:sym typeface="Arial" charset="0"/>
              </a:rPr>
              <a:t>лікарів – 79,1%, молодших спеціалістів з медичною освітою – 76,3</a:t>
            </a:r>
            <a:r>
              <a:rPr lang="uk-UA" b="1">
                <a:sym typeface="Arial" charset="0"/>
              </a:rPr>
              <a:t>%</a:t>
            </a:r>
            <a:endParaRPr lang="en-US" b="1">
              <a:sym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48175" y="2924175"/>
            <a:ext cx="231775" cy="1857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uk-UA" b="1" dirty="0"/>
              <a:t>,3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586413" y="2924175"/>
            <a:ext cx="473075" cy="18573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6000" tIns="0" rIns="0" bIns="0">
            <a:spAutoFit/>
          </a:bodyPr>
          <a:lstStyle/>
          <a:p>
            <a:pPr>
              <a:defRPr/>
            </a:pPr>
            <a:r>
              <a:rPr lang="uk-UA" b="1" dirty="0"/>
              <a:t>0,2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 noGrp="1"/>
          </p:cNvGraphicFramePr>
          <p:nvPr/>
        </p:nvGraphicFramePr>
        <p:xfrm>
          <a:off x="4873981" y="1304617"/>
          <a:ext cx="4758612" cy="4226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66" name="Прямоугольник 4"/>
          <p:cNvSpPr>
            <a:spLocks noChangeArrowheads="1"/>
          </p:cNvSpPr>
          <p:nvPr/>
        </p:nvSpPr>
        <p:spPr bwMode="auto">
          <a:xfrm>
            <a:off x="5048250" y="247650"/>
            <a:ext cx="4627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b="1">
                <a:solidFill>
                  <a:schemeClr val="tx2"/>
                </a:solidFill>
                <a:latin typeface="Arial Cyr" pitchFamily="34" charset="0"/>
                <a:cs typeface="Arial Cyr" pitchFamily="34" charset="0"/>
              </a:rPr>
              <a:t>Структура основних причин смерті населення  у 2017 році</a:t>
            </a:r>
          </a:p>
        </p:txBody>
      </p:sp>
      <p:sp>
        <p:nvSpPr>
          <p:cNvPr id="40967" name="Прямоугольник 6"/>
          <p:cNvSpPr>
            <a:spLocks noChangeArrowheads="1"/>
          </p:cNvSpPr>
          <p:nvPr/>
        </p:nvSpPr>
        <p:spPr bwMode="auto">
          <a:xfrm>
            <a:off x="236538" y="200025"/>
            <a:ext cx="495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b="1">
                <a:solidFill>
                  <a:schemeClr val="tx2"/>
                </a:solidFill>
              </a:rPr>
              <a:t>Природний рух населення м.Києва  </a:t>
            </a:r>
          </a:p>
          <a:p>
            <a:pPr algn="ctr"/>
            <a:r>
              <a:rPr lang="ru-RU" sz="1800" b="1">
                <a:solidFill>
                  <a:schemeClr val="tx2"/>
                </a:solidFill>
              </a:rPr>
              <a:t>у 2013- 2017 роках (на 1000 населення)</a:t>
            </a:r>
          </a:p>
        </p:txBody>
      </p:sp>
      <p:graphicFrame>
        <p:nvGraphicFramePr>
          <p:cNvPr id="40964" name="Диаграмма 7"/>
          <p:cNvGraphicFramePr>
            <a:graphicFrameLocks/>
          </p:cNvGraphicFramePr>
          <p:nvPr/>
        </p:nvGraphicFramePr>
        <p:xfrm>
          <a:off x="204788" y="1195388"/>
          <a:ext cx="4738687" cy="5013325"/>
        </p:xfrm>
        <a:graphic>
          <a:graphicData uri="http://schemas.openxmlformats.org/presentationml/2006/ole">
            <p:oleObj spid="_x0000_s40964" r:id="rId4" imgW="4737003" imgH="5017443" progId="Excel.Chart.8">
              <p:embed/>
            </p:oleObj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3109913" y="2584450"/>
            <a:ext cx="401637" cy="3079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non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200" i="1" dirty="0" smtClean="0"/>
              <a:t>2,0</a:t>
            </a:r>
            <a:endParaRPr lang="ru-RU" sz="1200" i="1" dirty="0"/>
          </a:p>
        </p:txBody>
      </p:sp>
      <p:sp>
        <p:nvSpPr>
          <p:cNvPr id="11" name="TextBox 1"/>
          <p:cNvSpPr txBox="1"/>
          <p:nvPr/>
        </p:nvSpPr>
        <p:spPr>
          <a:xfrm>
            <a:off x="3968750" y="2714625"/>
            <a:ext cx="401638" cy="3079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non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200" i="1" dirty="0" smtClean="0"/>
              <a:t>1,6</a:t>
            </a:r>
            <a:endParaRPr lang="ru-RU" sz="1200" i="1" dirty="0"/>
          </a:p>
        </p:txBody>
      </p:sp>
      <p:cxnSp>
        <p:nvCxnSpPr>
          <p:cNvPr id="40970" name="Прямая соединительная линия 14"/>
          <p:cNvCxnSpPr>
            <a:cxnSpLocks noChangeShapeType="1"/>
          </p:cNvCxnSpPr>
          <p:nvPr/>
        </p:nvCxnSpPr>
        <p:spPr bwMode="auto">
          <a:xfrm>
            <a:off x="4852988" y="1109663"/>
            <a:ext cx="60325" cy="5499100"/>
          </a:xfrm>
          <a:prstGeom prst="line">
            <a:avLst/>
          </a:prstGeom>
          <a:noFill/>
          <a:ln w="38100" algn="ctr">
            <a:solidFill>
              <a:schemeClr val="bg2"/>
            </a:solidFill>
            <a:round/>
            <a:headEnd/>
            <a:tailEnd type="none" w="lg" len="lg"/>
          </a:ln>
        </p:spPr>
      </p:cxnSp>
      <p:sp>
        <p:nvSpPr>
          <p:cNvPr id="40971" name="Text Box 9"/>
          <p:cNvSpPr txBox="1">
            <a:spLocks noChangeArrowheads="1"/>
          </p:cNvSpPr>
          <p:nvPr/>
        </p:nvSpPr>
        <p:spPr bwMode="auto">
          <a:xfrm>
            <a:off x="5467350" y="5238750"/>
            <a:ext cx="3756025" cy="13144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600" b="1" u="sng">
                <a:solidFill>
                  <a:srgbClr val="0000CC"/>
                </a:solidFill>
              </a:rPr>
              <a:t>ЄС </a:t>
            </a:r>
          </a:p>
          <a:p>
            <a:r>
              <a:rPr lang="uk-UA" sz="1600" b="1">
                <a:solidFill>
                  <a:srgbClr val="0000CC"/>
                </a:solidFill>
              </a:rPr>
              <a:t>Хвороби системи кровообігу – 45%</a:t>
            </a:r>
          </a:p>
          <a:p>
            <a:r>
              <a:rPr lang="uk-UA" sz="1600" b="1">
                <a:solidFill>
                  <a:srgbClr val="0000CC"/>
                </a:solidFill>
              </a:rPr>
              <a:t>Злоякісні новоутворення – 25%</a:t>
            </a:r>
          </a:p>
          <a:p>
            <a:r>
              <a:rPr lang="uk-UA" sz="1600" b="1">
                <a:solidFill>
                  <a:srgbClr val="0000CC"/>
                </a:solidFill>
              </a:rPr>
              <a:t>Травми – 4%</a:t>
            </a:r>
          </a:p>
          <a:p>
            <a:r>
              <a:rPr lang="uk-UA" sz="1600" b="1">
                <a:solidFill>
                  <a:srgbClr val="0000CC"/>
                </a:solidFill>
              </a:rPr>
              <a:t>Інші – 26%</a:t>
            </a:r>
          </a:p>
        </p:txBody>
      </p:sp>
      <p:sp>
        <p:nvSpPr>
          <p:cNvPr id="40972" name="Text Box 10"/>
          <p:cNvSpPr txBox="1">
            <a:spLocks noChangeArrowheads="1"/>
          </p:cNvSpPr>
          <p:nvPr/>
        </p:nvSpPr>
        <p:spPr bwMode="auto">
          <a:xfrm>
            <a:off x="8796338" y="1060450"/>
            <a:ext cx="8239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600" b="1">
                <a:solidFill>
                  <a:srgbClr val="0000CC"/>
                </a:solidFill>
              </a:rPr>
              <a:t>м.Київ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62" name="Диаграмма 3"/>
          <p:cNvGraphicFramePr>
            <a:graphicFrameLocks/>
          </p:cNvGraphicFramePr>
          <p:nvPr/>
        </p:nvGraphicFramePr>
        <p:xfrm>
          <a:off x="177800" y="273050"/>
          <a:ext cx="4765675" cy="3484563"/>
        </p:xfrm>
        <a:graphic>
          <a:graphicData uri="http://schemas.openxmlformats.org/presentationml/2006/ole">
            <p:oleObj spid="_x0000_s143362" r:id="rId3" imgW="4767485" imgH="3481118" progId="Excel.Sheet.8">
              <p:embed/>
            </p:oleObj>
          </a:graphicData>
        </a:graphic>
      </p:graphicFrame>
      <p:sp>
        <p:nvSpPr>
          <p:cNvPr id="143366" name="TextBox 4"/>
          <p:cNvSpPr txBox="1">
            <a:spLocks noChangeArrowheads="1"/>
          </p:cNvSpPr>
          <p:nvPr/>
        </p:nvSpPr>
        <p:spPr bwMode="auto">
          <a:xfrm>
            <a:off x="131763" y="130175"/>
            <a:ext cx="50466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 b="1">
                <a:solidFill>
                  <a:schemeClr val="tx2"/>
                </a:solidFill>
              </a:rPr>
              <a:t>Забезпеченість населення м. Києва ліжками в закладах охорони здоров’я в порівнянні </a:t>
            </a:r>
          </a:p>
          <a:p>
            <a:pPr algn="ctr"/>
            <a:r>
              <a:rPr lang="uk-UA" sz="1600" b="1">
                <a:solidFill>
                  <a:schemeClr val="tx2"/>
                </a:solidFill>
              </a:rPr>
              <a:t>з країнами ЄС (на 10 000 населення)</a:t>
            </a:r>
            <a:endParaRPr lang="ru-RU" sz="1600" b="1">
              <a:solidFill>
                <a:schemeClr val="tx2"/>
              </a:solidFill>
            </a:endParaRPr>
          </a:p>
        </p:txBody>
      </p:sp>
      <p:sp>
        <p:nvSpPr>
          <p:cNvPr id="143367" name="TextBox 5"/>
          <p:cNvSpPr txBox="1">
            <a:spLocks noChangeArrowheads="1"/>
          </p:cNvSpPr>
          <p:nvPr/>
        </p:nvSpPr>
        <p:spPr bwMode="auto">
          <a:xfrm>
            <a:off x="3944938" y="2492375"/>
            <a:ext cx="11064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600" b="1">
                <a:solidFill>
                  <a:srgbClr val="FF0000"/>
                </a:solidFill>
              </a:rPr>
              <a:t>ЄС – 47,3</a:t>
            </a:r>
            <a:endParaRPr lang="ru-RU" sz="1600" b="1">
              <a:solidFill>
                <a:srgbClr val="FF0000"/>
              </a:solidFill>
            </a:endParaRPr>
          </a:p>
        </p:txBody>
      </p:sp>
      <p:graphicFrame>
        <p:nvGraphicFramePr>
          <p:cNvPr id="143363" name="Диаграмма 6"/>
          <p:cNvGraphicFramePr>
            <a:graphicFrameLocks/>
          </p:cNvGraphicFramePr>
          <p:nvPr/>
        </p:nvGraphicFramePr>
        <p:xfrm>
          <a:off x="4737100" y="1125538"/>
          <a:ext cx="4964113" cy="2924175"/>
        </p:xfrm>
        <a:graphic>
          <a:graphicData uri="http://schemas.openxmlformats.org/presentationml/2006/ole">
            <p:oleObj spid="_x0000_s143363" r:id="rId4" imgW="4962574" imgH="2920237" progId="Excel.Sheet.8">
              <p:embed/>
            </p:oleObj>
          </a:graphicData>
        </a:graphic>
      </p:graphicFrame>
      <p:sp>
        <p:nvSpPr>
          <p:cNvPr id="8" name="Прямая соединительная линия 7"/>
          <p:cNvSpPr/>
          <p:nvPr/>
        </p:nvSpPr>
        <p:spPr>
          <a:xfrm flipV="1">
            <a:off x="5673725" y="2852738"/>
            <a:ext cx="3152775" cy="9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43369" name="TextBox 8"/>
          <p:cNvSpPr txBox="1">
            <a:spLocks noChangeArrowheads="1"/>
          </p:cNvSpPr>
          <p:nvPr/>
        </p:nvSpPr>
        <p:spPr bwMode="auto">
          <a:xfrm>
            <a:off x="8769350" y="2636838"/>
            <a:ext cx="9921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600" b="1">
                <a:solidFill>
                  <a:srgbClr val="FF0000"/>
                </a:solidFill>
              </a:rPr>
              <a:t>ЄС – 6,7</a:t>
            </a:r>
            <a:endParaRPr lang="ru-RU" sz="1600" b="1">
              <a:solidFill>
                <a:srgbClr val="FF0000"/>
              </a:solidFill>
            </a:endParaRPr>
          </a:p>
        </p:txBody>
      </p:sp>
      <p:sp>
        <p:nvSpPr>
          <p:cNvPr id="143370" name="TextBox 9"/>
          <p:cNvSpPr txBox="1">
            <a:spLocks noChangeArrowheads="1"/>
          </p:cNvSpPr>
          <p:nvPr/>
        </p:nvSpPr>
        <p:spPr bwMode="auto">
          <a:xfrm>
            <a:off x="5337175" y="522288"/>
            <a:ext cx="41989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 b="1">
                <a:solidFill>
                  <a:schemeClr val="tx2"/>
                </a:solidFill>
              </a:rPr>
              <a:t>Середня тривалість лікування (днів)</a:t>
            </a:r>
            <a:endParaRPr lang="ru-RU" sz="1600" b="1">
              <a:solidFill>
                <a:schemeClr val="tx2"/>
              </a:solidFill>
            </a:endParaRPr>
          </a:p>
        </p:txBody>
      </p:sp>
      <p:graphicFrame>
        <p:nvGraphicFramePr>
          <p:cNvPr id="143364" name="Диаграмма 10"/>
          <p:cNvGraphicFramePr>
            <a:graphicFrameLocks/>
          </p:cNvGraphicFramePr>
          <p:nvPr/>
        </p:nvGraphicFramePr>
        <p:xfrm>
          <a:off x="63500" y="4065588"/>
          <a:ext cx="4957763" cy="2560637"/>
        </p:xfrm>
        <a:graphic>
          <a:graphicData uri="http://schemas.openxmlformats.org/presentationml/2006/ole">
            <p:oleObj spid="_x0000_s143364" r:id="rId5" imgW="4962574" imgH="2560542" progId="Excel.Sheet.8">
              <p:embed/>
            </p:oleObj>
          </a:graphicData>
        </a:graphic>
      </p:graphicFrame>
      <p:sp>
        <p:nvSpPr>
          <p:cNvPr id="12" name="Прямая соединительная линия 11"/>
          <p:cNvSpPr/>
          <p:nvPr/>
        </p:nvSpPr>
        <p:spPr>
          <a:xfrm flipV="1">
            <a:off x="920750" y="4941888"/>
            <a:ext cx="3040063" cy="6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43372" name="TextBox 14"/>
          <p:cNvSpPr txBox="1">
            <a:spLocks noChangeArrowheads="1"/>
          </p:cNvSpPr>
          <p:nvPr/>
        </p:nvSpPr>
        <p:spPr bwMode="auto">
          <a:xfrm>
            <a:off x="115888" y="3789363"/>
            <a:ext cx="49926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 b="1">
                <a:solidFill>
                  <a:schemeClr val="tx2"/>
                </a:solidFill>
              </a:rPr>
              <a:t>Рівень госпіталізації</a:t>
            </a:r>
            <a:r>
              <a:rPr lang="en-US" sz="1600" b="1">
                <a:solidFill>
                  <a:schemeClr val="tx2"/>
                </a:solidFill>
              </a:rPr>
              <a:t> </a:t>
            </a:r>
            <a:r>
              <a:rPr lang="uk-UA" sz="1600" b="1">
                <a:solidFill>
                  <a:schemeClr val="tx2"/>
                </a:solidFill>
              </a:rPr>
              <a:t>в стаціонари (на 100 осіб)</a:t>
            </a:r>
            <a:endParaRPr lang="ru-RU" sz="1600" b="1">
              <a:solidFill>
                <a:schemeClr val="tx2"/>
              </a:solidFill>
            </a:endParaRPr>
          </a:p>
        </p:txBody>
      </p:sp>
      <p:graphicFrame>
        <p:nvGraphicFramePr>
          <p:cNvPr id="143365" name="Диаграмма 18"/>
          <p:cNvGraphicFramePr>
            <a:graphicFrameLocks/>
          </p:cNvGraphicFramePr>
          <p:nvPr/>
        </p:nvGraphicFramePr>
        <p:xfrm>
          <a:off x="4881563" y="3860800"/>
          <a:ext cx="4498975" cy="2695575"/>
        </p:xfrm>
        <a:graphic>
          <a:graphicData uri="http://schemas.openxmlformats.org/presentationml/2006/ole">
            <p:oleObj spid="_x0000_s143365" r:id="rId6" imgW="4499238" imgH="2700762" progId="Excel.Sheet.8">
              <p:embed/>
            </p:oleObj>
          </a:graphicData>
        </a:graphic>
      </p:graphicFrame>
      <p:sp>
        <p:nvSpPr>
          <p:cNvPr id="20" name="Прямая соединительная линия 19"/>
          <p:cNvSpPr/>
          <p:nvPr/>
        </p:nvSpPr>
        <p:spPr>
          <a:xfrm flipV="1">
            <a:off x="5529263" y="4581525"/>
            <a:ext cx="2901950" cy="47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43374" name="TextBox 20"/>
          <p:cNvSpPr txBox="1">
            <a:spLocks noChangeArrowheads="1"/>
          </p:cNvSpPr>
          <p:nvPr/>
        </p:nvSpPr>
        <p:spPr bwMode="auto">
          <a:xfrm>
            <a:off x="8408988" y="4365625"/>
            <a:ext cx="11620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600" b="1">
                <a:solidFill>
                  <a:srgbClr val="FF0000"/>
                </a:solidFill>
              </a:rPr>
              <a:t>ЄС –655,</a:t>
            </a:r>
            <a:r>
              <a:rPr lang="en-US" sz="1600" b="1">
                <a:solidFill>
                  <a:srgbClr val="FF0000"/>
                </a:solidFill>
              </a:rPr>
              <a:t>5</a:t>
            </a:r>
            <a:endParaRPr lang="ru-RU" sz="1600" b="1">
              <a:solidFill>
                <a:srgbClr val="FF0000"/>
              </a:solidFill>
            </a:endParaRPr>
          </a:p>
        </p:txBody>
      </p:sp>
      <p:sp>
        <p:nvSpPr>
          <p:cNvPr id="143375" name="TextBox 22"/>
          <p:cNvSpPr txBox="1">
            <a:spLocks noChangeArrowheads="1"/>
          </p:cNvSpPr>
          <p:nvPr/>
        </p:nvSpPr>
        <p:spPr bwMode="auto">
          <a:xfrm>
            <a:off x="5211763" y="3635375"/>
            <a:ext cx="46942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 b="1">
                <a:solidFill>
                  <a:schemeClr val="tx2"/>
                </a:solidFill>
              </a:rPr>
              <a:t>Проліковано в  умовах денного стаціонару на амбулаторному  рівні (на 10 000 осіб)</a:t>
            </a:r>
            <a:endParaRPr lang="ru-RU" sz="1600" b="1">
              <a:solidFill>
                <a:schemeClr val="tx2"/>
              </a:solidFill>
            </a:endParaRPr>
          </a:p>
        </p:txBody>
      </p:sp>
      <p:sp>
        <p:nvSpPr>
          <p:cNvPr id="143376" name="TextBox 5"/>
          <p:cNvSpPr txBox="1">
            <a:spLocks noChangeArrowheads="1"/>
          </p:cNvSpPr>
          <p:nvPr/>
        </p:nvSpPr>
        <p:spPr bwMode="auto">
          <a:xfrm>
            <a:off x="3906838" y="4797425"/>
            <a:ext cx="11064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600" b="1">
                <a:solidFill>
                  <a:srgbClr val="FF0000"/>
                </a:solidFill>
              </a:rPr>
              <a:t>ЄС – 16,7</a:t>
            </a:r>
            <a:endParaRPr lang="ru-RU" sz="1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9746" name="Object 2"/>
          <p:cNvGraphicFramePr>
            <a:graphicFrameLocks/>
          </p:cNvGraphicFramePr>
          <p:nvPr/>
        </p:nvGraphicFramePr>
        <p:xfrm>
          <a:off x="123825" y="1049338"/>
          <a:ext cx="9832975" cy="5237162"/>
        </p:xfrm>
        <a:graphic>
          <a:graphicData uri="http://schemas.openxmlformats.org/presentationml/2006/ole">
            <p:oleObj spid="_x0000_s159746" r:id="rId3" imgW="9833700" imgH="5236918" progId="Excel.Sheet.8">
              <p:embed/>
            </p:oleObj>
          </a:graphicData>
        </a:graphic>
      </p:graphicFrame>
      <p:sp>
        <p:nvSpPr>
          <p:cNvPr id="159747" name="TextBox 4"/>
          <p:cNvSpPr txBox="1">
            <a:spLocks noChangeArrowheads="1"/>
          </p:cNvSpPr>
          <p:nvPr/>
        </p:nvSpPr>
        <p:spPr bwMode="auto">
          <a:xfrm>
            <a:off x="1208088" y="2420938"/>
            <a:ext cx="60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chemeClr val="bg1"/>
                </a:solidFill>
              </a:rPr>
              <a:t>29268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59748" name="Заголовок 1"/>
          <p:cNvSpPr>
            <a:spLocks noGrp="1"/>
          </p:cNvSpPr>
          <p:nvPr>
            <p:ph type="ctrTitle"/>
          </p:nvPr>
        </p:nvSpPr>
        <p:spPr>
          <a:xfrm>
            <a:off x="273050" y="44450"/>
            <a:ext cx="9385300" cy="728663"/>
          </a:xfrm>
        </p:spPr>
        <p:txBody>
          <a:bodyPr/>
          <a:lstStyle/>
          <a:p>
            <a:r>
              <a:rPr lang="uk-UA" smtClean="0"/>
              <a:t>Використання ліжкового фонду закладів охорони здоров’я</a:t>
            </a:r>
            <a:endParaRPr lang="ru-RU" smtClean="0"/>
          </a:p>
        </p:txBody>
      </p:sp>
      <p:sp>
        <p:nvSpPr>
          <p:cNvPr id="159749" name="TextBox 6"/>
          <p:cNvSpPr txBox="1">
            <a:spLocks noChangeArrowheads="1"/>
          </p:cNvSpPr>
          <p:nvPr/>
        </p:nvSpPr>
        <p:spPr bwMode="auto">
          <a:xfrm>
            <a:off x="3319463" y="2492375"/>
            <a:ext cx="609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chemeClr val="bg1"/>
                </a:solidFill>
              </a:rPr>
              <a:t>29276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59750" name="TextBox 7"/>
          <p:cNvSpPr txBox="1">
            <a:spLocks noChangeArrowheads="1"/>
          </p:cNvSpPr>
          <p:nvPr/>
        </p:nvSpPr>
        <p:spPr bwMode="auto">
          <a:xfrm>
            <a:off x="5437188" y="2495550"/>
            <a:ext cx="60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chemeClr val="bg1"/>
                </a:solidFill>
              </a:rPr>
              <a:t>29271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7131302" y="1464192"/>
            <a:ext cx="2063246" cy="653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b="1" dirty="0" smtClean="0">
                <a:solidFill>
                  <a:srgbClr val="FF0000"/>
                </a:solidFill>
              </a:rPr>
              <a:t>3500 </a:t>
            </a:r>
            <a:r>
              <a:rPr lang="uk-UA" sz="1400" b="1" dirty="0" smtClean="0">
                <a:solidFill>
                  <a:srgbClr val="FF0000"/>
                </a:solidFill>
              </a:rPr>
              <a:t>ліжок </a:t>
            </a:r>
          </a:p>
          <a:p>
            <a:pPr algn="ctr">
              <a:defRPr/>
            </a:pPr>
            <a:r>
              <a:rPr lang="uk-UA" sz="1400" b="1" dirty="0" smtClean="0">
                <a:solidFill>
                  <a:srgbClr val="FF0000"/>
                </a:solidFill>
              </a:rPr>
              <a:t>щоденно простоює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1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985838" y="0"/>
            <a:ext cx="8420100" cy="1008063"/>
          </a:xfrm>
        </p:spPr>
        <p:txBody>
          <a:bodyPr/>
          <a:lstStyle/>
          <a:p>
            <a:pPr algn="ctr"/>
            <a:r>
              <a:rPr lang="uk-UA" smtClean="0"/>
              <a:t>Хірургічна робота закладів охорони здоров</a:t>
            </a:r>
            <a:r>
              <a:rPr lang="en-US" smtClean="0"/>
              <a:t>`</a:t>
            </a:r>
            <a:r>
              <a:rPr lang="ru-RU" smtClean="0"/>
              <a:t>я</a:t>
            </a:r>
          </a:p>
        </p:txBody>
      </p:sp>
      <p:graphicFrame>
        <p:nvGraphicFramePr>
          <p:cNvPr id="152578" name="Диаграмма 3"/>
          <p:cNvGraphicFramePr>
            <a:graphicFrameLocks/>
          </p:cNvGraphicFramePr>
          <p:nvPr/>
        </p:nvGraphicFramePr>
        <p:xfrm>
          <a:off x="0" y="825500"/>
          <a:ext cx="4730750" cy="3408363"/>
        </p:xfrm>
        <a:graphic>
          <a:graphicData uri="http://schemas.openxmlformats.org/presentationml/2006/ole">
            <p:oleObj spid="_x0000_s152578" r:id="rId3" imgW="4730906" imgH="3414056" progId="Excel.Sheet.8">
              <p:embed/>
            </p:oleObj>
          </a:graphicData>
        </a:graphic>
      </p:graphicFrame>
      <p:sp>
        <p:nvSpPr>
          <p:cNvPr id="152582" name="TextBox 4"/>
          <p:cNvSpPr txBox="1">
            <a:spLocks noChangeArrowheads="1"/>
          </p:cNvSpPr>
          <p:nvPr/>
        </p:nvSpPr>
        <p:spPr bwMode="auto">
          <a:xfrm>
            <a:off x="1014413" y="2601913"/>
            <a:ext cx="6143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/>
              <a:t>10,9%</a:t>
            </a:r>
            <a:endParaRPr lang="ru-RU" b="1"/>
          </a:p>
        </p:txBody>
      </p:sp>
      <p:sp>
        <p:nvSpPr>
          <p:cNvPr id="152583" name="TextBox 6"/>
          <p:cNvSpPr txBox="1">
            <a:spLocks noChangeArrowheads="1"/>
          </p:cNvSpPr>
          <p:nvPr/>
        </p:nvSpPr>
        <p:spPr bwMode="auto">
          <a:xfrm>
            <a:off x="1944688" y="2155825"/>
            <a:ext cx="6143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/>
              <a:t>10,2%</a:t>
            </a:r>
            <a:endParaRPr lang="ru-RU" b="1"/>
          </a:p>
        </p:txBody>
      </p:sp>
      <p:sp>
        <p:nvSpPr>
          <p:cNvPr id="152584" name="TextBox 7"/>
          <p:cNvSpPr txBox="1">
            <a:spLocks noChangeArrowheads="1"/>
          </p:cNvSpPr>
          <p:nvPr/>
        </p:nvSpPr>
        <p:spPr bwMode="auto">
          <a:xfrm>
            <a:off x="2462213" y="2341563"/>
            <a:ext cx="6143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/>
              <a:t>13,7%</a:t>
            </a:r>
            <a:endParaRPr lang="ru-RU" b="1"/>
          </a:p>
        </p:txBody>
      </p:sp>
      <p:sp>
        <p:nvSpPr>
          <p:cNvPr id="152585" name="TextBox 8"/>
          <p:cNvSpPr txBox="1">
            <a:spLocks noChangeArrowheads="1"/>
          </p:cNvSpPr>
          <p:nvPr/>
        </p:nvSpPr>
        <p:spPr bwMode="auto">
          <a:xfrm>
            <a:off x="2459038" y="2697163"/>
            <a:ext cx="6143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/>
              <a:t>14,2%</a:t>
            </a:r>
            <a:endParaRPr lang="ru-RU" b="1"/>
          </a:p>
        </p:txBody>
      </p:sp>
      <p:sp>
        <p:nvSpPr>
          <p:cNvPr id="152586" name="TextBox 9"/>
          <p:cNvSpPr txBox="1">
            <a:spLocks noChangeArrowheads="1"/>
          </p:cNvSpPr>
          <p:nvPr/>
        </p:nvSpPr>
        <p:spPr bwMode="auto">
          <a:xfrm>
            <a:off x="1995488" y="3009900"/>
            <a:ext cx="6143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chemeClr val="bg1"/>
                </a:solidFill>
              </a:rPr>
              <a:t>14,4%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52587" name="TextBox 10"/>
          <p:cNvSpPr txBox="1">
            <a:spLocks noChangeArrowheads="1"/>
          </p:cNvSpPr>
          <p:nvPr/>
        </p:nvSpPr>
        <p:spPr bwMode="auto">
          <a:xfrm>
            <a:off x="1247775" y="2895600"/>
            <a:ext cx="6143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/>
              <a:t>14,4%</a:t>
            </a:r>
            <a:endParaRPr lang="ru-RU" b="1"/>
          </a:p>
        </p:txBody>
      </p:sp>
      <p:sp>
        <p:nvSpPr>
          <p:cNvPr id="152588" name="TextBox 7"/>
          <p:cNvSpPr txBox="1">
            <a:spLocks noChangeArrowheads="1"/>
          </p:cNvSpPr>
          <p:nvPr/>
        </p:nvSpPr>
        <p:spPr bwMode="auto">
          <a:xfrm>
            <a:off x="641350" y="1052513"/>
            <a:ext cx="32035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1300" b="1"/>
              <a:t>Структура операцій в 2017 році (в%)</a:t>
            </a:r>
            <a:endParaRPr lang="ru-RU" sz="1300" b="1"/>
          </a:p>
        </p:txBody>
      </p:sp>
      <p:graphicFrame>
        <p:nvGraphicFramePr>
          <p:cNvPr id="152579" name="Диаграмма 13"/>
          <p:cNvGraphicFramePr>
            <a:graphicFrameLocks/>
          </p:cNvGraphicFramePr>
          <p:nvPr/>
        </p:nvGraphicFramePr>
        <p:xfrm>
          <a:off x="-50800" y="4194175"/>
          <a:ext cx="4552950" cy="2714625"/>
        </p:xfrm>
        <a:graphic>
          <a:graphicData uri="http://schemas.openxmlformats.org/presentationml/2006/ole">
            <p:oleObj spid="_x0000_s152579" r:id="rId4" imgW="4554107" imgH="2712955" progId="Excel.Sheet.8">
              <p:embed/>
            </p:oleObj>
          </a:graphicData>
        </a:graphic>
      </p:graphicFrame>
      <p:sp>
        <p:nvSpPr>
          <p:cNvPr id="152589" name="TextBox 15"/>
          <p:cNvSpPr txBox="1">
            <a:spLocks noChangeArrowheads="1"/>
          </p:cNvSpPr>
          <p:nvPr/>
        </p:nvSpPr>
        <p:spPr bwMode="auto">
          <a:xfrm>
            <a:off x="2301875" y="5511800"/>
            <a:ext cx="619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chemeClr val="bg1"/>
                </a:solidFill>
              </a:rPr>
              <a:t>42,3%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52590" name="TextBox 16"/>
          <p:cNvSpPr txBox="1">
            <a:spLocks noChangeArrowheads="1"/>
          </p:cNvSpPr>
          <p:nvPr/>
        </p:nvSpPr>
        <p:spPr bwMode="auto">
          <a:xfrm>
            <a:off x="1955800" y="5006975"/>
            <a:ext cx="6191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/>
              <a:t>14,2%</a:t>
            </a:r>
            <a:endParaRPr lang="ru-RU" b="1"/>
          </a:p>
        </p:txBody>
      </p:sp>
      <p:sp>
        <p:nvSpPr>
          <p:cNvPr id="152591" name="TextBox 17"/>
          <p:cNvSpPr txBox="1">
            <a:spLocks noChangeArrowheads="1"/>
          </p:cNvSpPr>
          <p:nvPr/>
        </p:nvSpPr>
        <p:spPr bwMode="auto">
          <a:xfrm>
            <a:off x="1497013" y="4941888"/>
            <a:ext cx="533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/>
              <a:t>6,7%</a:t>
            </a:r>
            <a:endParaRPr lang="ru-RU" b="1"/>
          </a:p>
        </p:txBody>
      </p:sp>
      <p:sp>
        <p:nvSpPr>
          <p:cNvPr id="152592" name="TextBox 18"/>
          <p:cNvSpPr txBox="1">
            <a:spLocks noChangeArrowheads="1"/>
          </p:cNvSpPr>
          <p:nvPr/>
        </p:nvSpPr>
        <p:spPr bwMode="auto">
          <a:xfrm>
            <a:off x="1079500" y="5194300"/>
            <a:ext cx="619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/>
              <a:t>13,8%</a:t>
            </a:r>
            <a:endParaRPr lang="ru-RU" b="1"/>
          </a:p>
        </p:txBody>
      </p:sp>
      <p:sp>
        <p:nvSpPr>
          <p:cNvPr id="152593" name="TextBox 19"/>
          <p:cNvSpPr txBox="1">
            <a:spLocks noChangeArrowheads="1"/>
          </p:cNvSpPr>
          <p:nvPr/>
        </p:nvSpPr>
        <p:spPr bwMode="auto">
          <a:xfrm>
            <a:off x="1219200" y="5603875"/>
            <a:ext cx="6191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/>
              <a:t>23,0%</a:t>
            </a:r>
            <a:endParaRPr lang="ru-RU" b="1"/>
          </a:p>
        </p:txBody>
      </p:sp>
      <p:sp>
        <p:nvSpPr>
          <p:cNvPr id="152594" name="TextBox 7"/>
          <p:cNvSpPr txBox="1">
            <a:spLocks noChangeArrowheads="1"/>
          </p:cNvSpPr>
          <p:nvPr/>
        </p:nvSpPr>
        <p:spPr bwMode="auto">
          <a:xfrm>
            <a:off x="298450" y="4116388"/>
            <a:ext cx="35401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1300" b="1"/>
              <a:t>Структура післяопераційної летальності</a:t>
            </a:r>
          </a:p>
          <a:p>
            <a:pPr algn="ctr"/>
            <a:r>
              <a:rPr lang="uk-UA" sz="1300" b="1"/>
              <a:t> в 2017 році (в%)</a:t>
            </a:r>
            <a:endParaRPr lang="ru-RU" sz="1300" b="1"/>
          </a:p>
        </p:txBody>
      </p:sp>
      <p:graphicFrame>
        <p:nvGraphicFramePr>
          <p:cNvPr id="152580" name="Диаграмма 21"/>
          <p:cNvGraphicFramePr>
            <a:graphicFrameLocks/>
          </p:cNvGraphicFramePr>
          <p:nvPr/>
        </p:nvGraphicFramePr>
        <p:xfrm>
          <a:off x="4391025" y="1811338"/>
          <a:ext cx="5211763" cy="4910137"/>
        </p:xfrm>
        <a:graphic>
          <a:graphicData uri="http://schemas.openxmlformats.org/presentationml/2006/ole">
            <p:oleObj spid="_x0000_s152580" r:id="rId5" imgW="5212532" imgH="4913802" progId="Excel.Sheet.8">
              <p:embed/>
            </p:oleObj>
          </a:graphicData>
        </a:graphic>
      </p:graphicFrame>
      <p:cxnSp>
        <p:nvCxnSpPr>
          <p:cNvPr id="152595" name="Прямая соединительная линия 22"/>
          <p:cNvCxnSpPr>
            <a:cxnSpLocks noChangeShapeType="1"/>
          </p:cNvCxnSpPr>
          <p:nvPr/>
        </p:nvCxnSpPr>
        <p:spPr bwMode="auto">
          <a:xfrm>
            <a:off x="8108950" y="2071688"/>
            <a:ext cx="87313" cy="4395787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none" w="lg" len="lg"/>
          </a:ln>
        </p:spPr>
      </p:cxnSp>
      <p:sp>
        <p:nvSpPr>
          <p:cNvPr id="152596" name="TextBox 25"/>
          <p:cNvSpPr txBox="1">
            <a:spLocks noChangeArrowheads="1"/>
          </p:cNvSpPr>
          <p:nvPr/>
        </p:nvSpPr>
        <p:spPr bwMode="auto">
          <a:xfrm>
            <a:off x="8139113" y="1924050"/>
            <a:ext cx="1346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600" b="1">
                <a:solidFill>
                  <a:srgbClr val="FF0000"/>
                </a:solidFill>
              </a:rPr>
              <a:t>91,5 м. Київ</a:t>
            </a:r>
            <a:endParaRPr lang="ru-RU" sz="1600" b="1">
              <a:solidFill>
                <a:srgbClr val="FF0000"/>
              </a:solidFill>
            </a:endParaRPr>
          </a:p>
        </p:txBody>
      </p:sp>
      <p:sp>
        <p:nvSpPr>
          <p:cNvPr id="152597" name="TextBox 26"/>
          <p:cNvSpPr txBox="1">
            <a:spLocks noChangeArrowheads="1"/>
          </p:cNvSpPr>
          <p:nvPr/>
        </p:nvSpPr>
        <p:spPr bwMode="auto">
          <a:xfrm>
            <a:off x="4818063" y="1119188"/>
            <a:ext cx="50879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/>
              <a:t>Середня кількість операцій, проведених 1 хірургом  </a:t>
            </a:r>
            <a:endParaRPr lang="ru-RU"/>
          </a:p>
          <a:p>
            <a:pPr algn="ctr"/>
            <a:r>
              <a:rPr lang="uk-UA" b="1"/>
              <a:t>в закладах охорони здоров’я в  2017 році</a:t>
            </a:r>
          </a:p>
          <a:p>
            <a:pPr algn="ctr"/>
            <a:r>
              <a:rPr lang="uk-UA" sz="1000"/>
              <a:t>(операції на органах травлення та черевної порожнини, </a:t>
            </a:r>
          </a:p>
          <a:p>
            <a:pPr algn="ctr"/>
            <a:r>
              <a:rPr lang="uk-UA" sz="1000"/>
              <a:t>операції на молочній залозі, операції на шкірі та підшкірній клітковині)</a:t>
            </a:r>
            <a:endParaRPr lang="ru-RU" sz="1000"/>
          </a:p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 bwMode="auto">
          <a:xfrm>
            <a:off x="236538" y="4076700"/>
            <a:ext cx="3851275" cy="1111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152599" name="TextBox 4"/>
          <p:cNvSpPr txBox="1">
            <a:spLocks noChangeArrowheads="1"/>
          </p:cNvSpPr>
          <p:nvPr/>
        </p:nvSpPr>
        <p:spPr bwMode="auto">
          <a:xfrm>
            <a:off x="1350963" y="2214563"/>
            <a:ext cx="6143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22.2</a:t>
            </a:r>
            <a:r>
              <a:rPr lang="uk-UA" b="1"/>
              <a:t>%</a:t>
            </a:r>
            <a:endParaRPr lang="ru-RU" b="1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TextBox 26"/>
          <p:cNvSpPr txBox="1">
            <a:spLocks noChangeArrowheads="1"/>
          </p:cNvSpPr>
          <p:nvPr/>
        </p:nvSpPr>
        <p:spPr bwMode="auto">
          <a:xfrm>
            <a:off x="5083175" y="957263"/>
            <a:ext cx="4822825" cy="109378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300" b="1" dirty="0"/>
              <a:t>Середня кількість операцій, проведених 1 хірургом  </a:t>
            </a:r>
            <a:endParaRPr lang="ru-RU" sz="1300" dirty="0"/>
          </a:p>
          <a:p>
            <a:pPr algn="ctr">
              <a:defRPr/>
            </a:pPr>
            <a:r>
              <a:rPr lang="uk-UA" sz="1300" b="1" dirty="0"/>
              <a:t>в закладах охорони здоров’я </a:t>
            </a:r>
            <a:r>
              <a:rPr lang="uk-UA" sz="1300" b="1" dirty="0" err="1"/>
              <a:t>м.Києва</a:t>
            </a:r>
            <a:r>
              <a:rPr lang="uk-UA" sz="1300" b="1" dirty="0"/>
              <a:t> у 2017 році</a:t>
            </a:r>
            <a:endParaRPr lang="en-US" sz="1300" b="1" dirty="0"/>
          </a:p>
          <a:p>
            <a:pPr algn="ctr">
              <a:defRPr/>
            </a:pPr>
            <a:r>
              <a:rPr lang="uk-UA" sz="1300" dirty="0"/>
              <a:t>(операції на органах травлення та черевної порожнини)</a:t>
            </a:r>
          </a:p>
          <a:p>
            <a:pPr algn="ctr">
              <a:defRPr/>
            </a:pPr>
            <a:endParaRPr lang="en-US" sz="1300" b="1" dirty="0"/>
          </a:p>
          <a:p>
            <a:pPr algn="ctr">
              <a:defRPr/>
            </a:pPr>
            <a:endParaRPr lang="uk-UA" sz="1300" b="1" dirty="0"/>
          </a:p>
        </p:txBody>
      </p:sp>
      <p:sp>
        <p:nvSpPr>
          <p:cNvPr id="16589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904875" y="396875"/>
            <a:ext cx="8420100" cy="428625"/>
          </a:xfrm>
        </p:spPr>
        <p:txBody>
          <a:bodyPr/>
          <a:lstStyle/>
          <a:p>
            <a:pPr algn="ctr"/>
            <a:r>
              <a:rPr lang="uk-UA" smtClean="0"/>
              <a:t>Хірургічна робота закладів охорони здоров</a:t>
            </a:r>
            <a:r>
              <a:rPr lang="en-US" smtClean="0"/>
              <a:t>`</a:t>
            </a:r>
            <a:r>
              <a:rPr lang="ru-RU" smtClean="0"/>
              <a:t>я</a:t>
            </a:r>
          </a:p>
        </p:txBody>
      </p:sp>
      <p:sp>
        <p:nvSpPr>
          <p:cNvPr id="165893" name="TextBox 15"/>
          <p:cNvSpPr txBox="1">
            <a:spLocks noChangeArrowheads="1"/>
          </p:cNvSpPr>
          <p:nvPr/>
        </p:nvSpPr>
        <p:spPr bwMode="auto">
          <a:xfrm>
            <a:off x="2301875" y="5511800"/>
            <a:ext cx="619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chemeClr val="bg1"/>
                </a:solidFill>
              </a:rPr>
              <a:t>42,3%</a:t>
            </a:r>
            <a:endParaRPr lang="ru-RU" b="1">
              <a:solidFill>
                <a:schemeClr val="bg1"/>
              </a:solidFill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146050" y="1536700"/>
          <a:ext cx="3774370" cy="4752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338"/>
                <a:gridCol w="680344"/>
                <a:gridCol w="680344"/>
                <a:gridCol w="680344"/>
              </a:tblGrid>
              <a:tr h="618761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2015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2016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2017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618761">
                <a:tc>
                  <a:txBody>
                    <a:bodyPr/>
                    <a:lstStyle/>
                    <a:p>
                      <a:pPr algn="l"/>
                      <a:r>
                        <a:rPr lang="ru-RU" sz="1300" b="1" baseline="0" dirty="0" err="1" smtClean="0">
                          <a:latin typeface="+mj-lt"/>
                        </a:rPr>
                        <a:t>Всього</a:t>
                      </a:r>
                      <a:r>
                        <a:rPr lang="ru-RU" sz="1300" b="1" baseline="0" dirty="0" smtClean="0">
                          <a:latin typeface="+mj-lt"/>
                        </a:rPr>
                        <a:t> </a:t>
                      </a:r>
                      <a:r>
                        <a:rPr lang="ru-RU" sz="1300" b="1" baseline="0" dirty="0" err="1" smtClean="0">
                          <a:latin typeface="+mj-lt"/>
                        </a:rPr>
                        <a:t>операцій</a:t>
                      </a:r>
                      <a:endParaRPr lang="ru-RU" sz="1300" b="1" baseline="0" dirty="0"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1" baseline="0" dirty="0" smtClean="0">
                          <a:latin typeface="+mj-lt"/>
                        </a:rPr>
                        <a:t>19088</a:t>
                      </a:r>
                      <a:endParaRPr lang="ru-RU" sz="1300" b="1" baseline="0" dirty="0"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1" baseline="0" dirty="0" smtClean="0">
                          <a:latin typeface="+mj-lt"/>
                        </a:rPr>
                        <a:t>19499</a:t>
                      </a:r>
                      <a:endParaRPr lang="ru-RU" sz="1300" b="1" baseline="0" dirty="0"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1" baseline="0" dirty="0" smtClean="0">
                          <a:latin typeface="+mj-lt"/>
                        </a:rPr>
                        <a:t>19119</a:t>
                      </a:r>
                      <a:endParaRPr lang="ru-RU" sz="1300" b="1" baseline="0" dirty="0"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762856">
                <a:tc>
                  <a:txBody>
                    <a:bodyPr/>
                    <a:lstStyle/>
                    <a:p>
                      <a:pPr algn="l"/>
                      <a:r>
                        <a:rPr lang="uk-UA" sz="1200" dirty="0" smtClean="0">
                          <a:latin typeface="+mj-lt"/>
                        </a:rPr>
                        <a:t>в т.ч. планові операції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57,7%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60,7%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60,1%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/>
                </a:tc>
              </a:tr>
              <a:tr h="618761">
                <a:tc>
                  <a:txBody>
                    <a:bodyPr/>
                    <a:lstStyle/>
                    <a:p>
                      <a:pPr algn="l"/>
                      <a:r>
                        <a:rPr lang="uk-UA" sz="1200" dirty="0" smtClean="0">
                          <a:latin typeface="+mj-lt"/>
                        </a:rPr>
                        <a:t>    ургентні операції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42,3%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39,3%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39,9%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/>
                </a:tc>
              </a:tr>
              <a:tr h="613307">
                <a:tc>
                  <a:txBody>
                    <a:bodyPr/>
                    <a:lstStyle/>
                    <a:p>
                      <a:pPr algn="l"/>
                      <a:r>
                        <a:rPr lang="uk-UA" sz="1400" b="1" dirty="0" smtClean="0">
                          <a:latin typeface="+mj-lt"/>
                        </a:rPr>
                        <a:t>Післяопераційна летальність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+mj-lt"/>
                        </a:rPr>
                        <a:t>2,5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+mj-lt"/>
                        </a:rPr>
                        <a:t>2,6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+mj-lt"/>
                        </a:rPr>
                        <a:t>2,6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757674">
                <a:tc>
                  <a:txBody>
                    <a:bodyPr/>
                    <a:lstStyle/>
                    <a:p>
                      <a:pPr algn="l"/>
                      <a:r>
                        <a:rPr lang="uk-UA" sz="1200" dirty="0" smtClean="0">
                          <a:latin typeface="+mj-lt"/>
                        </a:rPr>
                        <a:t>в т.ч. при планових операціях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+mj-lt"/>
                        </a:rPr>
                        <a:t>3,4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+mj-lt"/>
                        </a:rPr>
                        <a:t>3,6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+mj-lt"/>
                        </a:rPr>
                        <a:t>3,5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/>
                </a:tc>
              </a:tr>
              <a:tr h="762856">
                <a:tc>
                  <a:txBody>
                    <a:bodyPr/>
                    <a:lstStyle/>
                    <a:p>
                      <a:pPr algn="l"/>
                      <a:r>
                        <a:rPr lang="uk-UA" sz="1200" dirty="0" smtClean="0">
                          <a:latin typeface="+mj-lt"/>
                        </a:rPr>
                        <a:t>     при ургентних</a:t>
                      </a:r>
                      <a:r>
                        <a:rPr lang="uk-UA" sz="1200" baseline="0" dirty="0" smtClean="0">
                          <a:latin typeface="+mj-lt"/>
                        </a:rPr>
                        <a:t> операціях 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+mj-lt"/>
                        </a:rPr>
                        <a:t>1,3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+mj-lt"/>
                        </a:rPr>
                        <a:t>1,2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+mj-lt"/>
                        </a:rPr>
                        <a:t>1,4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5936" name="Прямоугольник 7"/>
          <p:cNvSpPr>
            <a:spLocks noChangeArrowheads="1"/>
          </p:cNvSpPr>
          <p:nvPr/>
        </p:nvSpPr>
        <p:spPr bwMode="auto">
          <a:xfrm>
            <a:off x="0" y="1182688"/>
            <a:ext cx="48006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1300" b="1"/>
              <a:t>Операції на органах травлення та черевної порожнини</a:t>
            </a:r>
          </a:p>
        </p:txBody>
      </p:sp>
      <p:sp>
        <p:nvSpPr>
          <p:cNvPr id="165937" name="TextBox 9"/>
          <p:cNvSpPr txBox="1">
            <a:spLocks noChangeArrowheads="1"/>
          </p:cNvSpPr>
          <p:nvPr/>
        </p:nvSpPr>
        <p:spPr bwMode="auto">
          <a:xfrm>
            <a:off x="6765925" y="6299200"/>
            <a:ext cx="2692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</a:t>
            </a:r>
            <a:r>
              <a:rPr lang="ru-RU" sz="1400" b="1"/>
              <a:t>Планові</a:t>
            </a:r>
            <a:r>
              <a:rPr lang="ru-RU" b="1"/>
              <a:t>          </a:t>
            </a:r>
            <a:r>
              <a:rPr lang="ru-RU" sz="1400" b="1"/>
              <a:t>Ургентні</a:t>
            </a:r>
            <a:r>
              <a:rPr lang="ru-RU" b="1"/>
              <a:t>       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6886575" y="6403975"/>
            <a:ext cx="101600" cy="10318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65939" name="TextBox 1"/>
          <p:cNvSpPr txBox="1">
            <a:spLocks noChangeArrowheads="1"/>
          </p:cNvSpPr>
          <p:nvPr/>
        </p:nvSpPr>
        <p:spPr bwMode="auto">
          <a:xfrm>
            <a:off x="7902575" y="6403975"/>
            <a:ext cx="101600" cy="103188"/>
          </a:xfrm>
          <a:prstGeom prst="rect">
            <a:avLst/>
          </a:prstGeom>
          <a:solidFill>
            <a:srgbClr val="E9BB1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000">
              <a:solidFill>
                <a:schemeClr val="bg1"/>
              </a:solidFill>
            </a:endParaRPr>
          </a:p>
        </p:txBody>
      </p:sp>
      <p:sp>
        <p:nvSpPr>
          <p:cNvPr id="13" name="TextBox 25"/>
          <p:cNvSpPr txBox="1"/>
          <p:nvPr/>
        </p:nvSpPr>
        <p:spPr>
          <a:xfrm>
            <a:off x="7826375" y="3236913"/>
            <a:ext cx="48418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57</a:t>
            </a:r>
            <a:r>
              <a:rPr lang="uk-UA" sz="1200" b="1" dirty="0" smtClean="0">
                <a:solidFill>
                  <a:srgbClr val="FF0000"/>
                </a:solidFill>
                <a:latin typeface="+mj-lt"/>
              </a:rPr>
              <a:t>,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6</a:t>
            </a:r>
            <a:endParaRPr lang="ru-RU" sz="1200" b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165890" name="Object 8"/>
          <p:cNvGraphicFramePr>
            <a:graphicFrameLocks/>
          </p:cNvGraphicFramePr>
          <p:nvPr/>
        </p:nvGraphicFramePr>
        <p:xfrm>
          <a:off x="3944938" y="1628775"/>
          <a:ext cx="6164262" cy="4870450"/>
        </p:xfrm>
        <a:graphic>
          <a:graphicData uri="http://schemas.openxmlformats.org/presentationml/2006/ole">
            <p:oleObj spid="_x0000_s165890" name="Worksheet" r:id="rId3" imgW="6200657" imgH="486734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0" y="1366838"/>
          <a:ext cx="700827" cy="4486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827"/>
              </a:tblGrid>
              <a:tr h="32029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uk-UA" sz="1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Кількість ліжок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01070"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50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01070"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55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01070"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35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01070"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60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01070"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50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0107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5</a:t>
                      </a:r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01070"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65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01070"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55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01070"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50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01070"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75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01070"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30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01070"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45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01070"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60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52072"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80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1219" name="Заголовок 1"/>
          <p:cNvSpPr>
            <a:spLocks noGrp="1"/>
          </p:cNvSpPr>
          <p:nvPr>
            <p:ph type="title"/>
          </p:nvPr>
        </p:nvSpPr>
        <p:spPr>
          <a:xfrm>
            <a:off x="649288" y="427038"/>
            <a:ext cx="9023350" cy="477837"/>
          </a:xfrm>
        </p:spPr>
        <p:txBody>
          <a:bodyPr/>
          <a:lstStyle/>
          <a:p>
            <a:r>
              <a:rPr lang="uk-UA" sz="2200" smtClean="0"/>
              <a:t>Інтенсивність та складність роботи гінекологічних відділень</a:t>
            </a:r>
            <a:endParaRPr lang="ru-RU" sz="2200" smtClean="0"/>
          </a:p>
        </p:txBody>
      </p:sp>
      <p:graphicFrame>
        <p:nvGraphicFramePr>
          <p:cNvPr id="5" name="Диаграмма 21"/>
          <p:cNvGraphicFramePr>
            <a:graphicFrameLocks noGrp="1"/>
          </p:cNvGraphicFramePr>
          <p:nvPr>
            <p:ph sz="half" idx="1"/>
          </p:nvPr>
        </p:nvGraphicFramePr>
        <p:xfrm>
          <a:off x="238124" y="1682043"/>
          <a:ext cx="6991345" cy="4829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7043738" y="1238250"/>
            <a:ext cx="2862262" cy="51244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uk-UA" dirty="0"/>
              <a:t>Кількість гінекологічних ліжок  -  </a:t>
            </a:r>
            <a:r>
              <a:rPr lang="uk-UA" sz="1600" b="1" u="sng" dirty="0"/>
              <a:t>760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uk-UA" dirty="0"/>
              <a:t>Проведено порожнинних операцій – </a:t>
            </a:r>
            <a:r>
              <a:rPr lang="uk-UA" sz="1600" b="1" u="sng" dirty="0"/>
              <a:t>5444 </a:t>
            </a:r>
            <a:r>
              <a:rPr lang="uk-UA" u="sng" dirty="0"/>
              <a:t>(</a:t>
            </a:r>
            <a:r>
              <a:rPr lang="uk-UA" dirty="0"/>
              <a:t>20% від усіх операцій ), з них: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uk-UA" dirty="0"/>
              <a:t>- методом </a:t>
            </a:r>
            <a:r>
              <a:rPr lang="uk-UA" dirty="0" err="1"/>
              <a:t>лапаротомії</a:t>
            </a:r>
            <a:r>
              <a:rPr lang="uk-UA" dirty="0"/>
              <a:t> – </a:t>
            </a:r>
            <a:r>
              <a:rPr lang="uk-UA" sz="1600" b="1" u="sng" dirty="0"/>
              <a:t>2013 </a:t>
            </a:r>
            <a:r>
              <a:rPr lang="uk-UA" b="1" u="sng" dirty="0"/>
              <a:t>(37%)</a:t>
            </a:r>
            <a:endParaRPr lang="ru-RU" b="1" u="sng" dirty="0"/>
          </a:p>
          <a:p>
            <a:pPr>
              <a:buFontTx/>
              <a:buChar char="-"/>
              <a:defRPr/>
            </a:pPr>
            <a:r>
              <a:rPr lang="uk-UA" dirty="0"/>
              <a:t> методом </a:t>
            </a:r>
            <a:r>
              <a:rPr lang="uk-UA" dirty="0" err="1"/>
              <a:t>лапароскопії</a:t>
            </a:r>
            <a:r>
              <a:rPr lang="uk-UA" dirty="0"/>
              <a:t> – </a:t>
            </a:r>
            <a:r>
              <a:rPr lang="uk-UA" sz="1500" b="1" u="sng" dirty="0"/>
              <a:t>3431</a:t>
            </a:r>
            <a:r>
              <a:rPr lang="uk-UA" b="1" u="sng" dirty="0"/>
              <a:t>(63%)</a:t>
            </a:r>
          </a:p>
          <a:p>
            <a:pPr>
              <a:buFontTx/>
              <a:buChar char="-"/>
              <a:defRPr/>
            </a:pPr>
            <a:endParaRPr lang="ru-RU" dirty="0"/>
          </a:p>
          <a:p>
            <a:pPr>
              <a:defRPr/>
            </a:pPr>
            <a:r>
              <a:rPr lang="uk-UA" dirty="0"/>
              <a:t>Середня тривалість лікування : </a:t>
            </a:r>
            <a:endParaRPr lang="ru-RU" dirty="0"/>
          </a:p>
          <a:p>
            <a:pPr>
              <a:defRPr/>
            </a:pPr>
            <a:r>
              <a:rPr lang="uk-UA" dirty="0"/>
              <a:t>- методом </a:t>
            </a:r>
            <a:r>
              <a:rPr lang="uk-UA" dirty="0" err="1"/>
              <a:t>лапаротомії</a:t>
            </a:r>
            <a:r>
              <a:rPr lang="uk-UA" dirty="0"/>
              <a:t> -  </a:t>
            </a:r>
            <a:r>
              <a:rPr lang="uk-UA" u="sng" dirty="0"/>
              <a:t> </a:t>
            </a:r>
            <a:r>
              <a:rPr lang="uk-UA" sz="1600" b="1" u="sng" dirty="0"/>
              <a:t>6,6 днів</a:t>
            </a:r>
            <a:endParaRPr lang="ru-RU" sz="1600" b="1" u="sng" dirty="0"/>
          </a:p>
          <a:p>
            <a:pPr>
              <a:buFontTx/>
              <a:buChar char="-"/>
              <a:defRPr/>
            </a:pPr>
            <a:r>
              <a:rPr lang="uk-UA" dirty="0"/>
              <a:t> методом </a:t>
            </a:r>
            <a:r>
              <a:rPr lang="uk-UA" dirty="0" err="1"/>
              <a:t>лапароскопії</a:t>
            </a:r>
            <a:r>
              <a:rPr lang="uk-UA" dirty="0"/>
              <a:t> – </a:t>
            </a:r>
            <a:r>
              <a:rPr lang="uk-UA" sz="1600" b="1" u="sng" dirty="0"/>
              <a:t>3,3 днів</a:t>
            </a:r>
          </a:p>
          <a:p>
            <a:pPr>
              <a:buFontTx/>
              <a:buChar char="-"/>
              <a:defRPr/>
            </a:pPr>
            <a:endParaRPr lang="ru-RU" dirty="0"/>
          </a:p>
          <a:p>
            <a:pPr>
              <a:defRPr/>
            </a:pPr>
            <a:r>
              <a:rPr lang="uk-UA" dirty="0"/>
              <a:t>Середня кількість проведених </a:t>
            </a:r>
          </a:p>
          <a:p>
            <a:pPr>
              <a:defRPr/>
            </a:pPr>
            <a:r>
              <a:rPr lang="uk-UA" dirty="0"/>
              <a:t>порожнинних операцій на 1 лікаря акушера-гінеколога </a:t>
            </a:r>
            <a:r>
              <a:rPr lang="uk-UA" b="1" dirty="0"/>
              <a:t>– </a:t>
            </a:r>
            <a:r>
              <a:rPr lang="uk-UA" sz="1600" b="1" dirty="0"/>
              <a:t>39</a:t>
            </a:r>
            <a:r>
              <a:rPr lang="uk-UA" b="1" dirty="0"/>
              <a:t>, </a:t>
            </a:r>
            <a:r>
              <a:rPr lang="uk-UA" dirty="0"/>
              <a:t>з них: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en-US" b="1" dirty="0">
                <a:solidFill>
                  <a:srgbClr val="C00000"/>
                </a:solidFill>
              </a:rPr>
              <a:t>Max</a:t>
            </a:r>
            <a:r>
              <a:rPr lang="uk-UA" b="1" dirty="0">
                <a:solidFill>
                  <a:srgbClr val="C00000"/>
                </a:solidFill>
              </a:rPr>
              <a:t>  </a:t>
            </a:r>
            <a:r>
              <a:rPr lang="uk-UA" dirty="0"/>
              <a:t> - 172 –КМПБ № 5                             </a:t>
            </a:r>
            <a:endParaRPr lang="ru-RU" dirty="0"/>
          </a:p>
          <a:p>
            <a:pPr>
              <a:defRPr/>
            </a:pPr>
            <a:r>
              <a:rPr lang="uk-UA" dirty="0"/>
              <a:t>           - 70 – </a:t>
            </a:r>
            <a:r>
              <a:rPr lang="uk-UA" dirty="0" err="1"/>
              <a:t>ОКЛ</a:t>
            </a:r>
            <a:r>
              <a:rPr lang="uk-UA" dirty="0"/>
              <a:t> м. Києва</a:t>
            </a:r>
            <a:endParaRPr lang="ru-RU" dirty="0"/>
          </a:p>
          <a:p>
            <a:pPr>
              <a:defRPr/>
            </a:pPr>
            <a:r>
              <a:rPr lang="uk-UA" dirty="0"/>
              <a:t>           - 69 – </a:t>
            </a:r>
            <a:r>
              <a:rPr lang="uk-UA" dirty="0" err="1"/>
              <a:t>КНП«Акедемія</a:t>
            </a:r>
            <a:r>
              <a:rPr lang="uk-UA" dirty="0"/>
              <a:t> здоров</a:t>
            </a:r>
            <a:r>
              <a:rPr lang="ru-RU" dirty="0"/>
              <a:t>`</a:t>
            </a:r>
            <a:r>
              <a:rPr lang="uk-UA" dirty="0"/>
              <a:t>я людини»</a:t>
            </a:r>
            <a:endParaRPr lang="ru-RU" dirty="0"/>
          </a:p>
          <a:p>
            <a:pPr>
              <a:defRPr/>
            </a:pPr>
            <a:r>
              <a:rPr lang="uk-UA" dirty="0"/>
              <a:t> </a:t>
            </a:r>
            <a:endParaRPr lang="ru-RU" dirty="0"/>
          </a:p>
          <a:p>
            <a:pPr>
              <a:defRPr/>
            </a:pPr>
            <a:r>
              <a:rPr lang="en-US" b="1" dirty="0">
                <a:solidFill>
                  <a:srgbClr val="C00000"/>
                </a:solidFill>
              </a:rPr>
              <a:t>Min</a:t>
            </a:r>
            <a:r>
              <a:rPr lang="uk-UA" b="1" dirty="0">
                <a:solidFill>
                  <a:srgbClr val="C00000"/>
                </a:solidFill>
              </a:rPr>
              <a:t>   </a:t>
            </a:r>
            <a:r>
              <a:rPr lang="uk-UA" dirty="0"/>
              <a:t>-  5 -  Ендокринологічний центр</a:t>
            </a:r>
            <a:endParaRPr lang="ru-RU" dirty="0"/>
          </a:p>
          <a:p>
            <a:pPr>
              <a:defRPr/>
            </a:pPr>
            <a:r>
              <a:rPr lang="uk-UA" dirty="0"/>
              <a:t>         - 12 – КМКЛ №2</a:t>
            </a:r>
            <a:endParaRPr lang="ru-RU" dirty="0"/>
          </a:p>
          <a:p>
            <a:pPr>
              <a:defRPr/>
            </a:pPr>
            <a:r>
              <a:rPr lang="uk-UA" dirty="0"/>
              <a:t>         - 15 – КМПБ №2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221222" name="Прямоугольник 36"/>
          <p:cNvSpPr>
            <a:spLocks noChangeArrowheads="1"/>
          </p:cNvSpPr>
          <p:nvPr/>
        </p:nvSpPr>
        <p:spPr bwMode="auto">
          <a:xfrm>
            <a:off x="1784350" y="1158875"/>
            <a:ext cx="26638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 b="1"/>
              <a:t>Порожнинні   операцїі</a:t>
            </a:r>
            <a:endParaRPr lang="ru-RU" sz="1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Заголовок 1"/>
          <p:cNvSpPr>
            <a:spLocks noGrp="1"/>
          </p:cNvSpPr>
          <p:nvPr>
            <p:ph type="title"/>
          </p:nvPr>
        </p:nvSpPr>
        <p:spPr>
          <a:xfrm>
            <a:off x="485775" y="252413"/>
            <a:ext cx="5476875" cy="612775"/>
          </a:xfrm>
        </p:spPr>
        <p:txBody>
          <a:bodyPr/>
          <a:lstStyle/>
          <a:p>
            <a:pPr algn="ctr"/>
            <a:r>
              <a:rPr lang="uk-UA" sz="1800" smtClean="0"/>
              <a:t>Операції з приводу позаматкової вагітності, 2017 рік</a:t>
            </a:r>
            <a:endParaRPr lang="ru-RU" sz="1800" smtClean="0"/>
          </a:p>
        </p:txBody>
      </p:sp>
      <p:graphicFrame>
        <p:nvGraphicFramePr>
          <p:cNvPr id="158722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117475" y="1125538"/>
          <a:ext cx="5708650" cy="5222875"/>
        </p:xfrm>
        <a:graphic>
          <a:graphicData uri="http://schemas.openxmlformats.org/presentationml/2006/ole">
            <p:oleObj spid="_x0000_s158722" r:id="rId3" imgW="5712447" imgH="5218628" progId="Excel.Sheet.8">
              <p:embed/>
            </p:oleObj>
          </a:graphicData>
        </a:graphic>
      </p:graphicFrame>
      <p:sp>
        <p:nvSpPr>
          <p:cNvPr id="6202" name="TextBox 7"/>
          <p:cNvSpPr txBox="1">
            <a:spLocks noChangeArrowheads="1"/>
          </p:cNvSpPr>
          <p:nvPr/>
        </p:nvSpPr>
        <p:spPr bwMode="auto">
          <a:xfrm>
            <a:off x="839788" y="6391275"/>
            <a:ext cx="4089400" cy="2762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dirty="0"/>
              <a:t>*) 8 лікарень, операції проведено на хірургічних ліжках</a:t>
            </a:r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5805488" y="973138"/>
          <a:ext cx="3801808" cy="5276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4594"/>
                <a:gridCol w="1118534"/>
                <a:gridCol w="1028680"/>
              </a:tblGrid>
              <a:tr h="1079824">
                <a:tc>
                  <a:txBody>
                    <a:bodyPr/>
                    <a:lstStyle/>
                    <a:p>
                      <a:endParaRPr lang="ru-RU" sz="1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 Кількість </a:t>
                      </a:r>
                    </a:p>
                    <a:p>
                      <a:pPr algn="ctr"/>
                      <a:r>
                        <a:rPr lang="uk-UA" sz="11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сімейних пар, що знаходяться на обліку</a:t>
                      </a:r>
                    </a:p>
                    <a:p>
                      <a:pPr algn="ctr"/>
                      <a:r>
                        <a:rPr lang="uk-UA" sz="11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 з</a:t>
                      </a:r>
                      <a:r>
                        <a:rPr lang="uk-UA" sz="1100" b="1" kern="1200" baseline="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1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приводу</a:t>
                      </a:r>
                      <a:r>
                        <a:rPr lang="uk-UA" sz="1100" b="1" kern="1200" baseline="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1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безпліддя</a:t>
                      </a:r>
                      <a:endParaRPr lang="ru-RU" sz="11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>
                          <a:latin typeface="+mj-lt"/>
                        </a:rPr>
                        <a:t>Кількість сімейних пар, яким показано проведення ДРТ</a:t>
                      </a:r>
                      <a:endParaRPr lang="ru-RU" sz="1100" dirty="0" smtClean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267544">
                <a:tc gridSpan="3">
                  <a:txBody>
                    <a:bodyPr/>
                    <a:lstStyle/>
                    <a:p>
                      <a:r>
                        <a:rPr lang="uk-UA" sz="1100" b="1" dirty="0" smtClean="0">
                          <a:latin typeface="+mj-lt"/>
                        </a:rPr>
                        <a:t>    Райони (</a:t>
                      </a:r>
                      <a:r>
                        <a:rPr lang="uk-UA" sz="1100" b="1" dirty="0" err="1" smtClean="0">
                          <a:latin typeface="+mj-lt"/>
                        </a:rPr>
                        <a:t>КДЦ</a:t>
                      </a:r>
                      <a:r>
                        <a:rPr lang="uk-UA" sz="1100" b="1" dirty="0" smtClean="0">
                          <a:latin typeface="+mj-lt"/>
                        </a:rPr>
                        <a:t>)</a:t>
                      </a:r>
                      <a:endParaRPr lang="ru-RU" sz="1100" b="1" dirty="0"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Голосіївський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latin typeface="+mj-lt"/>
                        </a:rPr>
                        <a:t>55</a:t>
                      </a:r>
                      <a:endParaRPr lang="ru-RU" sz="1100" dirty="0"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latin typeface="+mj-lt"/>
                        </a:rPr>
                        <a:t>30</a:t>
                      </a:r>
                      <a:endParaRPr lang="ru-RU" sz="1100" dirty="0"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2059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Дарницький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latin typeface="+mj-lt"/>
                        </a:rPr>
                        <a:t>581</a:t>
                      </a:r>
                      <a:endParaRPr lang="ru-RU" sz="1100" dirty="0"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latin typeface="+mj-lt"/>
                        </a:rPr>
                        <a:t>164</a:t>
                      </a:r>
                      <a:endParaRPr lang="ru-RU" sz="1100" dirty="0"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197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Деснянський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latin typeface="+mj-lt"/>
                        </a:rPr>
                        <a:t>224</a:t>
                      </a:r>
                      <a:endParaRPr lang="ru-RU" sz="1100" dirty="0"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latin typeface="+mj-lt"/>
                        </a:rPr>
                        <a:t>39</a:t>
                      </a:r>
                      <a:endParaRPr lang="ru-RU" sz="1100" dirty="0"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2700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Днiпpовський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latin typeface="+mj-lt"/>
                        </a:rPr>
                        <a:t>244</a:t>
                      </a:r>
                      <a:endParaRPr lang="ru-RU" sz="1100" dirty="0"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latin typeface="+mj-lt"/>
                        </a:rPr>
                        <a:t>49</a:t>
                      </a:r>
                      <a:endParaRPr lang="ru-RU" sz="1100" dirty="0"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197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Оболонський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latin typeface="+mj-lt"/>
                        </a:rPr>
                        <a:t>19</a:t>
                      </a:r>
                      <a:endParaRPr lang="ru-RU" sz="1100" dirty="0"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latin typeface="+mj-lt"/>
                        </a:rPr>
                        <a:t>10</a:t>
                      </a:r>
                      <a:endParaRPr lang="ru-RU" sz="1100" dirty="0"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197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Печерський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latin typeface="+mj-lt"/>
                        </a:rPr>
                        <a:t>91</a:t>
                      </a:r>
                      <a:endParaRPr lang="ru-RU" sz="1100" dirty="0"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latin typeface="+mj-lt"/>
                        </a:rPr>
                        <a:t>20</a:t>
                      </a:r>
                      <a:endParaRPr lang="ru-RU" sz="1100" dirty="0"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197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Подільський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latin typeface="+mj-lt"/>
                        </a:rPr>
                        <a:t>117</a:t>
                      </a:r>
                      <a:endParaRPr lang="ru-RU" sz="1100" dirty="0"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latin typeface="+mj-lt"/>
                        </a:rPr>
                        <a:t>6</a:t>
                      </a:r>
                      <a:endParaRPr lang="ru-RU" sz="1100" dirty="0"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197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Святошинський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latin typeface="+mj-lt"/>
                        </a:rPr>
                        <a:t>109</a:t>
                      </a:r>
                      <a:endParaRPr lang="ru-RU" sz="1100" dirty="0"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latin typeface="+mj-lt"/>
                        </a:rPr>
                        <a:t>6</a:t>
                      </a:r>
                      <a:endParaRPr lang="ru-RU" sz="1100" dirty="0"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197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Шевченківський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latin typeface="+mj-lt"/>
                        </a:rPr>
                        <a:t>346</a:t>
                      </a:r>
                      <a:endParaRPr lang="ru-RU" sz="1100" dirty="0"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latin typeface="+mj-lt"/>
                        </a:rPr>
                        <a:t>31</a:t>
                      </a:r>
                      <a:endParaRPr lang="ru-RU" sz="1100" dirty="0"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290988">
                <a:tc gridSpan="3">
                  <a:txBody>
                    <a:bodyPr/>
                    <a:lstStyle/>
                    <a:p>
                      <a:r>
                        <a:rPr lang="uk-UA" sz="1100" b="1" dirty="0" smtClean="0">
                          <a:latin typeface="+mj-lt"/>
                        </a:rPr>
                        <a:t>   Пологові будинки</a:t>
                      </a:r>
                      <a:endParaRPr lang="ru-RU" sz="1100" b="1" dirty="0"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960">
                <a:tc>
                  <a:txBody>
                    <a:bodyPr/>
                    <a:lstStyle/>
                    <a:p>
                      <a:r>
                        <a:rPr lang="uk-UA" sz="1100" dirty="0" smtClean="0">
                          <a:latin typeface="+mj-lt"/>
                        </a:rPr>
                        <a:t> КМПБ №2</a:t>
                      </a:r>
                      <a:endParaRPr lang="ru-RU" sz="1100" dirty="0"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latin typeface="+mj-lt"/>
                        </a:rPr>
                        <a:t>1</a:t>
                      </a:r>
                      <a:endParaRPr lang="ru-RU" sz="1100" dirty="0"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latin typeface="+mj-lt"/>
                        </a:rPr>
                        <a:t>1</a:t>
                      </a:r>
                      <a:endParaRPr lang="ru-RU" sz="1100" dirty="0"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1979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КМПБ №3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latin typeface="+mj-lt"/>
                        </a:rPr>
                        <a:t>32</a:t>
                      </a:r>
                      <a:endParaRPr lang="ru-RU" sz="1100" dirty="0"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latin typeface="+mj-lt"/>
                        </a:rPr>
                        <a:t>3</a:t>
                      </a:r>
                      <a:endParaRPr lang="ru-RU" sz="1100" dirty="0"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3959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КМЦ репродуктивної та  </a:t>
                      </a:r>
                      <a:r>
                        <a:rPr kumimoji="0" lang="uk-UA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перинатальної</a:t>
                      </a: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медицини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latin typeface="+mj-lt"/>
                        </a:rPr>
                        <a:t>219</a:t>
                      </a:r>
                      <a:endParaRPr lang="ru-RU" sz="1100" dirty="0"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latin typeface="+mj-lt"/>
                        </a:rPr>
                        <a:t>140</a:t>
                      </a:r>
                      <a:endParaRPr lang="ru-RU" sz="1100" dirty="0"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1979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КМПБ №5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latin typeface="+mj-lt"/>
                        </a:rPr>
                        <a:t>216</a:t>
                      </a:r>
                      <a:endParaRPr lang="ru-RU" sz="1100" dirty="0"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latin typeface="+mj-lt"/>
                        </a:rPr>
                        <a:t>99</a:t>
                      </a:r>
                      <a:endParaRPr lang="ru-RU" sz="1100" dirty="0"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1979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КМПБ №6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latin typeface="+mj-lt"/>
                        </a:rPr>
                        <a:t>7</a:t>
                      </a:r>
                      <a:endParaRPr lang="ru-RU" sz="1100" dirty="0"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latin typeface="+mj-lt"/>
                        </a:rPr>
                        <a:t>1</a:t>
                      </a:r>
                      <a:endParaRPr lang="ru-RU" sz="1100" dirty="0"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393948">
                <a:tc>
                  <a:txBody>
                    <a:bodyPr/>
                    <a:lstStyle/>
                    <a:p>
                      <a:r>
                        <a:rPr lang="uk-UA" sz="1100" b="1" dirty="0" smtClean="0">
                          <a:latin typeface="+mj-lt"/>
                        </a:rPr>
                        <a:t> Всього по </a:t>
                      </a:r>
                      <a:r>
                        <a:rPr lang="uk-UA" sz="1100" b="1" dirty="0" err="1" smtClean="0">
                          <a:latin typeface="+mj-lt"/>
                        </a:rPr>
                        <a:t>м.Києву</a:t>
                      </a:r>
                      <a:endParaRPr lang="ru-RU" sz="1100" b="1" dirty="0"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>
                          <a:latin typeface="+mj-lt"/>
                        </a:rPr>
                        <a:t>2261</a:t>
                      </a:r>
                      <a:endParaRPr lang="ru-RU" sz="1100" b="1" dirty="0"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>
                          <a:latin typeface="+mj-lt"/>
                        </a:rPr>
                        <a:t>599</a:t>
                      </a:r>
                      <a:endParaRPr lang="ru-RU" sz="1100" b="1" dirty="0"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45200" y="6337300"/>
            <a:ext cx="2995613" cy="27622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b="1" dirty="0">
                <a:solidFill>
                  <a:schemeClr val="bg1"/>
                </a:solidFill>
              </a:rPr>
              <a:t>*) витрати на 1 спробу – 26,3 </a:t>
            </a:r>
            <a:r>
              <a:rPr lang="uk-UA" b="1" dirty="0" err="1">
                <a:solidFill>
                  <a:schemeClr val="bg1"/>
                </a:solidFill>
              </a:rPr>
              <a:t>тис.грн</a:t>
            </a:r>
            <a:r>
              <a:rPr lang="uk-UA" b="1" dirty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44" name="Заголовок 1"/>
          <p:cNvSpPr>
            <a:spLocks noGrp="1"/>
          </p:cNvSpPr>
          <p:nvPr>
            <p:ph type="ctrTitle"/>
          </p:nvPr>
        </p:nvSpPr>
        <p:spPr>
          <a:xfrm>
            <a:off x="411163" y="158750"/>
            <a:ext cx="9170987" cy="709613"/>
          </a:xfrm>
        </p:spPr>
        <p:txBody>
          <a:bodyPr/>
          <a:lstStyle/>
          <a:p>
            <a:pPr algn="ctr"/>
            <a:r>
              <a:rPr lang="uk-UA" smtClean="0"/>
              <a:t>Середня кількість відвідувань до лікарів</a:t>
            </a:r>
            <a:r>
              <a:rPr lang="en-US" smtClean="0"/>
              <a:t> </a:t>
            </a:r>
            <a:r>
              <a:rPr lang="uk-UA" smtClean="0"/>
              <a:t>ПМСД за 2017 рік </a:t>
            </a:r>
            <a:br>
              <a:rPr lang="uk-UA" smtClean="0"/>
            </a:br>
            <a:r>
              <a:rPr lang="uk-UA" smtClean="0"/>
              <a:t>(з урахуванням відвідувань вдома)</a:t>
            </a:r>
            <a:endParaRPr lang="ru-RU" smtClean="0"/>
          </a:p>
        </p:txBody>
      </p:sp>
      <p:graphicFrame>
        <p:nvGraphicFramePr>
          <p:cNvPr id="124942" name="Object 14"/>
          <p:cNvGraphicFramePr>
            <a:graphicFrameLocks/>
          </p:cNvGraphicFramePr>
          <p:nvPr/>
        </p:nvGraphicFramePr>
        <p:xfrm>
          <a:off x="98425" y="1311275"/>
          <a:ext cx="5046663" cy="3544888"/>
        </p:xfrm>
        <a:graphic>
          <a:graphicData uri="http://schemas.openxmlformats.org/presentationml/2006/ole">
            <p:oleObj spid="_x0000_s124942" r:id="rId3" imgW="5047925" imgH="3548180" progId="Excel.Sheet.8">
              <p:embed/>
            </p:oleObj>
          </a:graphicData>
        </a:graphic>
      </p:graphicFrame>
      <p:graphicFrame>
        <p:nvGraphicFramePr>
          <p:cNvPr id="124943" name="Object 15"/>
          <p:cNvGraphicFramePr>
            <a:graphicFrameLocks/>
          </p:cNvGraphicFramePr>
          <p:nvPr/>
        </p:nvGraphicFramePr>
        <p:xfrm>
          <a:off x="4829175" y="1320800"/>
          <a:ext cx="4897438" cy="3273425"/>
        </p:xfrm>
        <a:graphic>
          <a:graphicData uri="http://schemas.openxmlformats.org/presentationml/2006/ole">
            <p:oleObj spid="_x0000_s124943" r:id="rId4" imgW="4901609" imgH="3273836" progId="Excel.Sheet.8">
              <p:embed/>
            </p:oleObj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31825" y="4724400"/>
          <a:ext cx="3771530" cy="1937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7056"/>
                <a:gridCol w="984474"/>
              </a:tblGrid>
              <a:tr h="295275">
                <a:tc gridSpan="2">
                  <a:txBody>
                    <a:bodyPr/>
                    <a:lstStyle/>
                    <a:p>
                      <a:pPr algn="l"/>
                      <a:r>
                        <a:rPr lang="uk-UA" sz="1200" baseline="0" dirty="0" smtClean="0">
                          <a:solidFill>
                            <a:schemeClr val="bg1"/>
                          </a:solidFill>
                        </a:rPr>
                        <a:t>Активні відвідування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uk-UA" sz="1200" baseline="0" dirty="0" smtClean="0">
                          <a:solidFill>
                            <a:schemeClr val="bg1"/>
                          </a:solidFill>
                        </a:rPr>
                        <a:t>вдома</a:t>
                      </a: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/>
                        <a:t>ЦПМСД №1 Голосіївського р-ну</a:t>
                      </a:r>
                      <a:r>
                        <a:rPr lang="uk-UA" sz="1100" baseline="0" dirty="0" smtClean="0"/>
                        <a:t> </a:t>
                      </a:r>
                      <a:endParaRPr lang="ru-RU" sz="1100" dirty="0" smtClean="0"/>
                    </a:p>
                  </a:txBody>
                  <a:tcPr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43</a:t>
                      </a:r>
                      <a:endParaRPr lang="ru-RU" sz="1100" dirty="0"/>
                    </a:p>
                  </a:txBody>
                  <a:tcPr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652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/>
                        <a:t>   ЦПМСД Печерського р-ну</a:t>
                      </a:r>
                      <a:r>
                        <a:rPr lang="uk-UA" sz="1100" baseline="0" dirty="0" smtClean="0"/>
                        <a:t> </a:t>
                      </a:r>
                      <a:endParaRPr lang="ru-RU" sz="1100" dirty="0" smtClean="0"/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56</a:t>
                      </a:r>
                      <a:endParaRPr lang="ru-RU" sz="1100" dirty="0"/>
                    </a:p>
                  </a:txBody>
                  <a:tcPr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0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/>
                        <a:t>ЦПМСД №1 Святошинського р-ну</a:t>
                      </a:r>
                      <a:r>
                        <a:rPr lang="uk-UA" sz="1100" baseline="0" dirty="0" smtClean="0"/>
                        <a:t> </a:t>
                      </a:r>
                      <a:endParaRPr lang="ru-RU" sz="1100" dirty="0" smtClean="0"/>
                    </a:p>
                  </a:txBody>
                  <a:tcPr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67</a:t>
                      </a:r>
                      <a:endParaRPr lang="ru-RU" sz="1100" dirty="0"/>
                    </a:p>
                  </a:txBody>
                  <a:tcPr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4003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u="sng" dirty="0" smtClean="0"/>
                    </a:p>
                  </a:txBody>
                  <a:tcPr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298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/>
                        <a:t>   ЦПМСД </a:t>
                      </a:r>
                      <a:r>
                        <a:rPr lang="uk-UA" sz="1100" dirty="0" err="1" smtClean="0"/>
                        <a:t>“Русанівка”</a:t>
                      </a:r>
                      <a:r>
                        <a:rPr lang="uk-UA" sz="1100" dirty="0" smtClean="0"/>
                        <a:t> </a:t>
                      </a:r>
                      <a:endParaRPr lang="ru-RU" sz="11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1113</a:t>
                      </a:r>
                      <a:endParaRPr lang="ru-RU" sz="1100" dirty="0"/>
                    </a:p>
                  </a:txBody>
                  <a:tcPr marL="0" marR="0" marT="0" marB="0" anchor="ctr"/>
                </a:tc>
              </a:tr>
              <a:tr h="2094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/>
                        <a:t>ЦПМСД №3 Дніпровського р-ну</a:t>
                      </a:r>
                      <a:r>
                        <a:rPr lang="uk-UA" sz="1100" baseline="0" dirty="0" smtClean="0"/>
                        <a:t> </a:t>
                      </a:r>
                      <a:endParaRPr lang="ru-RU" sz="1100" dirty="0" smtClean="0"/>
                    </a:p>
                  </a:txBody>
                  <a:tcPr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1090</a:t>
                      </a:r>
                      <a:endParaRPr lang="ru-RU" sz="1100" dirty="0"/>
                    </a:p>
                  </a:txBody>
                  <a:tcPr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00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/>
                        <a:t>ЦПМСД  Дарницького р-ну</a:t>
                      </a:r>
                      <a:endParaRPr lang="ru-RU" sz="1100" dirty="0" smtClean="0"/>
                    </a:p>
                  </a:txBody>
                  <a:tcPr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588</a:t>
                      </a:r>
                      <a:endParaRPr lang="ru-RU" sz="1100" dirty="0"/>
                    </a:p>
                  </a:txBody>
                  <a:tcPr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00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/>
                        <a:t>ЦПМСД  №1 Шевченківського р-ну</a:t>
                      </a:r>
                      <a:endParaRPr lang="ru-RU" sz="1100" dirty="0" smtClean="0"/>
                    </a:p>
                  </a:txBody>
                  <a:tcPr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567</a:t>
                      </a:r>
                      <a:endParaRPr lang="ru-RU" sz="1100" dirty="0"/>
                    </a:p>
                  </a:txBody>
                  <a:tcPr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Левая фигурная скобка 9"/>
          <p:cNvSpPr/>
          <p:nvPr/>
        </p:nvSpPr>
        <p:spPr bwMode="auto">
          <a:xfrm>
            <a:off x="488950" y="5013325"/>
            <a:ext cx="142875" cy="576263"/>
          </a:xfrm>
          <a:prstGeom prst="leftBrac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4977" name="Левая фигурная скобка 5"/>
          <p:cNvSpPr>
            <a:spLocks/>
          </p:cNvSpPr>
          <p:nvPr/>
        </p:nvSpPr>
        <p:spPr bwMode="auto">
          <a:xfrm>
            <a:off x="488950" y="5876925"/>
            <a:ext cx="115888" cy="757238"/>
          </a:xfrm>
          <a:prstGeom prst="leftBrace">
            <a:avLst>
              <a:gd name="adj1" fmla="val 8410"/>
              <a:gd name="adj2" fmla="val 50000"/>
            </a:avLst>
          </a:prstGeom>
          <a:solidFill>
            <a:srgbClr val="FECED9"/>
          </a:solidFill>
          <a:ln w="9525" algn="ctr">
            <a:solidFill>
              <a:srgbClr val="C00000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algn="ctr"/>
            <a:endParaRPr lang="ru-RU"/>
          </a:p>
        </p:txBody>
      </p:sp>
      <p:sp>
        <p:nvSpPr>
          <p:cNvPr id="124978" name="TextBox 6"/>
          <p:cNvSpPr txBox="1">
            <a:spLocks noChangeArrowheads="1"/>
          </p:cNvSpPr>
          <p:nvPr/>
        </p:nvSpPr>
        <p:spPr bwMode="auto">
          <a:xfrm>
            <a:off x="57150" y="6092825"/>
            <a:ext cx="4905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max</a:t>
            </a:r>
            <a:endParaRPr lang="ru-RU" b="1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588" y="5157788"/>
            <a:ext cx="45878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min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313363" y="4581525"/>
          <a:ext cx="3771530" cy="2120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7056"/>
                <a:gridCol w="984474"/>
              </a:tblGrid>
              <a:tr h="295275">
                <a:tc gridSpan="2">
                  <a:txBody>
                    <a:bodyPr/>
                    <a:lstStyle/>
                    <a:p>
                      <a:pPr algn="ctr"/>
                      <a:r>
                        <a:rPr lang="uk-UA" sz="1200" baseline="0" dirty="0" smtClean="0">
                          <a:solidFill>
                            <a:schemeClr val="bg1"/>
                          </a:solidFill>
                        </a:rPr>
                        <a:t>% відвідувань з профілактичною метою</a:t>
                      </a: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/>
                        <a:t>ЦПМСД №1 Шевченківського р-ну</a:t>
                      </a:r>
                      <a:r>
                        <a:rPr lang="uk-UA" sz="1100" baseline="0" dirty="0" smtClean="0"/>
                        <a:t> </a:t>
                      </a:r>
                      <a:endParaRPr lang="ru-RU" sz="1100" dirty="0" smtClean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18,6%</a:t>
                      </a:r>
                      <a:endParaRPr lang="ru-RU" sz="11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00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/>
                        <a:t>ЦПМСД №3 Святошинського р-ну</a:t>
                      </a:r>
                      <a:r>
                        <a:rPr lang="uk-UA" sz="1100" baseline="0" dirty="0" smtClean="0"/>
                        <a:t> </a:t>
                      </a:r>
                      <a:endParaRPr lang="ru-RU" sz="1100" dirty="0" smtClean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/>
                        <a:t>20,8%</a:t>
                      </a:r>
                      <a:endParaRPr lang="ru-RU" sz="1100" dirty="0" smtClean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652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/>
                        <a:t>ЦПМСД №2 Деснянського р-ну</a:t>
                      </a:r>
                      <a:r>
                        <a:rPr lang="uk-UA" sz="1100" baseline="0" dirty="0" smtClean="0"/>
                        <a:t> </a:t>
                      </a:r>
                      <a:endParaRPr lang="ru-RU" sz="1100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/>
                        <a:t>19,2%</a:t>
                      </a:r>
                      <a:endParaRPr lang="ru-RU" sz="1100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003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u="sng" dirty="0" smtClean="0"/>
                    </a:p>
                  </a:txBody>
                  <a:tcPr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298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/>
                        <a:t>   ЦПМСД №2 Дніпровського р-ну</a:t>
                      </a:r>
                      <a:r>
                        <a:rPr lang="uk-UA" sz="1100" baseline="0" dirty="0" smtClean="0"/>
                        <a:t> </a:t>
                      </a:r>
                      <a:endParaRPr lang="ru-RU" sz="1100" dirty="0" smtClean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61,9%</a:t>
                      </a:r>
                      <a:endParaRPr lang="ru-RU" sz="1100" dirty="0"/>
                    </a:p>
                  </a:txBody>
                  <a:tcPr marL="0" marR="0" marT="0" marB="0"/>
                </a:tc>
              </a:tr>
              <a:tr h="2094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/>
                        <a:t>ЦПМСД №3 Дніпровського р-ну</a:t>
                      </a:r>
                      <a:r>
                        <a:rPr lang="uk-UA" sz="1100" baseline="0" dirty="0" smtClean="0"/>
                        <a:t> </a:t>
                      </a:r>
                      <a:endParaRPr lang="ru-RU" sz="1100" dirty="0" smtClean="0"/>
                    </a:p>
                  </a:txBody>
                  <a:tcPr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61,2%</a:t>
                      </a:r>
                      <a:endParaRPr lang="ru-RU" sz="1100" dirty="0"/>
                    </a:p>
                  </a:txBody>
                  <a:tcPr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00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/>
                        <a:t>ЦПМСД №1 Дніпровського р-ну</a:t>
                      </a:r>
                      <a:r>
                        <a:rPr lang="uk-UA" sz="1100" baseline="0" dirty="0" smtClean="0"/>
                        <a:t> </a:t>
                      </a:r>
                      <a:endParaRPr lang="ru-RU" sz="1100" dirty="0" smtClean="0"/>
                    </a:p>
                  </a:txBody>
                  <a:tcPr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58,0%</a:t>
                      </a:r>
                      <a:endParaRPr lang="ru-RU" sz="1100" dirty="0"/>
                    </a:p>
                  </a:txBody>
                  <a:tcPr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00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/>
                        <a:t>ЦПМСД </a:t>
                      </a:r>
                      <a:r>
                        <a:rPr lang="uk-UA" sz="1100" dirty="0" err="1" smtClean="0"/>
                        <a:t>“Русанівка”</a:t>
                      </a:r>
                      <a:r>
                        <a:rPr lang="uk-UA" sz="1100" dirty="0" smtClean="0"/>
                        <a:t> </a:t>
                      </a:r>
                      <a:endParaRPr lang="ru-RU" sz="1100" dirty="0" smtClean="0"/>
                    </a:p>
                  </a:txBody>
                  <a:tcPr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53,2%</a:t>
                      </a:r>
                      <a:endParaRPr lang="ru-RU" sz="1100" dirty="0"/>
                    </a:p>
                  </a:txBody>
                  <a:tcPr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Левая фигурная скобка 14"/>
          <p:cNvSpPr/>
          <p:nvPr/>
        </p:nvSpPr>
        <p:spPr bwMode="auto">
          <a:xfrm>
            <a:off x="5195888" y="4883150"/>
            <a:ext cx="117475" cy="777875"/>
          </a:xfrm>
          <a:prstGeom prst="leftBrac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808538" y="5157788"/>
            <a:ext cx="45878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min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5013" name="Левая фигурная скобка 5"/>
          <p:cNvSpPr>
            <a:spLocks/>
          </p:cNvSpPr>
          <p:nvPr/>
        </p:nvSpPr>
        <p:spPr bwMode="auto">
          <a:xfrm>
            <a:off x="5194300" y="5895975"/>
            <a:ext cx="119063" cy="846138"/>
          </a:xfrm>
          <a:prstGeom prst="leftBrace">
            <a:avLst>
              <a:gd name="adj1" fmla="val 8324"/>
              <a:gd name="adj2" fmla="val 50000"/>
            </a:avLst>
          </a:prstGeom>
          <a:solidFill>
            <a:srgbClr val="FECED9"/>
          </a:solidFill>
          <a:ln w="9525" algn="ctr">
            <a:solidFill>
              <a:srgbClr val="C00000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algn="ctr"/>
            <a:endParaRPr lang="ru-RU"/>
          </a:p>
        </p:txBody>
      </p:sp>
      <p:sp>
        <p:nvSpPr>
          <p:cNvPr id="125014" name="TextBox 6"/>
          <p:cNvSpPr txBox="1">
            <a:spLocks noChangeArrowheads="1"/>
          </p:cNvSpPr>
          <p:nvPr/>
        </p:nvSpPr>
        <p:spPr bwMode="auto">
          <a:xfrm>
            <a:off x="4808538" y="6165850"/>
            <a:ext cx="4905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max</a:t>
            </a:r>
            <a:endParaRPr lang="ru-RU" b="1">
              <a:solidFill>
                <a:srgbClr val="C00000"/>
              </a:solidFill>
            </a:endParaRPr>
          </a:p>
        </p:txBody>
      </p:sp>
      <p:sp>
        <p:nvSpPr>
          <p:cNvPr id="125015" name="TextBox 7"/>
          <p:cNvSpPr txBox="1">
            <a:spLocks noChangeArrowheads="1"/>
          </p:cNvSpPr>
          <p:nvPr/>
        </p:nvSpPr>
        <p:spPr bwMode="auto">
          <a:xfrm>
            <a:off x="57150" y="1125538"/>
            <a:ext cx="46355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300" b="1"/>
              <a:t>Середня кількість відвідувань на 1 лікаря</a:t>
            </a:r>
            <a:endParaRPr lang="ru-RU" sz="1300" b="1"/>
          </a:p>
        </p:txBody>
      </p:sp>
      <p:sp>
        <p:nvSpPr>
          <p:cNvPr id="125016" name="TextBox 7"/>
          <p:cNvSpPr txBox="1">
            <a:spLocks noChangeArrowheads="1"/>
          </p:cNvSpPr>
          <p:nvPr/>
        </p:nvSpPr>
        <p:spPr bwMode="auto">
          <a:xfrm>
            <a:off x="4737100" y="1125538"/>
            <a:ext cx="52308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300" b="1"/>
              <a:t>Відвідування лікарів ПМСД з профілактичною метою (%)</a:t>
            </a:r>
            <a:endParaRPr lang="ru-RU" sz="1300" b="1"/>
          </a:p>
        </p:txBody>
      </p:sp>
      <p:sp>
        <p:nvSpPr>
          <p:cNvPr id="125017" name="TextBox 16"/>
          <p:cNvSpPr txBox="1">
            <a:spLocks noChangeArrowheads="1"/>
          </p:cNvSpPr>
          <p:nvPr/>
        </p:nvSpPr>
        <p:spPr bwMode="auto">
          <a:xfrm>
            <a:off x="7329488" y="3500438"/>
            <a:ext cx="544512" cy="246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000" b="1"/>
              <a:t>27,3%</a:t>
            </a:r>
            <a:endParaRPr lang="ru-RU" sz="1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Заголовок 1"/>
          <p:cNvSpPr>
            <a:spLocks noGrp="1"/>
          </p:cNvSpPr>
          <p:nvPr>
            <p:ph type="ctrTitle"/>
          </p:nvPr>
        </p:nvSpPr>
        <p:spPr>
          <a:xfrm>
            <a:off x="1152525" y="330200"/>
            <a:ext cx="7696200" cy="555625"/>
          </a:xfrm>
        </p:spPr>
        <p:txBody>
          <a:bodyPr/>
          <a:lstStyle/>
          <a:p>
            <a:pPr algn="ctr"/>
            <a:r>
              <a:rPr lang="uk-UA" sz="1800" smtClean="0"/>
              <a:t>Робота денних стаціонарів в амбулаторних закладах м. Києва </a:t>
            </a:r>
            <a:br>
              <a:rPr lang="uk-UA" sz="1800" smtClean="0"/>
            </a:br>
            <a:r>
              <a:rPr lang="uk-UA" sz="1800" smtClean="0"/>
              <a:t>в 2015-2017 роках</a:t>
            </a:r>
            <a:endParaRPr lang="ru-RU" sz="180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36550" y="1398588"/>
          <a:ext cx="4616450" cy="4778380"/>
        </p:xfrm>
        <a:graphic>
          <a:graphicData uri="http://schemas.openxmlformats.org/drawingml/2006/table">
            <a:tbl>
              <a:tblPr/>
              <a:tblGrid>
                <a:gridCol w="2043113"/>
                <a:gridCol w="857250"/>
                <a:gridCol w="858837"/>
                <a:gridCol w="857250"/>
              </a:tblGrid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2015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2016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2017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Кількість ліжок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1740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1745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1756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EF4"/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Проліковано хворих усього: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B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132921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B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143190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B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143286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BF0"/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в т.ч. дорослих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113170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123157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123546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% до загальної кількості пролікованих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85,1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86,0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86,2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 них  старші 60 років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55088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60724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64854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% до пролікованих дорослих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48,7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49,3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52,5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в т.ч. дітей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19751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20033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19740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% до загальної кількості пролікованих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Середня тривалість лікування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E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000750" y="1408113"/>
          <a:ext cx="3343277" cy="4942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1277"/>
                <a:gridCol w="762000"/>
              </a:tblGrid>
              <a:tr h="496359">
                <a:tc gridSpan="2">
                  <a:txBody>
                    <a:bodyPr/>
                    <a:lstStyle/>
                    <a:p>
                      <a:r>
                        <a:rPr lang="uk-UA" sz="1200" dirty="0" smtClean="0">
                          <a:solidFill>
                            <a:schemeClr val="bg1"/>
                          </a:solidFill>
                        </a:rPr>
                        <a:t>Середня</a:t>
                      </a:r>
                      <a:r>
                        <a:rPr lang="uk-UA" sz="1200" baseline="0" dirty="0" smtClean="0">
                          <a:solidFill>
                            <a:schemeClr val="bg1"/>
                          </a:solidFill>
                        </a:rPr>
                        <a:t> тривалість лікування хворого </a:t>
                      </a:r>
                    </a:p>
                    <a:p>
                      <a:r>
                        <a:rPr lang="uk-UA" sz="1200" baseline="0" dirty="0" smtClean="0">
                          <a:solidFill>
                            <a:schemeClr val="bg1"/>
                          </a:solidFill>
                        </a:rPr>
                        <a:t>в ЦПМСД в 2017 році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125"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ЦПМСД №4 Деснянського р-ну</a:t>
                      </a:r>
                      <a:r>
                        <a:rPr lang="uk-UA" sz="1100" baseline="0" dirty="0" smtClean="0"/>
                        <a:t> </a:t>
                      </a:r>
                      <a:endParaRPr lang="ru-RU" sz="11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12,5</a:t>
                      </a:r>
                      <a:endParaRPr lang="ru-RU" sz="11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341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/>
                        <a:t>ЦПМСД №2 Дарницького р-ну</a:t>
                      </a:r>
                      <a:r>
                        <a:rPr lang="uk-UA" sz="1100" baseline="0" dirty="0" smtClean="0"/>
                        <a:t> </a:t>
                      </a:r>
                      <a:endParaRPr lang="ru-RU" sz="1100" dirty="0" smtClean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11,0</a:t>
                      </a:r>
                      <a:endParaRPr lang="ru-RU" sz="11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816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/>
                        <a:t>ЦПМСД №1 Голосіївського р-ну</a:t>
                      </a:r>
                      <a:r>
                        <a:rPr lang="uk-UA" sz="1100" baseline="0" dirty="0" smtClean="0"/>
                        <a:t> </a:t>
                      </a:r>
                      <a:endParaRPr lang="ru-RU" sz="1100" dirty="0" smtClean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10,0</a:t>
                      </a:r>
                      <a:endParaRPr lang="ru-RU" sz="11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0010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T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19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/>
                        <a:t>ЦПМСД №3 Дарницького р-ну</a:t>
                      </a:r>
                      <a:r>
                        <a:rPr lang="uk-UA" sz="1100" baseline="0" dirty="0" smtClean="0"/>
                        <a:t> </a:t>
                      </a:r>
                      <a:endParaRPr lang="ru-RU" sz="1100" dirty="0" smtClean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6,8</a:t>
                      </a:r>
                      <a:endParaRPr lang="ru-RU" sz="11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351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/>
                        <a:t>ЦПМСД №2 </a:t>
                      </a:r>
                      <a:r>
                        <a:rPr lang="uk-UA" sz="1100" baseline="0" dirty="0" smtClean="0"/>
                        <a:t> </a:t>
                      </a:r>
                      <a:r>
                        <a:rPr lang="uk-UA" sz="1100" baseline="0" dirty="0" err="1" smtClean="0"/>
                        <a:t>Оболонс</a:t>
                      </a:r>
                      <a:r>
                        <a:rPr lang="uk-UA" sz="1100" dirty="0" err="1" smtClean="0"/>
                        <a:t>ького</a:t>
                      </a:r>
                      <a:r>
                        <a:rPr lang="uk-UA" sz="1100" dirty="0" smtClean="0"/>
                        <a:t> р-ну</a:t>
                      </a:r>
                      <a:r>
                        <a:rPr lang="uk-UA" sz="1100" baseline="0" dirty="0" smtClean="0"/>
                        <a:t> </a:t>
                      </a:r>
                      <a:endParaRPr lang="ru-RU" sz="1100" dirty="0" smtClean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7,3</a:t>
                      </a:r>
                      <a:endParaRPr lang="ru-RU" sz="11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349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/>
                        <a:t>ЦПМСД №</a:t>
                      </a:r>
                      <a:r>
                        <a:rPr lang="uk-UA" sz="1100" baseline="0" dirty="0" smtClean="0"/>
                        <a:t> 2 </a:t>
                      </a:r>
                      <a:r>
                        <a:rPr lang="uk-UA" sz="1100" dirty="0" smtClean="0"/>
                        <a:t>Деснянського р-ну</a:t>
                      </a:r>
                      <a:r>
                        <a:rPr lang="uk-UA" sz="1100" baseline="0" dirty="0" smtClean="0"/>
                        <a:t> </a:t>
                      </a:r>
                      <a:endParaRPr lang="ru-RU" sz="1100" dirty="0" smtClean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7,2</a:t>
                      </a:r>
                      <a:endParaRPr lang="ru-RU" sz="11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44780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</a:tr>
              <a:tr h="314457">
                <a:tc gridSpan="2">
                  <a:txBody>
                    <a:bodyPr/>
                    <a:lstStyle/>
                    <a:p>
                      <a:r>
                        <a:rPr lang="uk-UA" sz="1200" b="1" dirty="0" smtClean="0">
                          <a:solidFill>
                            <a:schemeClr val="bg1"/>
                          </a:solidFill>
                        </a:rPr>
                        <a:t>Середня</a:t>
                      </a:r>
                      <a:r>
                        <a:rPr lang="uk-UA" sz="1200" b="1" baseline="0" dirty="0" smtClean="0">
                          <a:solidFill>
                            <a:schemeClr val="bg1"/>
                          </a:solidFill>
                        </a:rPr>
                        <a:t> тривалість лікування хворого </a:t>
                      </a:r>
                    </a:p>
                    <a:p>
                      <a:r>
                        <a:rPr lang="uk-UA" sz="1200" b="1" baseline="0" dirty="0" smtClean="0">
                          <a:solidFill>
                            <a:schemeClr val="bg1"/>
                          </a:solidFill>
                        </a:rPr>
                        <a:t>в </a:t>
                      </a:r>
                      <a:r>
                        <a:rPr lang="uk-UA" sz="1200" b="1" baseline="0" dirty="0" err="1" smtClean="0">
                          <a:solidFill>
                            <a:schemeClr val="bg1"/>
                          </a:solidFill>
                        </a:rPr>
                        <a:t>КДЦ</a:t>
                      </a:r>
                      <a:r>
                        <a:rPr lang="uk-UA" sz="1200" b="1" baseline="0" dirty="0" smtClean="0">
                          <a:solidFill>
                            <a:schemeClr val="bg1"/>
                          </a:solidFill>
                        </a:rPr>
                        <a:t> в 2017 році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05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err="1" smtClean="0"/>
                        <a:t>КДЦ</a:t>
                      </a:r>
                      <a:r>
                        <a:rPr lang="uk-UA" sz="1100" dirty="0" smtClean="0"/>
                        <a:t> дитячий </a:t>
                      </a:r>
                      <a:r>
                        <a:rPr lang="uk-UA" sz="1100" baseline="0" dirty="0" smtClean="0"/>
                        <a:t> </a:t>
                      </a:r>
                      <a:r>
                        <a:rPr lang="uk-UA" sz="1100" dirty="0" smtClean="0"/>
                        <a:t>Дарницького р-ну</a:t>
                      </a:r>
                      <a:r>
                        <a:rPr lang="uk-UA" sz="1100" baseline="0" dirty="0" smtClean="0"/>
                        <a:t> </a:t>
                      </a:r>
                      <a:endParaRPr lang="ru-RU" sz="1100" dirty="0" smtClean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12,1</a:t>
                      </a:r>
                      <a:endParaRPr lang="ru-RU" sz="11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42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err="1" smtClean="0"/>
                        <a:t>КДЦ</a:t>
                      </a:r>
                      <a:r>
                        <a:rPr lang="uk-UA" sz="1100" dirty="0" smtClean="0"/>
                        <a:t> дитячий </a:t>
                      </a:r>
                      <a:r>
                        <a:rPr lang="uk-UA" sz="1100" baseline="0" dirty="0" smtClean="0"/>
                        <a:t> </a:t>
                      </a:r>
                      <a:r>
                        <a:rPr lang="uk-UA" sz="1100" dirty="0" smtClean="0"/>
                        <a:t>Дніпровського р-ну</a:t>
                      </a:r>
                      <a:r>
                        <a:rPr lang="uk-UA" sz="1100" baseline="0" dirty="0" smtClean="0"/>
                        <a:t> </a:t>
                      </a:r>
                      <a:endParaRPr lang="ru-RU" sz="1100" dirty="0" smtClean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12,0</a:t>
                      </a:r>
                      <a:endParaRPr lang="ru-RU" sz="11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r>
                        <a:rPr lang="uk-UA" sz="1100" dirty="0" err="1" smtClean="0"/>
                        <a:t>КДЦ</a:t>
                      </a:r>
                      <a:r>
                        <a:rPr lang="uk-UA" sz="1100" dirty="0" smtClean="0"/>
                        <a:t> </a:t>
                      </a:r>
                      <a:r>
                        <a:rPr lang="uk-UA" sz="1100" dirty="0" err="1" smtClean="0"/>
                        <a:t>Оболонського</a:t>
                      </a:r>
                      <a:r>
                        <a:rPr lang="uk-UA" sz="1100" dirty="0" smtClean="0"/>
                        <a:t> р-ну</a:t>
                      </a:r>
                      <a:endParaRPr lang="ru-RU" sz="11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10,2</a:t>
                      </a:r>
                      <a:endParaRPr lang="ru-RU" sz="11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84785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err="1" smtClean="0"/>
                        <a:t>КДЦ</a:t>
                      </a:r>
                      <a:r>
                        <a:rPr lang="uk-UA" sz="1100" dirty="0" smtClean="0"/>
                        <a:t> </a:t>
                      </a: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Солом’янського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100" dirty="0" smtClean="0"/>
                        <a:t>р-ну</a:t>
                      </a:r>
                      <a:endParaRPr lang="ru-RU" sz="1100" dirty="0" smtClean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2,9</a:t>
                      </a:r>
                      <a:endParaRPr lang="ru-RU" sz="11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03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err="1" smtClean="0"/>
                        <a:t>КДЦ</a:t>
                      </a:r>
                      <a:r>
                        <a:rPr lang="uk-UA" sz="1100" dirty="0" smtClean="0"/>
                        <a:t>  Голосіївського р-ну</a:t>
                      </a:r>
                      <a:endParaRPr lang="ru-RU" sz="1100" dirty="0" smtClean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5,5</a:t>
                      </a:r>
                      <a:endParaRPr lang="ru-RU" sz="11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err="1" smtClean="0"/>
                        <a:t>КДЦ</a:t>
                      </a:r>
                      <a:r>
                        <a:rPr lang="uk-UA" sz="1100" dirty="0" smtClean="0"/>
                        <a:t> </a:t>
                      </a:r>
                      <a:r>
                        <a:rPr lang="uk-UA" sz="1100" baseline="0" dirty="0" smtClean="0"/>
                        <a:t> Печерського </a:t>
                      </a:r>
                      <a:r>
                        <a:rPr lang="uk-UA" sz="1100" dirty="0" smtClean="0"/>
                        <a:t>р-ну</a:t>
                      </a:r>
                      <a:endParaRPr lang="ru-RU" sz="1100" dirty="0" smtClean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6,0</a:t>
                      </a:r>
                      <a:endParaRPr lang="ru-RU" sz="11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4370" name="Левая фигурная скобка 5"/>
          <p:cNvSpPr>
            <a:spLocks/>
          </p:cNvSpPr>
          <p:nvPr/>
        </p:nvSpPr>
        <p:spPr bwMode="auto">
          <a:xfrm>
            <a:off x="5772150" y="1933575"/>
            <a:ext cx="180975" cy="752475"/>
          </a:xfrm>
          <a:prstGeom prst="leftBrace">
            <a:avLst>
              <a:gd name="adj1" fmla="val 8335"/>
              <a:gd name="adj2" fmla="val 50000"/>
            </a:avLst>
          </a:prstGeom>
          <a:solidFill>
            <a:srgbClr val="FECED9"/>
          </a:solidFill>
          <a:ln w="9525" algn="ctr">
            <a:solidFill>
              <a:srgbClr val="C00000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algn="ctr"/>
            <a:endParaRPr lang="ru-RU"/>
          </a:p>
        </p:txBody>
      </p:sp>
      <p:sp>
        <p:nvSpPr>
          <p:cNvPr id="224371" name="TextBox 6"/>
          <p:cNvSpPr txBox="1">
            <a:spLocks noChangeArrowheads="1"/>
          </p:cNvSpPr>
          <p:nvPr/>
        </p:nvSpPr>
        <p:spPr bwMode="auto">
          <a:xfrm>
            <a:off x="5267325" y="2181225"/>
            <a:ext cx="4905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max</a:t>
            </a:r>
            <a:endParaRPr lang="ru-RU" b="1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14950" y="3171825"/>
            <a:ext cx="45878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min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Левая фигурная скобка 8"/>
          <p:cNvSpPr/>
          <p:nvPr/>
        </p:nvSpPr>
        <p:spPr bwMode="auto">
          <a:xfrm>
            <a:off x="5800725" y="2971800"/>
            <a:ext cx="133350" cy="800100"/>
          </a:xfrm>
          <a:prstGeom prst="leftBrac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4374" name="Левая фигурная скобка 9"/>
          <p:cNvSpPr>
            <a:spLocks/>
          </p:cNvSpPr>
          <p:nvPr/>
        </p:nvSpPr>
        <p:spPr bwMode="auto">
          <a:xfrm>
            <a:off x="5781675" y="4505325"/>
            <a:ext cx="180975" cy="752475"/>
          </a:xfrm>
          <a:prstGeom prst="leftBrace">
            <a:avLst>
              <a:gd name="adj1" fmla="val 8335"/>
              <a:gd name="adj2" fmla="val 50000"/>
            </a:avLst>
          </a:prstGeom>
          <a:solidFill>
            <a:srgbClr val="FECED9"/>
          </a:solidFill>
          <a:ln w="9525" algn="ctr">
            <a:solidFill>
              <a:srgbClr val="C00000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algn="ctr"/>
            <a:endParaRPr lang="ru-RU"/>
          </a:p>
        </p:txBody>
      </p:sp>
      <p:sp>
        <p:nvSpPr>
          <p:cNvPr id="11" name="Левая фигурная скобка 10"/>
          <p:cNvSpPr/>
          <p:nvPr/>
        </p:nvSpPr>
        <p:spPr bwMode="auto">
          <a:xfrm>
            <a:off x="5810250" y="5591175"/>
            <a:ext cx="152400" cy="733425"/>
          </a:xfrm>
          <a:prstGeom prst="leftBrac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4376" name="TextBox 11"/>
          <p:cNvSpPr txBox="1">
            <a:spLocks noChangeArrowheads="1"/>
          </p:cNvSpPr>
          <p:nvPr/>
        </p:nvSpPr>
        <p:spPr bwMode="auto">
          <a:xfrm>
            <a:off x="5286375" y="4724400"/>
            <a:ext cx="4905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max</a:t>
            </a:r>
            <a:endParaRPr lang="ru-RU" b="1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81625" y="5810250"/>
            <a:ext cx="45878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min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Заголовок 1"/>
          <p:cNvSpPr>
            <a:spLocks noGrp="1"/>
          </p:cNvSpPr>
          <p:nvPr>
            <p:ph type="title"/>
          </p:nvPr>
        </p:nvSpPr>
        <p:spPr>
          <a:xfrm>
            <a:off x="0" y="234950"/>
            <a:ext cx="6618288" cy="709613"/>
          </a:xfrm>
        </p:spPr>
        <p:txBody>
          <a:bodyPr/>
          <a:lstStyle/>
          <a:p>
            <a:pPr algn="ctr"/>
            <a:r>
              <a:rPr lang="uk-UA" sz="1800" smtClean="0"/>
              <a:t/>
            </a:r>
            <a:br>
              <a:rPr lang="uk-UA" sz="1800" smtClean="0"/>
            </a:br>
            <a:r>
              <a:rPr lang="uk-UA" sz="1600" smtClean="0"/>
              <a:t> </a:t>
            </a:r>
            <a:r>
              <a:rPr lang="uk-UA" sz="1400" smtClean="0"/>
              <a:t>Інформація щодо кількості ампутацій кінцівок проведених хворим </a:t>
            </a:r>
            <a:br>
              <a:rPr lang="uk-UA" sz="1400" smtClean="0"/>
            </a:br>
            <a:r>
              <a:rPr lang="uk-UA" sz="1400" smtClean="0"/>
              <a:t>на цукровий діабет,</a:t>
            </a:r>
            <a:r>
              <a:rPr lang="ru-RU" sz="1400" smtClean="0"/>
              <a:t> </a:t>
            </a:r>
            <a:r>
              <a:rPr lang="uk-UA" sz="1400" smtClean="0"/>
              <a:t>з числа осіб що перебувають </a:t>
            </a:r>
            <a:br>
              <a:rPr lang="uk-UA" sz="1400" smtClean="0"/>
            </a:br>
            <a:r>
              <a:rPr lang="uk-UA" sz="1400" smtClean="0"/>
              <a:t>під диспансерним наглядом в 2015-2017 роках</a:t>
            </a:r>
            <a:endParaRPr lang="ru-RU" sz="140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022850" y="147638"/>
            <a:ext cx="4394200" cy="83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45713" rIns="0" bIns="45713" anchor="b"/>
          <a:lstStyle/>
          <a:p>
            <a:pPr algn="ctr" eaLnBrk="0" hangingPunct="0">
              <a:defRPr/>
            </a:pPr>
            <a:endParaRPr lang="ru-RU" sz="18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252413" y="1068388"/>
          <a:ext cx="6691382" cy="5369632"/>
        </p:xfrm>
        <a:graphic>
          <a:graphicData uri="http://schemas.openxmlformats.org/drawingml/2006/table">
            <a:tbl>
              <a:tblPr/>
              <a:tblGrid>
                <a:gridCol w="1170328"/>
                <a:gridCol w="970914"/>
                <a:gridCol w="910028"/>
                <a:gridCol w="910028"/>
                <a:gridCol w="910028"/>
                <a:gridCol w="910028"/>
                <a:gridCol w="910028"/>
              </a:tblGrid>
              <a:tr h="47642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Райони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2015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2016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2017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17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Кількість хворих з синдромом «діабетичної стопи» на кінець звітного року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 них  хворі, у яких проведено ампутації кінцівки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Кількість хворих з синдромом «діабетичної стопи» на кінець звітного року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 них  хворі, у яких проведено ампутації кінцівки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Кількість хворих з синдромом «діабетичної стопи» на кінець звітного року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 них  хворі, у яких проведено ампутації кінцівки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291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Голосіївський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637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574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575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</a:tr>
              <a:tr h="27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Дарницький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758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825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898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</a:tr>
              <a:tr h="27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Деснянський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89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</a:tr>
              <a:tr h="27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Днiпpовський</a:t>
                      </a: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*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631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</a:tr>
              <a:tr h="27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Оболонський</a:t>
                      </a: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*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631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33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</a:tr>
              <a:tr h="27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Печерський*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631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33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</a:tr>
              <a:tr h="27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Подільський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</a:tr>
              <a:tr h="27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Святошинський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292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314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</a:tr>
              <a:tr h="27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Солом’янський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</a:tr>
              <a:tr h="3580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spc="-9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Шевченківський</a:t>
                      </a:r>
                      <a:endParaRPr kumimoji="0" lang="ru-RU" sz="1100" b="0" i="0" u="none" strike="noStrike" cap="none" spc="-9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248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</a:tr>
              <a:tr h="373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м. Київ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2444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2615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28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2618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</a:tr>
            </a:tbl>
          </a:graphicData>
        </a:graphic>
      </p:graphicFrame>
      <p:sp>
        <p:nvSpPr>
          <p:cNvPr id="225396" name="TextBox 5"/>
          <p:cNvSpPr txBox="1">
            <a:spLocks noChangeArrowheads="1"/>
          </p:cNvSpPr>
          <p:nvPr/>
        </p:nvSpPr>
        <p:spPr bwMode="auto">
          <a:xfrm>
            <a:off x="649288" y="6426200"/>
            <a:ext cx="3000375" cy="277813"/>
          </a:xfrm>
          <a:prstGeom prst="rect">
            <a:avLst/>
          </a:prstGeom>
          <a:solidFill>
            <a:srgbClr val="DD631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/>
              <a:t>*) Функціонує кабінет діабетичної стопи</a:t>
            </a:r>
            <a:endParaRPr lang="ru-RU"/>
          </a:p>
        </p:txBody>
      </p:sp>
      <p:sp>
        <p:nvSpPr>
          <p:cNvPr id="225397" name="TextBox 7"/>
          <p:cNvSpPr txBox="1">
            <a:spLocks noChangeArrowheads="1"/>
          </p:cNvSpPr>
          <p:nvPr/>
        </p:nvSpPr>
        <p:spPr bwMode="auto">
          <a:xfrm>
            <a:off x="6923088" y="442913"/>
            <a:ext cx="2982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b="1">
                <a:solidFill>
                  <a:schemeClr val="tx2"/>
                </a:solidFill>
              </a:rPr>
              <a:t>Ампутації кінцівок у хворих з діабетом у 2017 році</a:t>
            </a:r>
            <a:endParaRPr lang="ru-RU" sz="1400" b="1">
              <a:solidFill>
                <a:schemeClr val="tx2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124700" y="1236663"/>
          <a:ext cx="2622620" cy="5031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316"/>
                <a:gridCol w="894304"/>
              </a:tblGrid>
              <a:tr h="829456">
                <a:tc>
                  <a:txBody>
                    <a:bodyPr/>
                    <a:lstStyle/>
                    <a:p>
                      <a:pPr algn="ctr"/>
                      <a:r>
                        <a:rPr lang="uk-UA" sz="1200" b="1" i="0" dirty="0" err="1" smtClean="0">
                          <a:latin typeface="+mj-lt"/>
                        </a:rPr>
                        <a:t>ЗОЗ</a:t>
                      </a:r>
                      <a:endParaRPr lang="ru-RU" sz="1200" b="1" i="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900" b="1" dirty="0" smtClean="0">
                          <a:latin typeface="+mj-lt"/>
                        </a:rPr>
                        <a:t>Число операцій, проведених в стаціонарі</a:t>
                      </a:r>
                      <a:endParaRPr lang="ru-RU" sz="9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48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Олександрівська клінічна лікарня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latin typeface="+mj-lt"/>
                        </a:rPr>
                        <a:t>6</a:t>
                      </a:r>
                      <a:endParaRPr lang="ru-RU" sz="1100" dirty="0"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408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КМКЛ швидкої медичної допомоги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latin typeface="+mj-lt"/>
                        </a:rPr>
                        <a:t>9</a:t>
                      </a:r>
                      <a:endParaRPr lang="ru-RU" sz="1100" dirty="0"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204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КМКЛ №1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latin typeface="+mj-lt"/>
                        </a:rPr>
                        <a:t>61</a:t>
                      </a:r>
                      <a:endParaRPr lang="ru-RU" sz="1100" dirty="0"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206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КМКЛ №3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latin typeface="+mj-lt"/>
                        </a:rPr>
                        <a:t>4</a:t>
                      </a:r>
                      <a:endParaRPr lang="ru-RU" sz="1100" dirty="0"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254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КМКЛ №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latin typeface="+mj-lt"/>
                        </a:rPr>
                        <a:t>15</a:t>
                      </a:r>
                      <a:endParaRPr lang="ru-RU" sz="1100" dirty="0"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2170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КМКЛ №5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latin typeface="+mj-lt"/>
                        </a:rPr>
                        <a:t>13</a:t>
                      </a:r>
                      <a:endParaRPr lang="ru-RU" sz="1100" dirty="0"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2170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КМКЛ №8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latin typeface="+mj-lt"/>
                        </a:rPr>
                        <a:t>10</a:t>
                      </a:r>
                      <a:endParaRPr lang="ru-RU" sz="1100" dirty="0"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204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КМКЛ №9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latin typeface="+mj-lt"/>
                        </a:rPr>
                        <a:t>9</a:t>
                      </a:r>
                      <a:endParaRPr lang="ru-RU" sz="1100" dirty="0"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204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КМКЛ №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latin typeface="+mj-lt"/>
                        </a:rPr>
                        <a:t>18</a:t>
                      </a:r>
                      <a:endParaRPr lang="ru-RU" sz="1100" dirty="0"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2153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КМКЛ №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latin typeface="+mj-lt"/>
                        </a:rPr>
                        <a:t>10</a:t>
                      </a:r>
                      <a:endParaRPr lang="ru-RU" sz="1100" dirty="0"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3407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КЛ №15 Подільського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р-ну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latin typeface="+mj-lt"/>
                        </a:rPr>
                        <a:t>13</a:t>
                      </a:r>
                      <a:endParaRPr lang="ru-RU" sz="1100" dirty="0"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440775">
                <a:tc>
                  <a:txBody>
                    <a:bodyPr/>
                    <a:lstStyle/>
                    <a:p>
                      <a:pPr algn="l"/>
                      <a:r>
                        <a:rPr lang="uk-UA" sz="1100" dirty="0" smtClean="0">
                          <a:latin typeface="+mj-lt"/>
                        </a:rPr>
                        <a:t>Центр</a:t>
                      </a:r>
                      <a:r>
                        <a:rPr lang="uk-UA" sz="1100" baseline="0" dirty="0" smtClean="0">
                          <a:latin typeface="+mj-lt"/>
                        </a:rPr>
                        <a:t> радіаційного захисту населення </a:t>
                      </a:r>
                      <a:endParaRPr lang="ru-RU" sz="1100" dirty="0"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latin typeface="+mj-lt"/>
                        </a:rPr>
                        <a:t>2</a:t>
                      </a:r>
                      <a:endParaRPr lang="ru-RU" sz="1100" dirty="0"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197352">
                <a:tc>
                  <a:txBody>
                    <a:bodyPr/>
                    <a:lstStyle/>
                    <a:p>
                      <a:pPr algn="l"/>
                      <a:r>
                        <a:rPr lang="uk-UA" sz="1100" dirty="0" smtClean="0">
                          <a:latin typeface="+mj-lt"/>
                        </a:rPr>
                        <a:t>Шпиталь інвалідів ВВВ</a:t>
                      </a:r>
                      <a:endParaRPr lang="ru-RU" sz="1100" dirty="0"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latin typeface="+mj-lt"/>
                        </a:rPr>
                        <a:t>2</a:t>
                      </a:r>
                      <a:endParaRPr lang="ru-RU" sz="1100" dirty="0"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387351">
                <a:tc>
                  <a:txBody>
                    <a:bodyPr/>
                    <a:lstStyle/>
                    <a:p>
                      <a:pPr algn="l"/>
                      <a:endParaRPr lang="ru-RU" sz="1100" dirty="0"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355481">
                <a:tc>
                  <a:txBody>
                    <a:bodyPr/>
                    <a:lstStyle/>
                    <a:p>
                      <a:pPr algn="l"/>
                      <a:r>
                        <a:rPr lang="uk-UA" sz="1100" b="1" dirty="0" smtClean="0">
                          <a:latin typeface="+mj-lt"/>
                        </a:rPr>
                        <a:t> Всього </a:t>
                      </a:r>
                      <a:endParaRPr lang="ru-RU" sz="1100" b="1" dirty="0"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>
                          <a:latin typeface="+mj-lt"/>
                        </a:rPr>
                        <a:t>173</a:t>
                      </a:r>
                      <a:endParaRPr lang="ru-RU" sz="1100" b="1" dirty="0"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Заголовок 1"/>
          <p:cNvSpPr>
            <a:spLocks noGrp="1"/>
          </p:cNvSpPr>
          <p:nvPr>
            <p:ph type="ctrTitle"/>
          </p:nvPr>
        </p:nvSpPr>
        <p:spPr>
          <a:xfrm>
            <a:off x="301625" y="130175"/>
            <a:ext cx="9023350" cy="914400"/>
          </a:xfrm>
        </p:spPr>
        <p:txBody>
          <a:bodyPr/>
          <a:lstStyle/>
          <a:p>
            <a:pPr algn="ctr"/>
            <a:r>
              <a:rPr lang="uk-UA" sz="2200" smtClean="0"/>
              <a:t>Охоплення щепленнями за 201</a:t>
            </a:r>
            <a:r>
              <a:rPr lang="ru-RU" sz="2200" smtClean="0"/>
              <a:t>5</a:t>
            </a:r>
            <a:r>
              <a:rPr lang="uk-UA" sz="2200" smtClean="0"/>
              <a:t>-2017 роки (в%)</a:t>
            </a:r>
            <a:r>
              <a:rPr lang="ru-RU" sz="2200" smtClean="0"/>
              <a:t/>
            </a:r>
            <a:br>
              <a:rPr lang="ru-RU" sz="2200" smtClean="0"/>
            </a:br>
            <a:r>
              <a:rPr lang="uk-UA" sz="1800" b="0" smtClean="0"/>
              <a:t>(за даними ф. 6</a:t>
            </a:r>
            <a:r>
              <a:rPr lang="ru-RU" sz="1800" b="0" smtClean="0"/>
              <a:t> «Звіт про контингент осіб окремих вікових груп, яким здійснено щеплення проти інфекційних захворювань</a:t>
            </a:r>
            <a:r>
              <a:rPr lang="uk-UA" sz="1800" b="0" smtClean="0"/>
              <a:t>, </a:t>
            </a:r>
            <a:r>
              <a:rPr lang="ru-RU" sz="1800" b="0" smtClean="0"/>
              <a:t>без приватних структур)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74713" y="1285875"/>
          <a:ext cx="8139164" cy="4783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4313"/>
                <a:gridCol w="1721617"/>
                <a:gridCol w="1721617"/>
                <a:gridCol w="1721617"/>
              </a:tblGrid>
              <a:tr h="848755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+mj-lt"/>
                        </a:rPr>
                        <a:t>Охоплення щепленням  від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2015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2016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2017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675505">
                <a:tc>
                  <a:txBody>
                    <a:bodyPr/>
                    <a:lstStyle/>
                    <a:p>
                      <a:r>
                        <a:rPr lang="uk-UA" sz="14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Дифтерії, правця, кашлюк а</a:t>
                      </a:r>
                      <a:endParaRPr lang="ru-RU" sz="14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j-lt"/>
                        </a:rPr>
                        <a:t>30,4</a:t>
                      </a:r>
                      <a:endParaRPr lang="ru-RU" sz="14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j-lt"/>
                        </a:rPr>
                        <a:t>43,8</a:t>
                      </a:r>
                      <a:endParaRPr lang="ru-RU" sz="14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j-lt"/>
                        </a:rPr>
                        <a:t>71,0</a:t>
                      </a:r>
                      <a:endParaRPr lang="ru-RU" sz="14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41439">
                <a:tc>
                  <a:txBody>
                    <a:bodyPr/>
                    <a:lstStyle/>
                    <a:p>
                      <a:r>
                        <a:rPr lang="uk-UA" sz="14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Поліомієліту</a:t>
                      </a:r>
                      <a:endParaRPr lang="ru-RU" sz="14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j-lt"/>
                        </a:rPr>
                        <a:t>78,5</a:t>
                      </a:r>
                      <a:endParaRPr lang="ru-RU" sz="14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j-lt"/>
                        </a:rPr>
                        <a:t>87,2</a:t>
                      </a:r>
                      <a:endParaRPr lang="ru-RU" sz="14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j-lt"/>
                        </a:rPr>
                        <a:t>94,5</a:t>
                      </a:r>
                      <a:endParaRPr lang="ru-RU" sz="14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72576">
                <a:tc>
                  <a:txBody>
                    <a:bodyPr/>
                    <a:lstStyle/>
                    <a:p>
                      <a:r>
                        <a:rPr lang="uk-UA" sz="14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Кору, паротиту, краснухи</a:t>
                      </a:r>
                      <a:endParaRPr lang="ru-RU" sz="14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j-lt"/>
                        </a:rPr>
                        <a:t>78,6</a:t>
                      </a:r>
                      <a:endParaRPr lang="ru-RU" sz="14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j-lt"/>
                        </a:rPr>
                        <a:t>67,9</a:t>
                      </a:r>
                      <a:endParaRPr lang="ru-RU" sz="14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j-lt"/>
                        </a:rPr>
                        <a:t>95,4</a:t>
                      </a:r>
                      <a:endParaRPr lang="ru-RU" sz="14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83287">
                <a:tc>
                  <a:txBody>
                    <a:bodyPr/>
                    <a:lstStyle/>
                    <a:p>
                      <a:r>
                        <a:rPr lang="uk-UA" sz="14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Туберкульозу </a:t>
                      </a:r>
                      <a:endParaRPr lang="ru-RU" sz="14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j-lt"/>
                        </a:rPr>
                        <a:t>58,2</a:t>
                      </a:r>
                      <a:endParaRPr lang="ru-RU" sz="14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j-lt"/>
                        </a:rPr>
                        <a:t>56,1</a:t>
                      </a:r>
                      <a:endParaRPr lang="ru-RU" sz="14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j-lt"/>
                        </a:rPr>
                        <a:t>77,5</a:t>
                      </a:r>
                      <a:endParaRPr lang="ru-RU" sz="14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43867">
                <a:tc>
                  <a:txBody>
                    <a:bodyPr/>
                    <a:lstStyle/>
                    <a:p>
                      <a:r>
                        <a:rPr lang="uk-UA" sz="14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Гепатиту В </a:t>
                      </a:r>
                      <a:endParaRPr lang="ru-RU" sz="14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j-lt"/>
                        </a:rPr>
                        <a:t>72,6</a:t>
                      </a:r>
                      <a:endParaRPr lang="ru-RU" sz="14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j-lt"/>
                        </a:rPr>
                        <a:t>67,3</a:t>
                      </a:r>
                      <a:endParaRPr lang="ru-RU" sz="14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j-lt"/>
                        </a:rPr>
                        <a:t>74,6</a:t>
                      </a:r>
                      <a:endParaRPr lang="ru-RU" sz="14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17588">
                <a:tc>
                  <a:txBody>
                    <a:bodyPr/>
                    <a:lstStyle/>
                    <a:p>
                      <a:r>
                        <a:rPr lang="uk-UA" sz="1400" b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Гемофільної</a:t>
                      </a:r>
                      <a:r>
                        <a:rPr lang="uk-UA" sz="14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інфекції </a:t>
                      </a:r>
                      <a:endParaRPr lang="ru-RU" sz="14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j-lt"/>
                        </a:rPr>
                        <a:t>48,6</a:t>
                      </a:r>
                      <a:endParaRPr lang="ru-RU" sz="14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j-lt"/>
                        </a:rPr>
                        <a:t>59,1</a:t>
                      </a:r>
                      <a:endParaRPr lang="ru-RU" sz="14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j-lt"/>
                        </a:rPr>
                        <a:t>67,6</a:t>
                      </a:r>
                      <a:endParaRPr lang="ru-RU" sz="14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Прямоугольник 9"/>
          <p:cNvSpPr>
            <a:spLocks noChangeArrowheads="1"/>
          </p:cNvSpPr>
          <p:nvPr/>
        </p:nvSpPr>
        <p:spPr bwMode="auto">
          <a:xfrm>
            <a:off x="4935538" y="1651000"/>
            <a:ext cx="522287" cy="280988"/>
          </a:xfrm>
          <a:prstGeom prst="rect">
            <a:avLst/>
          </a:prstGeom>
          <a:solidFill>
            <a:srgbClr val="FF0000">
              <a:alpha val="0"/>
            </a:srgbClr>
          </a:solidFill>
          <a:ln w="9525" algn="ctr">
            <a:solidFill>
              <a:schemeClr val="bg2"/>
            </a:solidFill>
            <a:round/>
            <a:headEnd/>
            <a:tailEnd type="stealth" w="lg" len="lg"/>
          </a:ln>
        </p:spPr>
        <p:txBody>
          <a:bodyPr wrap="none" tIns="91440" bIns="91440" anchor="ctr"/>
          <a:lstStyle/>
          <a:p>
            <a:pPr algn="ctr"/>
            <a:endParaRPr lang="ru-RU"/>
          </a:p>
        </p:txBody>
      </p:sp>
      <p:sp>
        <p:nvSpPr>
          <p:cNvPr id="129028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44488" y="130175"/>
            <a:ext cx="9032875" cy="765175"/>
          </a:xfrm>
        </p:spPr>
        <p:txBody>
          <a:bodyPr/>
          <a:lstStyle/>
          <a:p>
            <a:pPr algn="ctr"/>
            <a:r>
              <a:rPr lang="uk-UA" smtClean="0"/>
              <a:t>Динаміка показників смертності населення м. Києва</a:t>
            </a:r>
            <a:br>
              <a:rPr lang="uk-UA" smtClean="0"/>
            </a:br>
            <a:r>
              <a:rPr lang="uk-UA" smtClean="0"/>
              <a:t> в 2015-2017 роках </a:t>
            </a:r>
            <a:endParaRPr 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7025" y="1227138"/>
          <a:ext cx="5169159" cy="513713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388636"/>
                <a:gridCol w="671804"/>
                <a:gridCol w="718457"/>
                <a:gridCol w="702746"/>
                <a:gridCol w="687516"/>
              </a:tblGrid>
              <a:tr h="3373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chemeClr val="bg1"/>
                          </a:solidFill>
                        </a:rPr>
                        <a:t>2015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chemeClr val="bg1"/>
                          </a:solidFill>
                        </a:rPr>
                        <a:t>2017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bg1"/>
                          </a:solidFill>
                        </a:rPr>
                        <a:t>Темп зміни%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253022">
                <a:tc>
                  <a:txBody>
                    <a:bodyPr/>
                    <a:lstStyle/>
                    <a:p>
                      <a:r>
                        <a:rPr lang="uk-UA" sz="1200" b="1" dirty="0" smtClean="0"/>
                        <a:t>Хвороби ендокринної системи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/>
                        <a:t>5,28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/>
                        <a:t>5,11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/>
                        <a:t>5,62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baseline="0" dirty="0" smtClean="0"/>
                        <a:t>+10.0</a:t>
                      </a:r>
                      <a:endParaRPr lang="ru-RU" sz="1200" b="1" i="0" u="none" strike="noStrike" baseline="0" dirty="0"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FF9900"/>
                    </a:solidFill>
                  </a:tcPr>
                </a:tc>
              </a:tr>
              <a:tr h="25302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 dirty="0"/>
                        <a:t>    </a:t>
                      </a:r>
                      <a:r>
                        <a:rPr lang="ru-RU" sz="1200" u="none" strike="noStrike" dirty="0" smtClean="0"/>
                        <a:t>  в </a:t>
                      </a:r>
                      <a:r>
                        <a:rPr lang="ru-RU" sz="1200" u="none" strike="noStrike" dirty="0"/>
                        <a:t>т.ч. </a:t>
                      </a:r>
                      <a:r>
                        <a:rPr lang="ru-RU" sz="1200" u="none" strike="noStrike" dirty="0" err="1"/>
                        <a:t>цукровий</a:t>
                      </a:r>
                      <a:r>
                        <a:rPr lang="ru-RU" sz="1200" u="none" strike="noStrike" dirty="0"/>
                        <a:t> </a:t>
                      </a:r>
                      <a:r>
                        <a:rPr lang="ru-RU" sz="1200" u="none" strike="noStrike" dirty="0" err="1"/>
                        <a:t>діабет</a:t>
                      </a:r>
                      <a:r>
                        <a:rPr lang="ru-RU" sz="1200" u="none" strike="noStrike" dirty="0"/>
                        <a:t>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4,68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4,66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5,32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/>
                        <a:t>+14,2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FF9900"/>
                    </a:solidFill>
                  </a:tcPr>
                </a:tc>
              </a:tr>
              <a:tr h="25302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u="none" strike="noStrike" dirty="0" err="1"/>
                        <a:t>Хвороби</a:t>
                      </a:r>
                      <a:r>
                        <a:rPr lang="ru-RU" sz="1200" b="1" u="none" strike="noStrike" dirty="0"/>
                        <a:t> </a:t>
                      </a:r>
                      <a:r>
                        <a:rPr lang="ru-RU" sz="1200" b="1" u="none" strike="noStrike" dirty="0" err="1"/>
                        <a:t>крові</a:t>
                      </a:r>
                      <a:r>
                        <a:rPr lang="ru-RU" sz="1200" b="1" u="none" strike="noStrike" dirty="0"/>
                        <a:t> та </a:t>
                      </a:r>
                      <a:r>
                        <a:rPr lang="ru-RU" sz="1200" b="1" u="none" strike="noStrike" dirty="0" err="1"/>
                        <a:t>кровотворних</a:t>
                      </a:r>
                      <a:r>
                        <a:rPr lang="ru-RU" sz="1200" b="1" u="none" strike="noStrike" dirty="0"/>
                        <a:t> </a:t>
                      </a:r>
                      <a:r>
                        <a:rPr lang="ru-RU" sz="1200" b="1" u="none" strike="noStrike" dirty="0" err="1"/>
                        <a:t>органів</a:t>
                      </a:r>
                      <a:r>
                        <a:rPr lang="ru-RU" sz="1200" b="1" u="none" strike="noStrike" dirty="0"/>
                        <a:t>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/>
                        <a:t>0,69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/>
                        <a:t>0,7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/>
                        <a:t>0,75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/>
                        <a:t>+7,1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FF9900"/>
                    </a:solidFill>
                  </a:tcPr>
                </a:tc>
              </a:tr>
              <a:tr h="25302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u="none" strike="noStrike" dirty="0" err="1"/>
                        <a:t>Хвороби</a:t>
                      </a:r>
                      <a:r>
                        <a:rPr lang="ru-RU" sz="1200" b="1" u="none" strike="noStrike" dirty="0"/>
                        <a:t> </a:t>
                      </a:r>
                      <a:r>
                        <a:rPr lang="ru-RU" sz="1200" b="1" u="none" strike="noStrike" dirty="0" err="1"/>
                        <a:t>органів</a:t>
                      </a:r>
                      <a:r>
                        <a:rPr lang="ru-RU" sz="1200" b="1" u="none" strike="noStrike" dirty="0"/>
                        <a:t> </a:t>
                      </a:r>
                      <a:r>
                        <a:rPr lang="ru-RU" sz="1200" b="1" u="none" strike="noStrike" dirty="0" err="1"/>
                        <a:t>травлення</a:t>
                      </a:r>
                      <a:r>
                        <a:rPr lang="ru-RU" sz="1200" b="1" u="none" strike="noStrike" dirty="0"/>
                        <a:t>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/>
                        <a:t>48,8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/>
                        <a:t>46,54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/>
                        <a:t>49,12</a:t>
                      </a:r>
                      <a:endParaRPr lang="ru-RU" sz="1200" b="1" i="0" u="none" strike="noStrike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/>
                        <a:t>+5,5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FF9900"/>
                    </a:solidFill>
                  </a:tcPr>
                </a:tc>
              </a:tr>
              <a:tr h="25302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 dirty="0"/>
                        <a:t> </a:t>
                      </a:r>
                      <a:r>
                        <a:rPr lang="ru-RU" sz="1200" u="none" strike="noStrike" dirty="0" smtClean="0"/>
                        <a:t>     в </a:t>
                      </a:r>
                      <a:r>
                        <a:rPr lang="ru-RU" sz="1200" u="none" strike="noStrike" dirty="0" err="1" smtClean="0"/>
                        <a:t>т.ч.виразка</a:t>
                      </a:r>
                      <a:r>
                        <a:rPr lang="ru-RU" sz="1200" u="none" strike="noStrike" dirty="0" smtClean="0"/>
                        <a:t> </a:t>
                      </a:r>
                      <a:r>
                        <a:rPr lang="ru-RU" sz="1200" u="none" strike="noStrike" dirty="0" err="1"/>
                        <a:t>шлунку</a:t>
                      </a:r>
                      <a:r>
                        <a:rPr lang="ru-RU" sz="1200" u="none" strike="noStrike" dirty="0"/>
                        <a:t> та </a:t>
                      </a:r>
                      <a:r>
                        <a:rPr lang="ru-RU" sz="1200" u="none" strike="noStrike" dirty="0" smtClean="0"/>
                        <a:t>12-  </a:t>
                      </a:r>
                      <a:r>
                        <a:rPr lang="ru-RU" sz="1200" u="none" strike="noStrike" dirty="0" err="1" smtClean="0"/>
                        <a:t>палої</a:t>
                      </a:r>
                      <a:r>
                        <a:rPr lang="ru-RU" sz="1200" u="none" strike="noStrike" dirty="0" smtClean="0"/>
                        <a:t> </a:t>
                      </a:r>
                      <a:r>
                        <a:rPr lang="ru-RU" sz="1200" u="none" strike="noStrike" dirty="0"/>
                        <a:t>кишки 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5,87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/>
                        <a:t>5,33</a:t>
                      </a:r>
                      <a:endParaRPr lang="ru-RU" sz="1200" b="1" i="0" u="none" strike="noStrike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/>
                        <a:t>7,4</a:t>
                      </a:r>
                      <a:endParaRPr lang="ru-RU" sz="1200" b="1" i="0" u="none" strike="noStrike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/>
                        <a:t>+38,8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FF9900"/>
                    </a:solidFill>
                  </a:tcPr>
                </a:tc>
              </a:tr>
              <a:tr h="25302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u="none" strike="noStrike" dirty="0" err="1"/>
                        <a:t>Хвороби</a:t>
                      </a:r>
                      <a:r>
                        <a:rPr lang="ru-RU" sz="1200" b="1" u="none" strike="noStrike" dirty="0"/>
                        <a:t> </a:t>
                      </a:r>
                      <a:r>
                        <a:rPr lang="ru-RU" sz="1200" b="1" u="none" strike="noStrike" dirty="0" err="1"/>
                        <a:t>сечостатевої</a:t>
                      </a:r>
                      <a:r>
                        <a:rPr lang="ru-RU" sz="1200" b="1" u="none" strike="noStrike" dirty="0"/>
                        <a:t> </a:t>
                      </a:r>
                      <a:r>
                        <a:rPr lang="ru-RU" sz="1200" b="1" u="none" strike="noStrike" dirty="0" err="1"/>
                        <a:t>системи</a:t>
                      </a:r>
                      <a:r>
                        <a:rPr lang="ru-RU" sz="1200" b="1" u="none" strike="noStrike" dirty="0"/>
                        <a:t>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/>
                        <a:t>8,39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/>
                        <a:t>6,96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/>
                        <a:t>7,91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/>
                        <a:t>+13,6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FF9900"/>
                    </a:solidFill>
                  </a:tcPr>
                </a:tc>
              </a:tr>
              <a:tr h="25302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u="none" strike="noStrike" dirty="0" err="1"/>
                        <a:t>Злоякісні</a:t>
                      </a:r>
                      <a:r>
                        <a:rPr lang="ru-RU" sz="1200" b="1" u="none" strike="noStrike" dirty="0"/>
                        <a:t> </a:t>
                      </a:r>
                      <a:r>
                        <a:rPr lang="ru-RU" sz="1200" b="1" u="none" strike="noStrike" dirty="0" err="1"/>
                        <a:t>новоутворення</a:t>
                      </a:r>
                      <a:r>
                        <a:rPr lang="ru-RU" sz="1200" b="1" u="none" strike="noStrike" dirty="0"/>
                        <a:t>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/>
                        <a:t>190,53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/>
                        <a:t>184,11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/>
                        <a:t>181,86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/>
                        <a:t>-1,2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25302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 dirty="0"/>
                        <a:t>   </a:t>
                      </a:r>
                      <a:r>
                        <a:rPr lang="ru-RU" sz="1200" u="none" strike="noStrike" dirty="0" smtClean="0"/>
                        <a:t>   </a:t>
                      </a:r>
                      <a:r>
                        <a:rPr lang="ru-RU" sz="1200" u="none" strike="noStrike" dirty="0"/>
                        <a:t>в </a:t>
                      </a:r>
                      <a:r>
                        <a:rPr lang="ru-RU" sz="1200" u="none" strike="noStrike" dirty="0" err="1"/>
                        <a:t>т.ч.органів</a:t>
                      </a:r>
                      <a:r>
                        <a:rPr lang="ru-RU" sz="1200" u="none" strike="noStrike" dirty="0"/>
                        <a:t> </a:t>
                      </a:r>
                      <a:r>
                        <a:rPr lang="ru-RU" sz="1200" u="none" strike="noStrike" dirty="0" err="1"/>
                        <a:t>дихання</a:t>
                      </a:r>
                      <a:r>
                        <a:rPr lang="ru-RU" sz="1200" u="none" strike="noStrike" dirty="0"/>
                        <a:t>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24,52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23,53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24,69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/>
                        <a:t>+4,9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FF9900"/>
                    </a:solidFill>
                  </a:tcPr>
                </a:tc>
              </a:tr>
              <a:tr h="25302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 dirty="0"/>
                        <a:t>      </a:t>
                      </a:r>
                      <a:r>
                        <a:rPr lang="ru-RU" sz="1200" u="none" strike="noStrike" dirty="0" err="1"/>
                        <a:t>молочної</a:t>
                      </a:r>
                      <a:r>
                        <a:rPr lang="ru-RU" sz="1200" u="none" strike="noStrike" dirty="0"/>
                        <a:t> </a:t>
                      </a:r>
                      <a:r>
                        <a:rPr lang="ru-RU" sz="1200" u="none" strike="noStrike" dirty="0" err="1"/>
                        <a:t>залози</a:t>
                      </a:r>
                      <a:r>
                        <a:rPr lang="ru-RU" sz="1200" u="none" strike="noStrike" dirty="0"/>
                        <a:t>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17,5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17,4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/>
                        <a:t>18,1</a:t>
                      </a:r>
                      <a:endParaRPr lang="ru-RU" sz="1200" b="1" i="0" u="none" strike="noStrike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/>
                        <a:t>+4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FF9900"/>
                    </a:solidFill>
                  </a:tcPr>
                </a:tc>
              </a:tr>
              <a:tr h="25302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 dirty="0"/>
                        <a:t>     </a:t>
                      </a:r>
                      <a:r>
                        <a:rPr lang="ru-RU" sz="1200" u="none" strike="noStrike" dirty="0" err="1"/>
                        <a:t>жіночих</a:t>
                      </a:r>
                      <a:r>
                        <a:rPr lang="ru-RU" sz="1200" u="none" strike="noStrike" dirty="0"/>
                        <a:t> </a:t>
                      </a:r>
                      <a:r>
                        <a:rPr lang="ru-RU" sz="1200" u="none" strike="noStrike" dirty="0" err="1"/>
                        <a:t>статевих</a:t>
                      </a:r>
                      <a:r>
                        <a:rPr lang="ru-RU" sz="1200" u="none" strike="noStrike" dirty="0"/>
                        <a:t> </a:t>
                      </a:r>
                      <a:r>
                        <a:rPr lang="ru-RU" sz="1200" u="none" strike="noStrike" dirty="0" err="1"/>
                        <a:t>органів</a:t>
                      </a:r>
                      <a:r>
                        <a:rPr lang="ru-RU" sz="1200" u="none" strike="noStrike" dirty="0"/>
                        <a:t>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31,1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27,3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29,3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/>
                        <a:t>+7,3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FF9900"/>
                    </a:solidFill>
                  </a:tcPr>
                </a:tc>
              </a:tr>
              <a:tr h="25302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u="none" strike="noStrike" dirty="0" err="1"/>
                        <a:t>Хвороби</a:t>
                      </a:r>
                      <a:r>
                        <a:rPr lang="ru-RU" sz="1200" b="1" u="none" strike="noStrike" dirty="0"/>
                        <a:t> </a:t>
                      </a:r>
                      <a:r>
                        <a:rPr lang="ru-RU" sz="1200" b="1" u="none" strike="noStrike" dirty="0" err="1"/>
                        <a:t>системи</a:t>
                      </a:r>
                      <a:r>
                        <a:rPr lang="ru-RU" sz="1200" b="1" u="none" strike="noStrike" dirty="0"/>
                        <a:t> </a:t>
                      </a:r>
                      <a:r>
                        <a:rPr lang="ru-RU" sz="1200" b="1" u="none" strike="noStrike" dirty="0" err="1"/>
                        <a:t>кровообігу</a:t>
                      </a:r>
                      <a:r>
                        <a:rPr lang="ru-RU" sz="1200" b="1" u="none" strike="noStrike" dirty="0"/>
                        <a:t>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/>
                        <a:t>688,51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/>
                        <a:t>680,86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/>
                        <a:t>668,17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/>
                        <a:t>-1,9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25302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 dirty="0"/>
                        <a:t>     в т.ч. </a:t>
                      </a:r>
                      <a:r>
                        <a:rPr lang="ru-RU" sz="1200" u="none" strike="noStrike" dirty="0" err="1"/>
                        <a:t>ішемічна</a:t>
                      </a:r>
                      <a:r>
                        <a:rPr lang="ru-RU" sz="1200" u="none" strike="noStrike" dirty="0"/>
                        <a:t> хвороба </a:t>
                      </a:r>
                      <a:r>
                        <a:rPr lang="ru-RU" sz="1200" u="none" strike="noStrike" dirty="0" err="1"/>
                        <a:t>серця</a:t>
                      </a:r>
                      <a:r>
                        <a:rPr lang="ru-RU" sz="1200" u="none" strike="noStrike" dirty="0"/>
                        <a:t>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/>
                        <a:t>540,43</a:t>
                      </a:r>
                      <a:endParaRPr lang="ru-RU" sz="1200" b="1" i="0" u="none" strike="noStrike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531,92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524,25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-1,4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25302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 dirty="0"/>
                        <a:t>     </a:t>
                      </a:r>
                      <a:r>
                        <a:rPr lang="ru-RU" sz="1200" u="none" strike="noStrike" dirty="0" err="1" smtClean="0"/>
                        <a:t>цереброваскулярні</a:t>
                      </a:r>
                      <a:r>
                        <a:rPr lang="ru-RU" sz="1200" u="none" strike="noStrike" dirty="0" smtClean="0"/>
                        <a:t> </a:t>
                      </a:r>
                      <a:r>
                        <a:rPr lang="ru-RU" sz="1200" u="none" strike="noStrike" dirty="0" err="1"/>
                        <a:t>хвороби</a:t>
                      </a:r>
                      <a:r>
                        <a:rPr lang="ru-RU" sz="1200" u="none" strike="noStrike" dirty="0"/>
                        <a:t>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/>
                        <a:t>119,6</a:t>
                      </a:r>
                      <a:endParaRPr lang="ru-RU" sz="1200" b="1" i="0" u="none" strike="noStrike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/>
                        <a:t>119,2</a:t>
                      </a:r>
                      <a:endParaRPr lang="ru-RU" sz="1200" b="1" i="0" u="none" strike="noStrike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115,19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-3,4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25302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u="none" strike="noStrike" dirty="0" err="1"/>
                        <a:t>Хвороби</a:t>
                      </a:r>
                      <a:r>
                        <a:rPr lang="ru-RU" sz="1200" b="1" u="none" strike="noStrike" dirty="0"/>
                        <a:t> </a:t>
                      </a:r>
                      <a:r>
                        <a:rPr lang="ru-RU" sz="1200" b="1" u="none" strike="noStrike" dirty="0" err="1"/>
                        <a:t>органів</a:t>
                      </a:r>
                      <a:r>
                        <a:rPr lang="ru-RU" sz="1200" b="1" u="none" strike="noStrike" dirty="0"/>
                        <a:t> </a:t>
                      </a:r>
                      <a:r>
                        <a:rPr lang="ru-RU" sz="1200" b="1" u="none" strike="noStrike" dirty="0" err="1"/>
                        <a:t>дихання</a:t>
                      </a:r>
                      <a:r>
                        <a:rPr lang="ru-RU" sz="1200" b="1" u="none" strike="noStrike" dirty="0"/>
                        <a:t>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/>
                        <a:t>21,94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/>
                        <a:t>25,6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/>
                        <a:t>22,67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/>
                        <a:t>-11,4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25302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 dirty="0"/>
                        <a:t>     в </a:t>
                      </a:r>
                      <a:r>
                        <a:rPr lang="ru-RU" sz="1200" u="none" strike="noStrike" dirty="0" err="1"/>
                        <a:t>т.ч.пневмонії</a:t>
                      </a:r>
                      <a:r>
                        <a:rPr lang="ru-RU" sz="1200" u="none" strike="noStrike" dirty="0"/>
                        <a:t>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/>
                        <a:t>16,23</a:t>
                      </a:r>
                      <a:endParaRPr lang="ru-RU" sz="1200" b="1" i="0" u="none" strike="noStrike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/>
                        <a:t>19,3</a:t>
                      </a:r>
                      <a:endParaRPr lang="ru-RU" sz="1200" b="1" i="0" u="none" strike="noStrike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/>
                        <a:t>17,18</a:t>
                      </a:r>
                      <a:endParaRPr lang="ru-RU" sz="1200" b="1" i="0" u="none" strike="noStrike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-11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25302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u="none" strike="noStrike" dirty="0" err="1"/>
                        <a:t>Травми</a:t>
                      </a:r>
                      <a:r>
                        <a:rPr lang="ru-RU" sz="1200" b="1" u="none" strike="noStrike" dirty="0"/>
                        <a:t> та </a:t>
                      </a:r>
                      <a:r>
                        <a:rPr lang="ru-RU" sz="1200" b="1" u="none" strike="noStrike" dirty="0" err="1"/>
                        <a:t>отруєння</a:t>
                      </a:r>
                      <a:r>
                        <a:rPr lang="ru-RU" sz="1200" b="1" u="none" strike="noStrike" dirty="0"/>
                        <a:t>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/>
                        <a:t>53.00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/>
                        <a:t>52,94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/>
                        <a:t>51,27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/>
                        <a:t>-3,2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29026" name="Диаграмма 11"/>
          <p:cNvGraphicFramePr>
            <a:graphicFrameLocks/>
          </p:cNvGraphicFramePr>
          <p:nvPr/>
        </p:nvGraphicFramePr>
        <p:xfrm>
          <a:off x="6051550" y="2235200"/>
          <a:ext cx="3430588" cy="3119438"/>
        </p:xfrm>
        <a:graphic>
          <a:graphicData uri="http://schemas.openxmlformats.org/presentationml/2006/ole">
            <p:oleObj spid="_x0000_s129026" r:id="rId3" imgW="3426249" imgH="3115326" progId="Excel.Sheet.8">
              <p:embed/>
            </p:oleObj>
          </a:graphicData>
        </a:graphic>
      </p:graphicFrame>
      <p:sp>
        <p:nvSpPr>
          <p:cNvPr id="129139" name="TextBox 12"/>
          <p:cNvSpPr txBox="1">
            <a:spLocks noChangeArrowheads="1"/>
          </p:cNvSpPr>
          <p:nvPr/>
        </p:nvSpPr>
        <p:spPr bwMode="auto">
          <a:xfrm>
            <a:off x="9153525" y="2752725"/>
            <a:ext cx="5588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500" b="1">
                <a:solidFill>
                  <a:srgbClr val="FF0000"/>
                </a:solidFill>
              </a:rPr>
              <a:t>10,3</a:t>
            </a:r>
            <a:endParaRPr lang="ru-RU" sz="1500" b="1">
              <a:solidFill>
                <a:srgbClr val="FF0000"/>
              </a:solidFill>
            </a:endParaRPr>
          </a:p>
        </p:txBody>
      </p:sp>
      <p:sp>
        <p:nvSpPr>
          <p:cNvPr id="129140" name="TextBox 6"/>
          <p:cNvSpPr txBox="1">
            <a:spLocks noChangeArrowheads="1"/>
          </p:cNvSpPr>
          <p:nvPr/>
        </p:nvSpPr>
        <p:spPr bwMode="auto">
          <a:xfrm>
            <a:off x="6045200" y="1549400"/>
            <a:ext cx="36083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1400" b="1"/>
              <a:t>Рівень смертності населення м. Києва</a:t>
            </a:r>
          </a:p>
          <a:p>
            <a:pPr algn="ctr"/>
            <a:r>
              <a:rPr lang="uk-UA" sz="1400" b="1"/>
              <a:t> в 2015-2017 роках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Заголовок 1"/>
          <p:cNvSpPr>
            <a:spLocks noGrp="1"/>
          </p:cNvSpPr>
          <p:nvPr>
            <p:ph type="ctrTitle"/>
          </p:nvPr>
        </p:nvSpPr>
        <p:spPr>
          <a:xfrm>
            <a:off x="808038" y="0"/>
            <a:ext cx="8420100" cy="742950"/>
          </a:xfrm>
        </p:spPr>
        <p:txBody>
          <a:bodyPr/>
          <a:lstStyle/>
          <a:p>
            <a:pPr algn="ctr"/>
            <a:r>
              <a:rPr lang="uk-UA" smtClean="0"/>
              <a:t>Впровадження </a:t>
            </a:r>
            <a:r>
              <a:rPr lang="en-US" smtClean="0"/>
              <a:t>E-Health</a:t>
            </a:r>
            <a:endParaRPr 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81000" y="795338"/>
          <a:ext cx="9058275" cy="5692461"/>
        </p:xfrm>
        <a:graphic>
          <a:graphicData uri="http://schemas.openxmlformats.org/drawingml/2006/table">
            <a:tbl>
              <a:tblPr/>
              <a:tblGrid>
                <a:gridCol w="741363"/>
                <a:gridCol w="1398587"/>
                <a:gridCol w="1184275"/>
                <a:gridCol w="1204913"/>
                <a:gridCol w="1131887"/>
                <a:gridCol w="1131888"/>
                <a:gridCol w="1131887"/>
                <a:gridCol w="1133475"/>
              </a:tblGrid>
              <a:tr h="2097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№ з/п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74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РУОЗ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74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Кількість лікарів, які мають працювати у системі </a:t>
                      </a:r>
                      <a:r>
                        <a:rPr kumimoji="0" lang="uk-U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eHealth</a:t>
                      </a: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за допомогою медичних інформаційних систем (чоловік)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74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Кількість лікарів, які вже </a:t>
                      </a:r>
                      <a:r>
                        <a:rPr kumimoji="0" lang="uk-U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зареєстрова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ні у системі </a:t>
                      </a:r>
                      <a:r>
                        <a:rPr kumimoji="0" lang="uk-U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eHealth</a:t>
                      </a: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(осіб)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74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Кількість комп’ютерів, які були придбані для створення автоматизованих робочих місць лікарів (одиниць)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74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Сума коштів, яка була витрачена на придбання комп’ютерів для створення автоматизованих робочих місць лікарів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(тис. </a:t>
                      </a:r>
                      <a:r>
                        <a:rPr kumimoji="0" lang="uk-U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грн</a:t>
                      </a: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74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Кількість комп’ютерів, які необхідно придбати для створення автоматизованих робочих місць лікарів (одиниць)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74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Сума коштів, яка була витрачена на прокладання створення мережі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(тис. </a:t>
                      </a:r>
                      <a:r>
                        <a:rPr kumimoji="0" lang="uk-U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грн</a:t>
                      </a: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74AA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Голосіївський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418 – 100%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176 – 42,1%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401,6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664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Дарницький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428 – 100%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183 – 42,7%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1 687,4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264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584,4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Деснянський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201 – 100%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183 – 91,0%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1 342,4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Дніпровський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197 – 100%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184 – 93,4%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298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3 746,9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78,0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Оболонський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220 – 100%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173 – 78,6%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1 114,8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16,97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Печерський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190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– 100%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190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– 100%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1 179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1 371,0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Подільський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254 – 100%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81 – 31,8%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1 975,9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4 420,9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Святошинський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535 – 100%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336 – 62,8%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2 302,0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324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22,9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Солом’янський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268 – 100%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141 – 52,6%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2 112,1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57,8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Шевченківський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534 – 100%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445 – 83,3%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164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2 816,9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43,4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Всього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3 245 </a:t>
                      </a:r>
                      <a:r>
                        <a:rPr kumimoji="0" lang="uk-UA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– 100%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2 092 – 64,5%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1 130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16 992,20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1 843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6 553,42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Заголовок 1"/>
          <p:cNvSpPr>
            <a:spLocks noGrp="1"/>
          </p:cNvSpPr>
          <p:nvPr>
            <p:ph type="ctrTitle"/>
          </p:nvPr>
        </p:nvSpPr>
        <p:spPr>
          <a:xfrm>
            <a:off x="808038" y="0"/>
            <a:ext cx="8420100" cy="742950"/>
          </a:xfrm>
        </p:spPr>
        <p:txBody>
          <a:bodyPr/>
          <a:lstStyle/>
          <a:p>
            <a:pPr algn="ctr"/>
            <a:r>
              <a:rPr lang="uk-UA" smtClean="0"/>
              <a:t>Впровадження </a:t>
            </a:r>
            <a:r>
              <a:rPr lang="en-US" smtClean="0"/>
              <a:t>E-Health</a:t>
            </a:r>
            <a:endParaRPr 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63538" y="704850"/>
          <a:ext cx="9542462" cy="6152518"/>
        </p:xfrm>
        <a:graphic>
          <a:graphicData uri="http://schemas.openxmlformats.org/drawingml/2006/table">
            <a:tbl>
              <a:tblPr/>
              <a:tblGrid>
                <a:gridCol w="742950"/>
                <a:gridCol w="1238250"/>
                <a:gridCol w="1354137"/>
                <a:gridCol w="1236663"/>
                <a:gridCol w="1258887"/>
                <a:gridCol w="1227138"/>
                <a:gridCol w="1117600"/>
                <a:gridCol w="1366837"/>
              </a:tblGrid>
              <a:tr h="2360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№ з\п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74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РУОЗ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74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Медичні інформаційні системі, які використовуються для роботи з системою eHealth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(назви)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74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Кількість пацієнтів, які зареєструва-лись до лікаря за допомогою медичних інформацій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них систем (осіб)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74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Кількість пацієнтів, які підписали декларацію зі своїм сімейним лікарем за допомогою медичних інформацій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них систем (осіб)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74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Кількість пацієнтів, які підписали декларацію зі своїм сімейним лікарем у паперовому вигляді без допомоги медичних інформацій-них систем (осіб)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74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Кількість лікарів, які вже ведуть медичну картку пацієнта в електронному вигляді за допомогою медичних інформаційних систем (осіб)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74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Кількість пацієнтів, у яких на постійній основі ведеться медична картка в електронному вигляді за допомогою медичних інформаційних систем (осіб)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74AA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Голосіївський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«Поліклініка без черг»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«Helsi.me»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39 920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Дарницький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«Поліклініка без черг»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«Helsi.me»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96 891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390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Деснянський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«Helsi.me»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34 258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Дніпровський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Medstar</a:t>
                      </a: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44 570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12 780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Оболонський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«Helsi.me»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57 274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313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Печерський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«Helsi.me»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19 997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Подільський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«Helsi.me»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54 083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216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Святошинський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«Helsi.me»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40 094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Солом’янський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«Helsi.me»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24 230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6 557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17 982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Шевченківський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«Helsi.me»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10 029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Всього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421 346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7 517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18 835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12 780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4" name="Заголовок 1"/>
          <p:cNvSpPr>
            <a:spLocks noGrp="1"/>
          </p:cNvSpPr>
          <p:nvPr>
            <p:ph type="ctrTitle"/>
          </p:nvPr>
        </p:nvSpPr>
        <p:spPr>
          <a:xfrm>
            <a:off x="863600" y="261938"/>
            <a:ext cx="8420100" cy="465137"/>
          </a:xfrm>
        </p:spPr>
        <p:txBody>
          <a:bodyPr/>
          <a:lstStyle/>
          <a:p>
            <a:r>
              <a:rPr lang="uk-UA" smtClean="0"/>
              <a:t>Смертність дітей у віці до 1 року життя в м. Києві</a:t>
            </a:r>
            <a:endParaRPr lang="ru-RU" smtClean="0"/>
          </a:p>
        </p:txBody>
      </p:sp>
      <p:graphicFrame>
        <p:nvGraphicFramePr>
          <p:cNvPr id="130050" name="Диаграмма 3"/>
          <p:cNvGraphicFramePr>
            <a:graphicFrameLocks/>
          </p:cNvGraphicFramePr>
          <p:nvPr/>
        </p:nvGraphicFramePr>
        <p:xfrm>
          <a:off x="222250" y="1290638"/>
          <a:ext cx="3836988" cy="3003550"/>
        </p:xfrm>
        <a:graphic>
          <a:graphicData uri="http://schemas.openxmlformats.org/presentationml/2006/ole">
            <p:oleObj spid="_x0000_s130050" name="Worksheet" r:id="rId3" imgW="3838592" imgH="3000380" progId="Excel.Sheet.8">
              <p:embed/>
            </p:oleObj>
          </a:graphicData>
        </a:graphic>
      </p:graphicFrame>
      <p:sp>
        <p:nvSpPr>
          <p:cNvPr id="130055" name="TextBox 4"/>
          <p:cNvSpPr txBox="1">
            <a:spLocks noChangeArrowheads="1"/>
          </p:cNvSpPr>
          <p:nvPr/>
        </p:nvSpPr>
        <p:spPr bwMode="auto">
          <a:xfrm>
            <a:off x="57150" y="1052513"/>
            <a:ext cx="4691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b="1"/>
              <a:t>Динаміка рівня малюкової смертності до 1 року в м. Києві </a:t>
            </a:r>
          </a:p>
          <a:p>
            <a:pPr algn="ctr"/>
            <a:r>
              <a:rPr lang="uk-UA" b="1"/>
              <a:t>(на 1000 народжених живими)</a:t>
            </a:r>
            <a:endParaRPr lang="ru-RU" b="1"/>
          </a:p>
        </p:txBody>
      </p:sp>
      <p:graphicFrame>
        <p:nvGraphicFramePr>
          <p:cNvPr id="130051" name="Диаграмма 6"/>
          <p:cNvGraphicFramePr>
            <a:graphicFrameLocks/>
          </p:cNvGraphicFramePr>
          <p:nvPr/>
        </p:nvGraphicFramePr>
        <p:xfrm>
          <a:off x="4764088" y="1325563"/>
          <a:ext cx="5046662" cy="2543175"/>
        </p:xfrm>
        <a:graphic>
          <a:graphicData uri="http://schemas.openxmlformats.org/presentationml/2006/ole">
            <p:oleObj spid="_x0000_s130051" name="Worksheet" r:id="rId4" imgW="5048351" imgH="2543231" progId="Excel.Sheet.8">
              <p:embed/>
            </p:oleObj>
          </a:graphicData>
        </a:graphic>
      </p:graphicFrame>
      <p:sp>
        <p:nvSpPr>
          <p:cNvPr id="130056" name="TextBox 7"/>
          <p:cNvSpPr txBox="1">
            <a:spLocks noChangeArrowheads="1"/>
          </p:cNvSpPr>
          <p:nvPr/>
        </p:nvSpPr>
        <p:spPr bwMode="auto">
          <a:xfrm>
            <a:off x="6321425" y="1125538"/>
            <a:ext cx="2968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/>
              <a:t>Структура  за місцем смерті ( % ) </a:t>
            </a:r>
            <a:endParaRPr lang="ru-RU" b="1"/>
          </a:p>
        </p:txBody>
      </p:sp>
      <p:graphicFrame>
        <p:nvGraphicFramePr>
          <p:cNvPr id="130052" name="Диаграмма 20"/>
          <p:cNvGraphicFramePr>
            <a:graphicFrameLocks/>
          </p:cNvGraphicFramePr>
          <p:nvPr/>
        </p:nvGraphicFramePr>
        <p:xfrm>
          <a:off x="423863" y="4217988"/>
          <a:ext cx="4449762" cy="2687637"/>
        </p:xfrm>
        <a:graphic>
          <a:graphicData uri="http://schemas.openxmlformats.org/presentationml/2006/ole">
            <p:oleObj spid="_x0000_s130052" name="Worksheet" r:id="rId5" imgW="4448192" imgH="2686158" progId="Excel.Sheet.8">
              <p:embed/>
            </p:oleObj>
          </a:graphicData>
        </a:graphic>
      </p:graphicFrame>
      <p:sp>
        <p:nvSpPr>
          <p:cNvPr id="130057" name="TextBox 21"/>
          <p:cNvSpPr txBox="1">
            <a:spLocks noChangeArrowheads="1"/>
          </p:cNvSpPr>
          <p:nvPr/>
        </p:nvSpPr>
        <p:spPr bwMode="auto">
          <a:xfrm>
            <a:off x="1360488" y="4321175"/>
            <a:ext cx="2500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b="1"/>
              <a:t>Структура за періодами життя</a:t>
            </a:r>
            <a:endParaRPr lang="ru-RU" b="1"/>
          </a:p>
        </p:txBody>
      </p:sp>
      <p:sp>
        <p:nvSpPr>
          <p:cNvPr id="130058" name="TextBox 25"/>
          <p:cNvSpPr txBox="1">
            <a:spLocks noChangeArrowheads="1"/>
          </p:cNvSpPr>
          <p:nvPr/>
        </p:nvSpPr>
        <p:spPr bwMode="auto">
          <a:xfrm>
            <a:off x="6016625" y="3997325"/>
            <a:ext cx="3187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b="1"/>
              <a:t>Структура померлих за причинами (%) </a:t>
            </a:r>
            <a:endParaRPr lang="ru-RU" b="1"/>
          </a:p>
        </p:txBody>
      </p:sp>
      <p:sp>
        <p:nvSpPr>
          <p:cNvPr id="130059" name="TextBox 18"/>
          <p:cNvSpPr txBox="1">
            <a:spLocks noChangeArrowheads="1"/>
          </p:cNvSpPr>
          <p:nvPr/>
        </p:nvSpPr>
        <p:spPr bwMode="auto">
          <a:xfrm>
            <a:off x="3667125" y="1763713"/>
            <a:ext cx="1060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000"/>
              <a:t>Україна –</a:t>
            </a:r>
          </a:p>
          <a:p>
            <a:r>
              <a:rPr lang="uk-UA" sz="1000"/>
              <a:t>попередні дані</a:t>
            </a:r>
            <a:endParaRPr lang="ru-RU" sz="1000"/>
          </a:p>
        </p:txBody>
      </p:sp>
      <p:sp>
        <p:nvSpPr>
          <p:cNvPr id="130060" name="TextBox 21"/>
          <p:cNvSpPr txBox="1">
            <a:spLocks noChangeArrowheads="1"/>
          </p:cNvSpPr>
          <p:nvPr/>
        </p:nvSpPr>
        <p:spPr bwMode="auto">
          <a:xfrm>
            <a:off x="2198688" y="6432550"/>
            <a:ext cx="24542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b="1"/>
              <a:t>Всього померло – 203 дитини</a:t>
            </a:r>
            <a:endParaRPr lang="ru-RU" b="1"/>
          </a:p>
        </p:txBody>
      </p:sp>
      <p:graphicFrame>
        <p:nvGraphicFramePr>
          <p:cNvPr id="130053" name="Диаграмма 24"/>
          <p:cNvGraphicFramePr>
            <a:graphicFrameLocks/>
          </p:cNvGraphicFramePr>
          <p:nvPr/>
        </p:nvGraphicFramePr>
        <p:xfrm>
          <a:off x="4997450" y="4259263"/>
          <a:ext cx="4908550" cy="2428875"/>
        </p:xfrm>
        <a:graphic>
          <a:graphicData uri="http://schemas.openxmlformats.org/presentationml/2006/ole">
            <p:oleObj spid="_x0000_s130053" name="Worksheet" r:id="rId6" imgW="4733841" imgH="2428944" progId="Excel.Sheet.8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Заголовок 1"/>
          <p:cNvSpPr>
            <a:spLocks noGrp="1"/>
          </p:cNvSpPr>
          <p:nvPr>
            <p:ph type="ctrTitle"/>
          </p:nvPr>
        </p:nvSpPr>
        <p:spPr>
          <a:xfrm>
            <a:off x="793750" y="192088"/>
            <a:ext cx="8420100" cy="792162"/>
          </a:xfrm>
        </p:spPr>
        <p:txBody>
          <a:bodyPr/>
          <a:lstStyle/>
          <a:p>
            <a:pPr algn="ctr"/>
            <a:r>
              <a:rPr lang="uk-UA" sz="2200" smtClean="0"/>
              <a:t>Інформація про новонароджених в пологодопоміжних закладах м. Києва</a:t>
            </a:r>
            <a:endParaRPr lang="ru-RU" sz="220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50" y="1196975"/>
          <a:ext cx="9428163" cy="5103179"/>
        </p:xfrm>
        <a:graphic>
          <a:graphicData uri="http://schemas.openxmlformats.org/drawingml/2006/table">
            <a:tbl>
              <a:tblPr/>
              <a:tblGrid>
                <a:gridCol w="1998663"/>
                <a:gridCol w="635000"/>
                <a:gridCol w="633412"/>
                <a:gridCol w="633413"/>
                <a:gridCol w="611187"/>
                <a:gridCol w="612775"/>
                <a:gridCol w="612775"/>
                <a:gridCol w="617538"/>
                <a:gridCol w="619125"/>
                <a:gridCol w="617537"/>
                <a:gridCol w="612775"/>
                <a:gridCol w="612775"/>
                <a:gridCol w="611188"/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Пологові  будинки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74A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Кількість дітей, які народилися живими 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74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З них народилось хворими та захворіло 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74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Відсоток новонароджених, які переведені в інші заклади, (%) 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74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Перинатальна смертність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74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2015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0" marR="9906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74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2016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74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2017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74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2015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74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2016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74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2017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74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2015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74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2016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74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2017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74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2015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74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2016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74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2017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74AA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Київський міський пологовий будинок №1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4497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4183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3762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813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630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636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5,3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Київський міський пологовий будинок №2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5539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5178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4695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610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853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1321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4,14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4,6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5,3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Київський міський пологовий будинок №3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3174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3372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3459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679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694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753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6,4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6,2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6,1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3,4/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3,7*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КМЦ  репродуктивної та перинатальної медицини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1239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1263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1169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515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429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6,2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10,4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10,3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12,8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Київський міський пологовий будинок №5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4474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4086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4186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861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693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766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3,57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2,93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Київський міський пологовий будинок №6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4717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4356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3863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745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616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484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4,85/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5,28*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2,98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3,61/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3,87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*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Перинатальний центр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м. Києва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6806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7300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6967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1518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1582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1694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10,4/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10,7*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8,4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5,73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КНП КММЦ «Академія здоров'я людини»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(КМКЛ №1 в 2015 році)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3517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3224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2854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720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699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641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6,21/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6,54*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4,94/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5,25*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3,84/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4,19*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м. Київ (ДОЗ)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34025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33019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30993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6462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6199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6645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3,4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3,4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6,2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5,4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4,6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</a:tr>
            </a:tbl>
          </a:graphicData>
        </a:graphic>
      </p:graphicFrame>
      <p:sp>
        <p:nvSpPr>
          <p:cNvPr id="201894" name="Rectangle 1"/>
          <p:cNvSpPr>
            <a:spLocks noChangeArrowheads="1"/>
          </p:cNvSpPr>
          <p:nvPr/>
        </p:nvSpPr>
        <p:spPr bwMode="auto">
          <a:xfrm>
            <a:off x="428625" y="6381750"/>
            <a:ext cx="5070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>
                <a:cs typeface="Times New Roman" pitchFamily="18" charset="0"/>
              </a:rPr>
              <a:t>* з врахуванням переведених до відділень новонароджених</a:t>
            </a:r>
            <a:endParaRPr lang="uk-UA"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534" name="Object 14"/>
          <p:cNvGraphicFramePr>
            <a:graphicFrameLocks/>
          </p:cNvGraphicFramePr>
          <p:nvPr/>
        </p:nvGraphicFramePr>
        <p:xfrm>
          <a:off x="3695700" y="1193800"/>
          <a:ext cx="6108700" cy="3162300"/>
        </p:xfrm>
        <a:graphic>
          <a:graphicData uri="http://schemas.openxmlformats.org/presentationml/2006/ole">
            <p:oleObj spid="_x0000_s107534" name="Worksheet" r:id="rId3" imgW="6114818" imgH="3164098" progId="Excel.Sheet.8">
              <p:embed/>
            </p:oleObj>
          </a:graphicData>
        </a:graphic>
      </p:graphicFrame>
      <p:sp>
        <p:nvSpPr>
          <p:cNvPr id="107536" name="Прямоугольник 4"/>
          <p:cNvSpPr>
            <a:spLocks noChangeArrowheads="1"/>
          </p:cNvSpPr>
          <p:nvPr/>
        </p:nvSpPr>
        <p:spPr bwMode="auto">
          <a:xfrm>
            <a:off x="3729038" y="1027113"/>
            <a:ext cx="5983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b="1">
                <a:solidFill>
                  <a:schemeClr val="tx2"/>
                </a:solidFill>
              </a:rPr>
              <a:t>Основні причини мертвонароджуваності  (у %) в 2016-2017 роках</a:t>
            </a:r>
            <a:endParaRPr lang="ru-RU" sz="1400" b="1">
              <a:solidFill>
                <a:schemeClr val="tx2"/>
              </a:solidFill>
            </a:endParaRPr>
          </a:p>
        </p:txBody>
      </p:sp>
      <p:sp>
        <p:nvSpPr>
          <p:cNvPr id="107537" name="Прямоугольник 5"/>
          <p:cNvSpPr>
            <a:spLocks noChangeArrowheads="1"/>
          </p:cNvSpPr>
          <p:nvPr/>
        </p:nvSpPr>
        <p:spPr bwMode="auto">
          <a:xfrm>
            <a:off x="3983038" y="4330700"/>
            <a:ext cx="54451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b="1">
                <a:solidFill>
                  <a:schemeClr val="tx2"/>
                </a:solidFill>
              </a:rPr>
              <a:t>Основні причини ранньої неонатальної смертності (у %) </a:t>
            </a:r>
          </a:p>
          <a:p>
            <a:pPr algn="ctr"/>
            <a:r>
              <a:rPr lang="uk-UA" sz="1400" b="1">
                <a:solidFill>
                  <a:schemeClr val="tx2"/>
                </a:solidFill>
              </a:rPr>
              <a:t>в 2016-2017 роках</a:t>
            </a:r>
            <a:endParaRPr lang="ru-RU" sz="1400" b="1">
              <a:solidFill>
                <a:schemeClr val="tx2"/>
              </a:solidFill>
            </a:endParaRPr>
          </a:p>
        </p:txBody>
      </p:sp>
      <p:graphicFrame>
        <p:nvGraphicFramePr>
          <p:cNvPr id="107535" name="Object 15"/>
          <p:cNvGraphicFramePr>
            <a:graphicFrameLocks/>
          </p:cNvGraphicFramePr>
          <p:nvPr/>
        </p:nvGraphicFramePr>
        <p:xfrm>
          <a:off x="3789363" y="4530725"/>
          <a:ext cx="6167437" cy="2327275"/>
        </p:xfrm>
        <a:graphic>
          <a:graphicData uri="http://schemas.openxmlformats.org/presentationml/2006/ole">
            <p:oleObj spid="_x0000_s107535" r:id="rId4" imgW="6163590" imgH="2328874" progId="Excel.Sheet.8">
              <p:embed/>
            </p:oleObj>
          </a:graphicData>
        </a:graphic>
      </p:graphicFrame>
      <p:sp>
        <p:nvSpPr>
          <p:cNvPr id="107538" name="Прямоугольник 6"/>
          <p:cNvSpPr>
            <a:spLocks noChangeArrowheads="1"/>
          </p:cNvSpPr>
          <p:nvPr/>
        </p:nvSpPr>
        <p:spPr bwMode="auto">
          <a:xfrm>
            <a:off x="381000" y="120650"/>
            <a:ext cx="88773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tx2"/>
                </a:solidFill>
              </a:rPr>
              <a:t>Перинатальна смертність в пологодопоміжних </a:t>
            </a:r>
          </a:p>
          <a:p>
            <a:pPr algn="ctr"/>
            <a:r>
              <a:rPr lang="ru-RU" sz="2400" b="1">
                <a:solidFill>
                  <a:schemeClr val="tx2"/>
                </a:solidFill>
              </a:rPr>
              <a:t>закладах м. Києва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30175" y="1431925"/>
          <a:ext cx="3495856" cy="4121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3858"/>
                <a:gridCol w="695823"/>
                <a:gridCol w="786175"/>
              </a:tblGrid>
              <a:tr h="701037">
                <a:tc>
                  <a:txBody>
                    <a:bodyPr/>
                    <a:lstStyle/>
                    <a:p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j-lt"/>
                        </a:rPr>
                        <a:t>2016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j-lt"/>
                        </a:rPr>
                        <a:t>2017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2883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Народилось </a:t>
                      </a:r>
                      <a:r>
                        <a:rPr lang="ru-RU" sz="1200" b="1" dirty="0" err="1" smtClean="0">
                          <a:latin typeface="+mj-lt"/>
                        </a:rPr>
                        <a:t>дітей</a:t>
                      </a:r>
                      <a:r>
                        <a:rPr lang="ru-RU" sz="1200" b="1" dirty="0" smtClean="0">
                          <a:latin typeface="+mj-lt"/>
                        </a:rPr>
                        <a:t> </a:t>
                      </a:r>
                      <a:r>
                        <a:rPr lang="ru-RU" sz="1200" b="1" dirty="0" err="1" smtClean="0">
                          <a:latin typeface="+mj-lt"/>
                        </a:rPr>
                        <a:t>живими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latin typeface="+mj-lt"/>
                        </a:rPr>
                        <a:t>32962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latin typeface="+mj-lt"/>
                        </a:rPr>
                        <a:t>30955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 anchor="ctr"/>
                </a:tc>
              </a:tr>
              <a:tr h="841063">
                <a:tc>
                  <a:txBody>
                    <a:bodyPr/>
                    <a:lstStyle/>
                    <a:p>
                      <a:r>
                        <a:rPr lang="uk-UA" sz="1200" b="1" dirty="0" smtClean="0">
                          <a:latin typeface="+mj-lt"/>
                        </a:rPr>
                        <a:t>Захворюваність новонароджених </a:t>
                      </a:r>
                    </a:p>
                    <a:p>
                      <a:r>
                        <a:rPr lang="uk-UA" sz="1200" b="1" dirty="0" smtClean="0">
                          <a:latin typeface="+mj-lt"/>
                        </a:rPr>
                        <a:t>(на 1000 народжених)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latin typeface="+mj-lt"/>
                        </a:rPr>
                        <a:t>188,1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latin typeface="+mj-lt"/>
                        </a:rPr>
                        <a:t>214,7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 anchor="ctr"/>
                </a:tc>
              </a:tr>
              <a:tr h="628836">
                <a:tc>
                  <a:txBody>
                    <a:bodyPr/>
                    <a:lstStyle/>
                    <a:p>
                      <a:r>
                        <a:rPr lang="uk-UA" sz="1200" b="1" dirty="0" err="1" smtClean="0">
                          <a:latin typeface="+mj-lt"/>
                        </a:rPr>
                        <a:t>Перинатальна</a:t>
                      </a:r>
                      <a:r>
                        <a:rPr lang="uk-UA" sz="1200" b="1" dirty="0" smtClean="0">
                          <a:latin typeface="+mj-lt"/>
                        </a:rPr>
                        <a:t> смертність: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+mj-lt"/>
                        </a:rPr>
                        <a:t>5</a:t>
                      </a:r>
                      <a:r>
                        <a:rPr lang="uk-UA" sz="1200" b="1" dirty="0" smtClean="0">
                          <a:latin typeface="+mj-lt"/>
                        </a:rPr>
                        <a:t>,</a:t>
                      </a:r>
                      <a:r>
                        <a:rPr lang="en-US" sz="1200" b="1" dirty="0" smtClean="0">
                          <a:latin typeface="+mj-lt"/>
                        </a:rPr>
                        <a:t>4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+mj-lt"/>
                        </a:rPr>
                        <a:t>4</a:t>
                      </a:r>
                      <a:r>
                        <a:rPr lang="uk-UA" sz="1200" b="1" dirty="0" smtClean="0">
                          <a:latin typeface="+mj-lt"/>
                        </a:rPr>
                        <a:t>,</a:t>
                      </a:r>
                      <a:r>
                        <a:rPr lang="en-US" sz="1200" b="1" dirty="0" smtClean="0">
                          <a:latin typeface="+mj-lt"/>
                        </a:rPr>
                        <a:t>6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 anchor="ctr"/>
                </a:tc>
              </a:tr>
              <a:tr h="692930">
                <a:tc>
                  <a:txBody>
                    <a:bodyPr/>
                    <a:lstStyle/>
                    <a:p>
                      <a:r>
                        <a:rPr lang="uk-UA" sz="1200" b="1" dirty="0" smtClean="0">
                          <a:latin typeface="+mj-lt"/>
                        </a:rPr>
                        <a:t> мертвонароджуваність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+mj-lt"/>
                        </a:rPr>
                        <a:t>3</a:t>
                      </a:r>
                      <a:r>
                        <a:rPr lang="uk-UA" sz="1200" b="1" dirty="0" smtClean="0">
                          <a:latin typeface="+mj-lt"/>
                        </a:rPr>
                        <a:t>,</a:t>
                      </a:r>
                      <a:r>
                        <a:rPr lang="en-US" sz="1200" b="1" dirty="0" smtClean="0">
                          <a:latin typeface="+mj-lt"/>
                        </a:rPr>
                        <a:t>4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+mj-lt"/>
                        </a:rPr>
                        <a:t>2</a:t>
                      </a:r>
                      <a:r>
                        <a:rPr lang="uk-UA" sz="1200" b="1" dirty="0" smtClean="0">
                          <a:latin typeface="+mj-lt"/>
                        </a:rPr>
                        <a:t>,</a:t>
                      </a:r>
                      <a:r>
                        <a:rPr lang="en-US" sz="1200" b="1" dirty="0" smtClean="0">
                          <a:latin typeface="+mj-lt"/>
                        </a:rPr>
                        <a:t>8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 anchor="ctr"/>
                </a:tc>
              </a:tr>
              <a:tr h="628836">
                <a:tc>
                  <a:txBody>
                    <a:bodyPr/>
                    <a:lstStyle/>
                    <a:p>
                      <a:r>
                        <a:rPr lang="uk-UA" sz="1200" b="1" dirty="0" smtClean="0">
                          <a:latin typeface="+mj-lt"/>
                        </a:rPr>
                        <a:t>рання </a:t>
                      </a:r>
                      <a:r>
                        <a:rPr lang="uk-UA" sz="1200" b="1" dirty="0" err="1" smtClean="0">
                          <a:latin typeface="+mj-lt"/>
                        </a:rPr>
                        <a:t>неонатальна</a:t>
                      </a:r>
                      <a:r>
                        <a:rPr lang="uk-UA" sz="1200" b="1" dirty="0" smtClean="0">
                          <a:latin typeface="+mj-lt"/>
                        </a:rPr>
                        <a:t> смертність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+mj-lt"/>
                        </a:rPr>
                        <a:t>2</a:t>
                      </a:r>
                      <a:r>
                        <a:rPr lang="uk-UA" sz="1200" b="1" dirty="0" smtClean="0">
                          <a:latin typeface="+mj-lt"/>
                        </a:rPr>
                        <a:t>,0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+mj-lt"/>
                        </a:rPr>
                        <a:t>1</a:t>
                      </a:r>
                      <a:r>
                        <a:rPr lang="uk-UA" sz="1200" b="1" dirty="0" smtClean="0">
                          <a:latin typeface="+mj-lt"/>
                        </a:rPr>
                        <a:t>,</a:t>
                      </a:r>
                      <a:r>
                        <a:rPr lang="en-US" sz="1200" b="1" dirty="0" smtClean="0">
                          <a:latin typeface="+mj-lt"/>
                        </a:rPr>
                        <a:t>8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4" name="Заголовок 1"/>
          <p:cNvSpPr>
            <a:spLocks noGrp="1"/>
          </p:cNvSpPr>
          <p:nvPr>
            <p:ph type="title"/>
          </p:nvPr>
        </p:nvSpPr>
        <p:spPr>
          <a:xfrm>
            <a:off x="304800" y="163513"/>
            <a:ext cx="9356725" cy="720725"/>
          </a:xfrm>
        </p:spPr>
        <p:txBody>
          <a:bodyPr/>
          <a:lstStyle/>
          <a:p>
            <a:pPr algn="ctr"/>
            <a:r>
              <a:rPr lang="uk-UA" sz="1800" smtClean="0"/>
              <a:t>Динаміка захворюваності та первинної інвалідності населення в 2015-2017 роках</a:t>
            </a:r>
            <a:br>
              <a:rPr lang="uk-UA" sz="1800" smtClean="0"/>
            </a:br>
            <a:r>
              <a:rPr lang="uk-UA" sz="1800" smtClean="0"/>
              <a:t>(на 10 000 відповідного  населення)</a:t>
            </a:r>
            <a:endParaRPr lang="ru-RU" sz="1800" smtClean="0"/>
          </a:p>
        </p:txBody>
      </p:sp>
      <p:graphicFrame>
        <p:nvGraphicFramePr>
          <p:cNvPr id="145410" name="Диаграмма 2"/>
          <p:cNvGraphicFramePr>
            <a:graphicFrameLocks/>
          </p:cNvGraphicFramePr>
          <p:nvPr/>
        </p:nvGraphicFramePr>
        <p:xfrm>
          <a:off x="415925" y="1503363"/>
          <a:ext cx="4186238" cy="2662237"/>
        </p:xfrm>
        <a:graphic>
          <a:graphicData uri="http://schemas.openxmlformats.org/presentationml/2006/ole">
            <p:oleObj spid="_x0000_s145410" r:id="rId3" imgW="4188315" imgH="2658086" progId="Excel.Sheet.8">
              <p:embed/>
            </p:oleObj>
          </a:graphicData>
        </a:graphic>
      </p:graphicFrame>
      <p:graphicFrame>
        <p:nvGraphicFramePr>
          <p:cNvPr id="145411" name="Диаграмма 3"/>
          <p:cNvGraphicFramePr>
            <a:graphicFrameLocks/>
          </p:cNvGraphicFramePr>
          <p:nvPr/>
        </p:nvGraphicFramePr>
        <p:xfrm>
          <a:off x="5110163" y="1595438"/>
          <a:ext cx="4532312" cy="2824162"/>
        </p:xfrm>
        <a:graphic>
          <a:graphicData uri="http://schemas.openxmlformats.org/presentationml/2006/ole">
            <p:oleObj spid="_x0000_s145411" r:id="rId4" imgW="4535817" imgH="2822693" progId="Excel.Sheet.8">
              <p:embed/>
            </p:oleObj>
          </a:graphicData>
        </a:graphic>
      </p:graphicFrame>
      <p:graphicFrame>
        <p:nvGraphicFramePr>
          <p:cNvPr id="145412" name="Диаграмма 4"/>
          <p:cNvGraphicFramePr>
            <a:graphicFrameLocks/>
          </p:cNvGraphicFramePr>
          <p:nvPr/>
        </p:nvGraphicFramePr>
        <p:xfrm>
          <a:off x="604838" y="4784725"/>
          <a:ext cx="3733800" cy="1809750"/>
        </p:xfrm>
        <a:graphic>
          <a:graphicData uri="http://schemas.openxmlformats.org/presentationml/2006/ole">
            <p:oleObj spid="_x0000_s145412" r:id="rId5" imgW="3737172" imgH="1810669" progId="Excel.Sheet.8">
              <p:embed/>
            </p:oleObj>
          </a:graphicData>
        </a:graphic>
      </p:graphicFrame>
      <p:graphicFrame>
        <p:nvGraphicFramePr>
          <p:cNvPr id="145413" name="Диаграмма 5"/>
          <p:cNvGraphicFramePr>
            <a:graphicFrameLocks/>
          </p:cNvGraphicFramePr>
          <p:nvPr/>
        </p:nvGraphicFramePr>
        <p:xfrm>
          <a:off x="5654675" y="4968875"/>
          <a:ext cx="3733800" cy="1584325"/>
        </p:xfrm>
        <a:graphic>
          <a:graphicData uri="http://schemas.openxmlformats.org/presentationml/2006/ole">
            <p:oleObj spid="_x0000_s145413" r:id="rId6" imgW="3731075" imgH="1585097" progId="Excel.Sheet.8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17600" y="1117600"/>
            <a:ext cx="2422525" cy="3079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1400" dirty="0"/>
              <a:t>Дорослі (18 років і старше)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634163" y="1147763"/>
            <a:ext cx="1519237" cy="3079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1400" dirty="0"/>
              <a:t>Діти (0-17 років)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1604963"/>
            <a:ext cx="1473200" cy="2921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1300" i="1" dirty="0"/>
              <a:t>Захворюваність</a:t>
            </a:r>
            <a:endParaRPr lang="ru-RU" sz="13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313363" y="1646238"/>
            <a:ext cx="1473200" cy="2921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1300" i="1" dirty="0"/>
              <a:t>Захворюваність</a:t>
            </a:r>
            <a:endParaRPr lang="ru-RU" sz="13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6238" y="4470400"/>
            <a:ext cx="1957387" cy="2921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1300" i="1" dirty="0"/>
              <a:t>Первинна інвалідність</a:t>
            </a:r>
            <a:endParaRPr lang="ru-RU" sz="13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16550" y="4551363"/>
            <a:ext cx="1955800" cy="2921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1300" i="1" dirty="0"/>
              <a:t>Первинна інвалідність</a:t>
            </a:r>
            <a:endParaRPr lang="ru-RU" sz="1300" i="1" dirty="0"/>
          </a:p>
        </p:txBody>
      </p:sp>
      <p:sp>
        <p:nvSpPr>
          <p:cNvPr id="145421" name="Выгнутая вверх стрелка 13"/>
          <p:cNvSpPr>
            <a:spLocks noChangeArrowheads="1"/>
          </p:cNvSpPr>
          <p:nvPr/>
        </p:nvSpPr>
        <p:spPr bwMode="auto">
          <a:xfrm rot="330866">
            <a:off x="1249363" y="1828800"/>
            <a:ext cx="2611437" cy="517525"/>
          </a:xfrm>
          <a:prstGeom prst="curvedDownArrow">
            <a:avLst>
              <a:gd name="adj1" fmla="val 25020"/>
              <a:gd name="adj2" fmla="val 50063"/>
              <a:gd name="adj3" fmla="val 25000"/>
            </a:avLst>
          </a:prstGeom>
          <a:solidFill>
            <a:srgbClr val="FF0000"/>
          </a:solidFill>
          <a:ln w="9525" algn="ctr">
            <a:solidFill>
              <a:schemeClr val="bg2"/>
            </a:solidFill>
            <a:round/>
            <a:headEnd/>
            <a:tailEnd type="stealth" w="lg" len="lg"/>
          </a:ln>
        </p:spPr>
        <p:txBody>
          <a:bodyPr wrap="none" tIns="91440" bIns="91440" anchor="ctr"/>
          <a:lstStyle/>
          <a:p>
            <a:pPr algn="ctr"/>
            <a:endParaRPr lang="ru-RU"/>
          </a:p>
        </p:txBody>
      </p:sp>
      <p:sp>
        <p:nvSpPr>
          <p:cNvPr id="145422" name="Выгнутая вверх стрелка 15"/>
          <p:cNvSpPr>
            <a:spLocks noChangeArrowheads="1"/>
          </p:cNvSpPr>
          <p:nvPr/>
        </p:nvSpPr>
        <p:spPr bwMode="auto">
          <a:xfrm rot="-720884">
            <a:off x="5903913" y="1762125"/>
            <a:ext cx="2871787" cy="620713"/>
          </a:xfrm>
          <a:prstGeom prst="curvedDownArrow">
            <a:avLst>
              <a:gd name="adj1" fmla="val 24996"/>
              <a:gd name="adj2" fmla="val 50014"/>
              <a:gd name="adj3" fmla="val 25000"/>
            </a:avLst>
          </a:prstGeom>
          <a:solidFill>
            <a:srgbClr val="FF0000"/>
          </a:solidFill>
          <a:ln w="9525" algn="ctr">
            <a:solidFill>
              <a:schemeClr val="bg2"/>
            </a:solidFill>
            <a:round/>
            <a:headEnd/>
            <a:tailEnd type="stealth" w="lg" len="lg"/>
          </a:ln>
        </p:spPr>
        <p:txBody>
          <a:bodyPr wrap="none" tIns="91440" bIns="91440" anchor="ctr"/>
          <a:lstStyle/>
          <a:p>
            <a:pPr algn="ctr"/>
            <a:endParaRPr lang="ru-RU"/>
          </a:p>
        </p:txBody>
      </p:sp>
      <p:sp>
        <p:nvSpPr>
          <p:cNvPr id="145423" name="Выгнутая вверх стрелка 16"/>
          <p:cNvSpPr>
            <a:spLocks noChangeArrowheads="1"/>
          </p:cNvSpPr>
          <p:nvPr/>
        </p:nvSpPr>
        <p:spPr bwMode="auto">
          <a:xfrm rot="445877">
            <a:off x="1533525" y="4754563"/>
            <a:ext cx="2195513" cy="366712"/>
          </a:xfrm>
          <a:prstGeom prst="curvedDownArrow">
            <a:avLst>
              <a:gd name="adj1" fmla="val 24946"/>
              <a:gd name="adj2" fmla="val 49892"/>
              <a:gd name="adj3" fmla="val 25000"/>
            </a:avLst>
          </a:prstGeom>
          <a:solidFill>
            <a:srgbClr val="FF0000"/>
          </a:solidFill>
          <a:ln w="9525" algn="ctr">
            <a:solidFill>
              <a:schemeClr val="bg2"/>
            </a:solidFill>
            <a:round/>
            <a:headEnd/>
            <a:tailEnd type="stealth" w="lg" len="lg"/>
          </a:ln>
        </p:spPr>
        <p:txBody>
          <a:bodyPr wrap="none" tIns="91440" bIns="91440" anchor="ctr"/>
          <a:lstStyle/>
          <a:p>
            <a:pPr algn="ctr"/>
            <a:endParaRPr lang="ru-RU"/>
          </a:p>
        </p:txBody>
      </p:sp>
      <p:sp>
        <p:nvSpPr>
          <p:cNvPr id="145424" name="Выгнутая вверх стрелка 17"/>
          <p:cNvSpPr>
            <a:spLocks noChangeArrowheads="1"/>
          </p:cNvSpPr>
          <p:nvPr/>
        </p:nvSpPr>
        <p:spPr bwMode="auto">
          <a:xfrm rot="-319275">
            <a:off x="6645275" y="4978400"/>
            <a:ext cx="1960563" cy="406400"/>
          </a:xfrm>
          <a:prstGeom prst="curvedDownArrow">
            <a:avLst>
              <a:gd name="adj1" fmla="val 25014"/>
              <a:gd name="adj2" fmla="val 49984"/>
              <a:gd name="adj3" fmla="val 25000"/>
            </a:avLst>
          </a:prstGeom>
          <a:solidFill>
            <a:srgbClr val="FF0000"/>
          </a:solidFill>
          <a:ln w="9525" algn="ctr">
            <a:solidFill>
              <a:schemeClr val="bg2"/>
            </a:solidFill>
            <a:round/>
            <a:headEnd/>
            <a:tailEnd type="stealth" w="lg" len="lg"/>
          </a:ln>
        </p:spPr>
        <p:txBody>
          <a:bodyPr wrap="none" tIns="91440" bIns="9144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413125" y="1757363"/>
            <a:ext cx="703263" cy="3079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1400" dirty="0"/>
              <a:t>-1,8 %</a:t>
            </a:r>
            <a:endParaRPr lang="ru-RU" sz="1400" dirty="0"/>
          </a:p>
        </p:txBody>
      </p:sp>
      <p:sp>
        <p:nvSpPr>
          <p:cNvPr id="145426" name="TextBox 19"/>
          <p:cNvSpPr txBox="1">
            <a:spLocks noChangeArrowheads="1"/>
          </p:cNvSpPr>
          <p:nvPr/>
        </p:nvSpPr>
        <p:spPr bwMode="auto">
          <a:xfrm>
            <a:off x="3209925" y="4541838"/>
            <a:ext cx="703263" cy="3079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400"/>
              <a:t>-5,3 %</a:t>
            </a:r>
            <a:endParaRPr lang="ru-RU" sz="1400"/>
          </a:p>
        </p:txBody>
      </p:sp>
      <p:sp>
        <p:nvSpPr>
          <p:cNvPr id="21" name="TextBox 20"/>
          <p:cNvSpPr txBox="1"/>
          <p:nvPr/>
        </p:nvSpPr>
        <p:spPr>
          <a:xfrm>
            <a:off x="8697913" y="2028825"/>
            <a:ext cx="747712" cy="3079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1400" dirty="0"/>
              <a:t>+1,7 %</a:t>
            </a:r>
            <a:endParaRPr lang="ru-RU" sz="1400" dirty="0"/>
          </a:p>
        </p:txBody>
      </p:sp>
      <p:sp>
        <p:nvSpPr>
          <p:cNvPr id="145428" name="TextBox 21"/>
          <p:cNvSpPr txBox="1">
            <a:spLocks noChangeArrowheads="1"/>
          </p:cNvSpPr>
          <p:nvPr/>
        </p:nvSpPr>
        <p:spPr bwMode="auto">
          <a:xfrm>
            <a:off x="8728075" y="5238750"/>
            <a:ext cx="747713" cy="3079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400"/>
              <a:t>+9,7 %</a:t>
            </a:r>
            <a:endParaRPr lang="ru-RU" sz="1400"/>
          </a:p>
        </p:txBody>
      </p:sp>
      <p:cxnSp>
        <p:nvCxnSpPr>
          <p:cNvPr id="145429" name="Прямая соединительная линия 23"/>
          <p:cNvCxnSpPr>
            <a:cxnSpLocks noChangeShapeType="1"/>
          </p:cNvCxnSpPr>
          <p:nvPr/>
        </p:nvCxnSpPr>
        <p:spPr bwMode="auto">
          <a:xfrm>
            <a:off x="4838700" y="1177925"/>
            <a:ext cx="25400" cy="5138738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 type="none" w="lg" len="lg"/>
          </a:ln>
        </p:spPr>
      </p:cxnSp>
      <p:sp>
        <p:nvSpPr>
          <p:cNvPr id="145430" name="TextBox 22"/>
          <p:cNvSpPr txBox="1">
            <a:spLocks noChangeArrowheads="1"/>
          </p:cNvSpPr>
          <p:nvPr/>
        </p:nvSpPr>
        <p:spPr bwMode="auto">
          <a:xfrm>
            <a:off x="3873500" y="1111250"/>
            <a:ext cx="909638" cy="508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1400" b="1" i="1">
                <a:solidFill>
                  <a:schemeClr val="tx2"/>
                </a:solidFill>
              </a:rPr>
              <a:t>Україна </a:t>
            </a:r>
          </a:p>
          <a:p>
            <a:pPr algn="ctr"/>
            <a:r>
              <a:rPr lang="uk-UA" sz="1300" b="1">
                <a:solidFill>
                  <a:schemeClr val="tx2"/>
                </a:solidFill>
              </a:rPr>
              <a:t>4957,8</a:t>
            </a:r>
            <a:endParaRPr lang="ru-RU" sz="1300" b="1">
              <a:solidFill>
                <a:schemeClr val="tx2"/>
              </a:solidFill>
            </a:endParaRPr>
          </a:p>
        </p:txBody>
      </p:sp>
      <p:sp>
        <p:nvSpPr>
          <p:cNvPr id="145431" name="TextBox 24"/>
          <p:cNvSpPr txBox="1">
            <a:spLocks noChangeArrowheads="1"/>
          </p:cNvSpPr>
          <p:nvPr/>
        </p:nvSpPr>
        <p:spPr bwMode="auto">
          <a:xfrm>
            <a:off x="8661400" y="4232275"/>
            <a:ext cx="909638" cy="508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1400" b="1" i="1">
                <a:solidFill>
                  <a:schemeClr val="tx2"/>
                </a:solidFill>
              </a:rPr>
              <a:t>Україна </a:t>
            </a:r>
          </a:p>
          <a:p>
            <a:pPr algn="ctr"/>
            <a:r>
              <a:rPr lang="uk-UA" sz="1300" b="1" i="1">
                <a:solidFill>
                  <a:schemeClr val="tx2"/>
                </a:solidFill>
              </a:rPr>
              <a:t>21,4</a:t>
            </a:r>
            <a:endParaRPr lang="ru-RU" sz="1300" b="1" i="1">
              <a:solidFill>
                <a:schemeClr val="tx2"/>
              </a:solidFill>
            </a:endParaRPr>
          </a:p>
        </p:txBody>
      </p:sp>
      <p:sp>
        <p:nvSpPr>
          <p:cNvPr id="145432" name="TextBox 25"/>
          <p:cNvSpPr txBox="1">
            <a:spLocks noChangeArrowheads="1"/>
          </p:cNvSpPr>
          <p:nvPr/>
        </p:nvSpPr>
        <p:spPr bwMode="auto">
          <a:xfrm>
            <a:off x="8996363" y="1106488"/>
            <a:ext cx="909637" cy="508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1400" b="1" i="1">
                <a:solidFill>
                  <a:schemeClr val="tx2"/>
                </a:solidFill>
              </a:rPr>
              <a:t>Україна </a:t>
            </a:r>
          </a:p>
          <a:p>
            <a:pPr algn="ctr"/>
            <a:r>
              <a:rPr lang="uk-UA" sz="1300" b="1" i="1">
                <a:solidFill>
                  <a:schemeClr val="tx2"/>
                </a:solidFill>
              </a:rPr>
              <a:t>13160,7</a:t>
            </a:r>
            <a:endParaRPr lang="ru-RU" sz="1300" b="1">
              <a:solidFill>
                <a:schemeClr val="tx2"/>
              </a:solidFill>
            </a:endParaRPr>
          </a:p>
        </p:txBody>
      </p:sp>
      <p:sp>
        <p:nvSpPr>
          <p:cNvPr id="145433" name="TextBox 26"/>
          <p:cNvSpPr txBox="1">
            <a:spLocks noChangeArrowheads="1"/>
          </p:cNvSpPr>
          <p:nvPr/>
        </p:nvSpPr>
        <p:spPr bwMode="auto">
          <a:xfrm>
            <a:off x="3935413" y="4143375"/>
            <a:ext cx="909637" cy="508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1400" b="1" i="1">
                <a:solidFill>
                  <a:schemeClr val="tx2"/>
                </a:solidFill>
              </a:rPr>
              <a:t>Україна </a:t>
            </a:r>
          </a:p>
          <a:p>
            <a:pPr algn="ctr"/>
            <a:r>
              <a:rPr lang="uk-UA" sz="1300" b="1" i="1">
                <a:solidFill>
                  <a:schemeClr val="tx2"/>
                </a:solidFill>
              </a:rPr>
              <a:t>43,0</a:t>
            </a:r>
            <a:endParaRPr lang="ru-RU" sz="1300" b="1" i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Заголовок 1"/>
          <p:cNvSpPr>
            <a:spLocks noGrp="1"/>
          </p:cNvSpPr>
          <p:nvPr>
            <p:ph type="ctrTitle"/>
          </p:nvPr>
        </p:nvSpPr>
        <p:spPr>
          <a:xfrm>
            <a:off x="1152525" y="266700"/>
            <a:ext cx="7762875" cy="619125"/>
          </a:xfrm>
        </p:spPr>
        <p:txBody>
          <a:bodyPr/>
          <a:lstStyle/>
          <a:p>
            <a:pPr algn="ctr"/>
            <a:r>
              <a:rPr lang="uk-UA" sz="1800" smtClean="0"/>
              <a:t>Захворюваність та смертність населення м. Києва</a:t>
            </a:r>
            <a:r>
              <a:rPr lang="ru-RU" sz="1800" smtClean="0"/>
              <a:t> </a:t>
            </a:r>
            <a:r>
              <a:rPr lang="uk-UA" sz="1800" smtClean="0"/>
              <a:t>внаслідок гострого інфаркту міокарда та інсультів в 2015-2017 роках</a:t>
            </a:r>
            <a:endParaRPr lang="ru-RU" sz="180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8750" y="1198563"/>
          <a:ext cx="5376673" cy="3165385"/>
        </p:xfrm>
        <a:graphic>
          <a:graphicData uri="http://schemas.openxmlformats.org/drawingml/2006/table">
            <a:tbl>
              <a:tblPr/>
              <a:tblGrid>
                <a:gridCol w="2463267"/>
                <a:gridCol w="887776"/>
                <a:gridCol w="1062831"/>
                <a:gridCol w="962799"/>
              </a:tblGrid>
              <a:tr h="633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2015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2016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2017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37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Інфаркт міокарда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05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захворюваність                             на 100 тис. населення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114,1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115,6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110,6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</a:tr>
              <a:tr h="383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померло (осіб)  / летальність (%)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595 / 17,97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599 / 17,36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615 / 18,59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</a:tr>
              <a:tr h="3534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Інсульти (всі форми)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05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захворюваність                             на 100 тис. населення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226,4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218,8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202,8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</a:tr>
              <a:tr h="444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померло (осіб)  / летальність (%)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1832 /19,16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1766 / 19,22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1770 / 19,59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391275" y="1379538"/>
          <a:ext cx="3343275" cy="5260977"/>
        </p:xfrm>
        <a:graphic>
          <a:graphicData uri="http://schemas.openxmlformats.org/drawingml/2006/table">
            <a:tbl>
              <a:tblPr/>
              <a:tblGrid>
                <a:gridCol w="2581275"/>
                <a:gridCol w="762000"/>
              </a:tblGrid>
              <a:tr h="4968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Летальність від гострого  </a:t>
                      </a: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інфаркту міокарда  (%)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9B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КМКЛ №4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90,0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КЛ №15 Подільського р-ну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89,3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КМКЛ №8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81,2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КМКЛ №12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62,6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Олександрівська клінічна лікарня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8,4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КМКЛ №5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КМКЛ №1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КМКЛ №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16,9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ЛШМД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</a:tr>
              <a:tr h="3143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Летальність від інсультів (%)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9B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ЛШМД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31,9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КМКЛ №5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24,6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КМКЛ №12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22,8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КМКЛ №7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22,4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Олександрівська клінічна лікарня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18,1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КМКЛ №8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КМКЛ №3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КМКЛ №6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16,1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204911" name="Левая фигурная скобка 5"/>
          <p:cNvSpPr>
            <a:spLocks/>
          </p:cNvSpPr>
          <p:nvPr/>
        </p:nvSpPr>
        <p:spPr bwMode="auto">
          <a:xfrm>
            <a:off x="6000750" y="1905000"/>
            <a:ext cx="161925" cy="876300"/>
          </a:xfrm>
          <a:prstGeom prst="leftBrace">
            <a:avLst>
              <a:gd name="adj1" fmla="val 8343"/>
              <a:gd name="adj2" fmla="val 50000"/>
            </a:avLst>
          </a:prstGeom>
          <a:solidFill>
            <a:srgbClr val="FECED9"/>
          </a:solidFill>
          <a:ln w="9525" algn="ctr">
            <a:solidFill>
              <a:srgbClr val="C00000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algn="ctr"/>
            <a:endParaRPr lang="ru-RU"/>
          </a:p>
        </p:txBody>
      </p:sp>
      <p:sp>
        <p:nvSpPr>
          <p:cNvPr id="204912" name="TextBox 6"/>
          <p:cNvSpPr txBox="1">
            <a:spLocks noChangeArrowheads="1"/>
          </p:cNvSpPr>
          <p:nvPr/>
        </p:nvSpPr>
        <p:spPr bwMode="auto">
          <a:xfrm>
            <a:off x="5505450" y="2143125"/>
            <a:ext cx="4905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max</a:t>
            </a:r>
            <a:endParaRPr lang="ru-RU" b="1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91175" y="3467100"/>
            <a:ext cx="45878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min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Левая фигурная скобка 8"/>
          <p:cNvSpPr/>
          <p:nvPr/>
        </p:nvSpPr>
        <p:spPr bwMode="auto">
          <a:xfrm>
            <a:off x="6029325" y="3019425"/>
            <a:ext cx="152400" cy="1085850"/>
          </a:xfrm>
          <a:prstGeom prst="leftBrac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915" name="Левая фигурная скобка 9"/>
          <p:cNvSpPr>
            <a:spLocks/>
          </p:cNvSpPr>
          <p:nvPr/>
        </p:nvSpPr>
        <p:spPr bwMode="auto">
          <a:xfrm>
            <a:off x="6048375" y="4705350"/>
            <a:ext cx="133350" cy="847725"/>
          </a:xfrm>
          <a:prstGeom prst="leftBrace">
            <a:avLst>
              <a:gd name="adj1" fmla="val 8329"/>
              <a:gd name="adj2" fmla="val 50000"/>
            </a:avLst>
          </a:prstGeom>
          <a:solidFill>
            <a:srgbClr val="FECED9"/>
          </a:solidFill>
          <a:ln w="9525" algn="ctr">
            <a:solidFill>
              <a:srgbClr val="C00000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algn="ctr"/>
            <a:endParaRPr lang="ru-RU"/>
          </a:p>
        </p:txBody>
      </p:sp>
      <p:sp>
        <p:nvSpPr>
          <p:cNvPr id="11" name="Левая фигурная скобка 10"/>
          <p:cNvSpPr/>
          <p:nvPr/>
        </p:nvSpPr>
        <p:spPr bwMode="auto">
          <a:xfrm>
            <a:off x="6029325" y="5762625"/>
            <a:ext cx="161925" cy="600075"/>
          </a:xfrm>
          <a:prstGeom prst="leftBrac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917" name="TextBox 11"/>
          <p:cNvSpPr txBox="1">
            <a:spLocks noChangeArrowheads="1"/>
          </p:cNvSpPr>
          <p:nvPr/>
        </p:nvSpPr>
        <p:spPr bwMode="auto">
          <a:xfrm>
            <a:off x="5514975" y="5057775"/>
            <a:ext cx="4905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max</a:t>
            </a:r>
            <a:endParaRPr lang="ru-RU" b="1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91175" y="5943600"/>
            <a:ext cx="45878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min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23850" y="5781675"/>
          <a:ext cx="4486836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1"/>
                <a:gridCol w="1228725"/>
                <a:gridCol w="1123950"/>
                <a:gridCol w="1067360"/>
              </a:tblGrid>
              <a:tr h="181681"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2015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3,2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1,9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5,1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</a:tr>
              <a:tr h="181681"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2016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12,6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5,9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18,5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</a:tr>
              <a:tr h="181681"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2017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12,1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29,5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41,6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346075" y="5046663"/>
          <a:ext cx="4521760" cy="738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4932"/>
                <a:gridCol w="1235948"/>
                <a:gridCol w="1130440"/>
                <a:gridCol w="1130440"/>
              </a:tblGrid>
              <a:tr h="738554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+mj-lt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+mj-lt"/>
                        </a:rPr>
                        <a:t>Державний бюджет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+mj-lt"/>
                        </a:rPr>
                        <a:t>Місцевий бюджет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+mj-lt"/>
                        </a:rPr>
                        <a:t>Разом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204953" name="TextBox 17"/>
          <p:cNvSpPr txBox="1">
            <a:spLocks noChangeArrowheads="1"/>
          </p:cNvSpPr>
          <p:nvPr/>
        </p:nvSpPr>
        <p:spPr bwMode="auto">
          <a:xfrm>
            <a:off x="790575" y="4467225"/>
            <a:ext cx="40655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b="1">
                <a:solidFill>
                  <a:srgbClr val="C00000"/>
                </a:solidFill>
              </a:rPr>
              <a:t>Видатки на медикаментозне забезпечення хворих </a:t>
            </a:r>
          </a:p>
          <a:p>
            <a:pPr algn="ctr"/>
            <a:r>
              <a:rPr lang="en-US" b="1">
                <a:solidFill>
                  <a:srgbClr val="C00000"/>
                </a:solidFill>
              </a:rPr>
              <a:t> </a:t>
            </a:r>
            <a:r>
              <a:rPr lang="uk-UA" b="1">
                <a:solidFill>
                  <a:srgbClr val="C00000"/>
                </a:solidFill>
              </a:rPr>
              <a:t>з серцево-судинними захворюваннями (млн грн)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0" name="Заголовок 1"/>
          <p:cNvSpPr>
            <a:spLocks noGrp="1"/>
          </p:cNvSpPr>
          <p:nvPr>
            <p:ph type="title"/>
          </p:nvPr>
        </p:nvSpPr>
        <p:spPr>
          <a:xfrm>
            <a:off x="241300" y="190500"/>
            <a:ext cx="9153525" cy="714375"/>
          </a:xfrm>
        </p:spPr>
        <p:txBody>
          <a:bodyPr/>
          <a:lstStyle/>
          <a:p>
            <a:pPr algn="ctr"/>
            <a:r>
              <a:rPr lang="ru-RU" sz="2000" smtClean="0"/>
              <a:t>Захворюваність та смертність населення від злоякісних новоутворень в м.Києві у 2015-2017 роках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103813" y="1566863"/>
          <a:ext cx="4521760" cy="295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4932"/>
                <a:gridCol w="1235948"/>
                <a:gridCol w="1130440"/>
                <a:gridCol w="1130440"/>
              </a:tblGrid>
              <a:tr h="738554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+mj-lt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+mj-lt"/>
                        </a:rPr>
                        <a:t>Державний бюджет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+mj-lt"/>
                        </a:rPr>
                        <a:t>Місцевий бюджет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+mj-lt"/>
                        </a:rPr>
                        <a:t>Разом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738554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+mj-lt"/>
                        </a:rPr>
                        <a:t>2015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+mj-lt"/>
                        </a:rPr>
                        <a:t>6,5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+mj-lt"/>
                        </a:rPr>
                        <a:t>19,3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+mj-lt"/>
                        </a:rPr>
                        <a:t>25,8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38554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+mj-lt"/>
                        </a:rPr>
                        <a:t>2016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+mj-lt"/>
                        </a:rPr>
                        <a:t>55,5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+mj-lt"/>
                        </a:rPr>
                        <a:t>40,3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+mj-lt"/>
                        </a:rPr>
                        <a:t>95,8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38554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+mj-lt"/>
                        </a:rPr>
                        <a:t>2017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+mj-lt"/>
                        </a:rPr>
                        <a:t>38,3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+mj-lt"/>
                        </a:rPr>
                        <a:t>49,3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+mj-lt"/>
                        </a:rPr>
                        <a:t>87,6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3869" name="Диаграмма 6"/>
          <p:cNvGraphicFramePr>
            <a:graphicFrameLocks/>
          </p:cNvGraphicFramePr>
          <p:nvPr/>
        </p:nvGraphicFramePr>
        <p:xfrm>
          <a:off x="301625" y="1266825"/>
          <a:ext cx="4643438" cy="5446713"/>
        </p:xfrm>
        <a:graphic>
          <a:graphicData uri="http://schemas.openxmlformats.org/presentationml/2006/ole">
            <p:oleObj spid="_x0000_s163869" r:id="rId3" imgW="4645555" imgH="5444200" progId="Excel.Chart.8">
              <p:embed/>
            </p:oleObj>
          </a:graphicData>
        </a:graphic>
      </p:graphicFrame>
      <p:sp>
        <p:nvSpPr>
          <p:cNvPr id="163898" name="Прямоугольник 4"/>
          <p:cNvSpPr>
            <a:spLocks noChangeArrowheads="1"/>
          </p:cNvSpPr>
          <p:nvPr/>
        </p:nvSpPr>
        <p:spPr bwMode="auto">
          <a:xfrm>
            <a:off x="5143500" y="1147763"/>
            <a:ext cx="43307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600" b="1">
                <a:solidFill>
                  <a:schemeClr val="tx2"/>
                </a:solidFill>
              </a:rPr>
              <a:t>Медикаментозне забезпечення (млн грн)</a:t>
            </a:r>
            <a:endParaRPr lang="ru-RU" sz="1600" b="1">
              <a:solidFill>
                <a:schemeClr val="tx2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4466506" y="5674626"/>
            <a:ext cx="2073562" cy="63752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tIns="91440" bIns="91440" anchor="ctr"/>
          <a:lstStyle/>
          <a:p>
            <a:pPr algn="ctr">
              <a:defRPr/>
            </a:pPr>
            <a:r>
              <a:rPr lang="uk-UA" sz="1600" b="1" dirty="0"/>
              <a:t>932 випадки</a:t>
            </a:r>
          </a:p>
          <a:p>
            <a:pPr algn="ctr">
              <a:defRPr/>
            </a:pPr>
            <a:r>
              <a:rPr lang="uk-UA" sz="1600" b="1" dirty="0"/>
              <a:t> занедбаних стадій</a:t>
            </a:r>
            <a:endParaRPr lang="ru-RU" sz="1600" b="1" dirty="0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7100595" y="5673012"/>
            <a:ext cx="2429069" cy="63448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tIns="91440" bIns="91440" anchor="ctr"/>
          <a:lstStyle/>
          <a:p>
            <a:pPr algn="ctr">
              <a:defRPr/>
            </a:pPr>
            <a:r>
              <a:rPr lang="uk-UA" sz="1600" b="1" dirty="0"/>
              <a:t>332 випадки</a:t>
            </a:r>
          </a:p>
          <a:p>
            <a:pPr algn="ctr">
              <a:defRPr/>
            </a:pPr>
            <a:r>
              <a:rPr lang="uk-UA" sz="1600" b="1" dirty="0"/>
              <a:t> візуальних </a:t>
            </a:r>
            <a:r>
              <a:rPr lang="uk-UA" sz="1600" b="1" dirty="0" err="1"/>
              <a:t>локалізацій</a:t>
            </a:r>
            <a:endParaRPr lang="ru-RU" sz="1600" b="1" dirty="0"/>
          </a:p>
        </p:txBody>
      </p:sp>
      <p:sp>
        <p:nvSpPr>
          <p:cNvPr id="163905" name="Овал 9"/>
          <p:cNvSpPr>
            <a:spLocks noChangeArrowheads="1"/>
          </p:cNvSpPr>
          <p:nvPr/>
        </p:nvSpPr>
        <p:spPr bwMode="auto">
          <a:xfrm>
            <a:off x="6402388" y="6219825"/>
            <a:ext cx="822325" cy="447675"/>
          </a:xfrm>
          <a:prstGeom prst="ellipse">
            <a:avLst/>
          </a:prstGeom>
          <a:solidFill>
            <a:schemeClr val="accent1"/>
          </a:solidFill>
          <a:ln w="28575" algn="ctr">
            <a:solidFill>
              <a:schemeClr val="bg2"/>
            </a:solidFill>
            <a:round/>
            <a:headEnd/>
            <a:tailEnd type="stealth" w="lg" len="lg"/>
          </a:ln>
        </p:spPr>
        <p:txBody>
          <a:bodyPr wrap="none" lIns="0" tIns="0" rIns="0" bIns="0" anchor="ctr"/>
          <a:lstStyle/>
          <a:p>
            <a:r>
              <a:rPr lang="uk-UA" sz="1800" b="1">
                <a:solidFill>
                  <a:srgbClr val="FF0000"/>
                </a:solidFill>
              </a:rPr>
              <a:t>35,6%</a:t>
            </a:r>
            <a:endParaRPr lang="ru-RU" sz="1800" b="1">
              <a:solidFill>
                <a:srgbClr val="FF0000"/>
              </a:solidFill>
            </a:endParaRPr>
          </a:p>
        </p:txBody>
      </p:sp>
      <p:sp>
        <p:nvSpPr>
          <p:cNvPr id="163906" name="Стрелка вправо 10"/>
          <p:cNvSpPr>
            <a:spLocks noChangeArrowheads="1"/>
          </p:cNvSpPr>
          <p:nvPr/>
        </p:nvSpPr>
        <p:spPr bwMode="auto">
          <a:xfrm>
            <a:off x="6604000" y="5805488"/>
            <a:ext cx="463550" cy="315912"/>
          </a:xfrm>
          <a:prstGeom prst="rightArrow">
            <a:avLst>
              <a:gd name="adj1" fmla="val 50000"/>
              <a:gd name="adj2" fmla="val 50107"/>
            </a:avLst>
          </a:prstGeom>
          <a:solidFill>
            <a:schemeClr val="accent1"/>
          </a:solidFill>
          <a:ln w="28575" algn="ctr">
            <a:solidFill>
              <a:schemeClr val="tx2"/>
            </a:solidFill>
            <a:round/>
            <a:headEnd/>
            <a:tailEnd type="stealth" w="lg" len="lg"/>
          </a:ln>
        </p:spPr>
        <p:txBody>
          <a:bodyPr wrap="none" tIns="91440" bIns="9144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061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1&quot;&gt;&lt;elem m_fUsage=&quot;1.00000000000000000000E+000&quot;&gt;&lt;m_ppcolschidx val=&quot;0&quot;/&gt;&lt;m_rgb r=&quot;d0&quot; g=&quot;e1&quot; b=&quot;f0&quot;/&gt;&lt;/elem&gt;&lt;/m_vecMRU&gt;&lt;/m_mruColor&gt;&lt;m_mapectfillschemeMRU&gt;&lt;key val=&quot;0&quot;/&gt;&lt;elem&gt;&lt;m_nPartnerID val=&quot;535&quot;/&gt;&lt;m_nIndex val=&quot;1&quot;/&gt;&lt;/elem&gt;&lt;/m_mapectfillschemeMRU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212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CP6r_Xrk.HzhaNKE9_j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4KwFmhY0C3Q0fUTDTzO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4KwFmhY0C3Q0fUTDTzO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4KwFmhY0C3Q0fUTDTzO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4KwFmhY0C3Q0fUTDTzO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4KwFmhY0C3Q0fUTDTzO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4KwFmhY0C3Q0fUTDTzO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4KwFmhY0C3Q0fUTDTzO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QtXSwwn7ECs5xlmgDfeo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QtXSwwn7ECs5xlmgDfeo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BDQY40yUifX3dB5XnYk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QtXSwwn7ECs5xlmgDfeo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QtXSwwn7ECs5xlmgDfeo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QtXSwwn7ECs5xlmgDfeo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QtXSwwn7ECs5xlmgDfeo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QtXSwwn7ECs5xlmgDfeo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QtXSwwn7ECs5xlmgDfeo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4KwFmhY0C3Q0fUTDTzO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4KwFmhY0C3Q0fUTDTzO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4KwFmhY0C3Q0fUTDTzO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4KwFmhY0C3Q0fUTDTzO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WksxRPGBkOTwuq.aVjsF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4KwFmhY0C3Q0fUTDTzO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4KwFmhY0C3Q0fUTDTzO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4KwFmhY0C3Q0fUTDTzO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4KwFmhY0C3Q0fUTDTzO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4KwFmhY0C3Q0fUTDTzO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4KwFmhY0C3Q0fUTDTzO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4KwFmhY0C3Q0fUTDTzO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4KwFmhY0C3Q0fUTDTzO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QtXSwwn7ECs5xlmgDfeo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QtXSwwn7ECs5xlmgDfeo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SI22JqAUikNWK34z6rN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QtXSwwn7ECs5xlmgDfeo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QtXSwwn7ECs5xlmgDfeo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QtXSwwn7ECs5xlmgDfeo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QtXSwwn7ECs5xlmgDfeo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QtXSwwn7ECs5xlmgDfeo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QtXSwwn7ECs5xlmgDfeo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QtXSwwn7ECs5xlmgDfeo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QtXSwwn7ECs5xlmgDfeo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QtXSwwn7ECs5xlmgDfeo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QtXSwwn7ECs5xlmgDfeo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CP6r_Xrk.HzhaNKE9_j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QtXSwwn7ECs5xlmgDfeo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4KwFmhY0C3Q0fUTDTzO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4KwFmhY0C3Q0fUTDTzO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4KwFmhY0C3Q0fUTDTzO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4KwFmhY0C3Q0fUTDTzO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4KwFmhY0C3Q0fUTDTzO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4KwFmhY0C3Q0fUTDTzO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QtXSwwn7ECs5xlmgDfeo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QtXSwwn7ECs5xlmgDfeo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QtXSwwn7ECs5xlmgDfeo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NWYJuFaV0SZYwSIBhNFF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QtXSwwn7ECs5xlmgDfeo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QtXSwwn7ECs5xlmgDfeo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QtXSwwn7ECs5xlmgDfeo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QtXSwwn7ECs5xlmgDfeo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QtXSwwn7ECs5xlmgDfeo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QtXSwwn7ECs5xlmgDfeo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4KwFmhY0C3Q0fUTDTzO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4KwFmhY0C3Q0fUTDTzO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QtXSwwn7ECs5xlmgDfeo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QtXSwwn7ECs5xlmgDfeo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grqiPgckUSejbFhcibnW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QtXSwwn7ECs5xlmgDfeo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ahq_OMYkGDS5CAAVdul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lF44zbZtUytZ5Pm5IASO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XcE1ayME.J9hjC2oGqa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HR7C6KkEEaU6NR1aI6_g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xl2QB3GESZJogazGbbw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N0JT7cI00ylliKMy5ZqM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MMBCvfT0iGG.l5IwxQQ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YQvLMT.keVJ3z_evymL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Qialwq.10C9G7kqvySkz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z9cX3zjKEqbMunkvXiiL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kqAJCtb.02oBkr2_xwDN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5dMGVbqZEa1vtNityliH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fV6F1yUZkKl58Fe2eSN7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KP.BPl6kKPz8RZp6qWp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gFWLr1QE6PP6DrgWTPQ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Px2SmEYUyeQr8X5JjFT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SI22JqAUikNWK34z6rNQ"/>
</p:tagLst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1C5993"/>
      </a:dk2>
      <a:lt2>
        <a:srgbClr val="808080"/>
      </a:lt2>
      <a:accent1>
        <a:srgbClr val="E2E2E2"/>
      </a:accent1>
      <a:accent2>
        <a:srgbClr val="D0E1F0"/>
      </a:accent2>
      <a:accent3>
        <a:srgbClr val="FFFFFF"/>
      </a:accent3>
      <a:accent4>
        <a:srgbClr val="000000"/>
      </a:accent4>
      <a:accent5>
        <a:srgbClr val="EEEEEE"/>
      </a:accent5>
      <a:accent6>
        <a:srgbClr val="BCCCD9"/>
      </a:accent6>
      <a:hlink>
        <a:srgbClr val="4688C2"/>
      </a:hlink>
      <a:folHlink>
        <a:srgbClr val="A8C7E2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none" lIns="91440" tIns="91440" rIns="91440" bIns="9144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lg" len="lg"/>
        </a:ln>
        <a:effectLst/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1C5993"/>
        </a:dk2>
        <a:lt2>
          <a:srgbClr val="808080"/>
        </a:lt2>
        <a:accent1>
          <a:srgbClr val="E2E2E2"/>
        </a:accent1>
        <a:accent2>
          <a:srgbClr val="D0E1F0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BCCCD9"/>
        </a:accent6>
        <a:hlink>
          <a:srgbClr val="4688C2"/>
        </a:hlink>
        <a:folHlink>
          <a:srgbClr val="A8C7E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3264</Words>
  <Application>Microsoft Office PowerPoint</Application>
  <PresentationFormat>Лист A4 (210x297 мм)</PresentationFormat>
  <Paragraphs>1473</Paragraphs>
  <Slides>31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blank</vt:lpstr>
      <vt:lpstr>think-cell Slide</vt:lpstr>
      <vt:lpstr>Диаграмма Microsoft Office Excel</vt:lpstr>
      <vt:lpstr>Лист Microsoft Office Excel 97-2003</vt:lpstr>
      <vt:lpstr>Worksheet</vt:lpstr>
      <vt:lpstr>Слайд 0</vt:lpstr>
      <vt:lpstr>Слайд 1</vt:lpstr>
      <vt:lpstr>Динаміка показників смертності населення м. Києва  в 2015-2017 роках </vt:lpstr>
      <vt:lpstr>Смертність дітей у віці до 1 року життя в м. Києві</vt:lpstr>
      <vt:lpstr>Інформація про новонароджених в пологодопоміжних закладах м. Києва</vt:lpstr>
      <vt:lpstr>Слайд 5</vt:lpstr>
      <vt:lpstr>Динаміка захворюваності та первинної інвалідності населення в 2015-2017 роках (на 10 000 відповідного  населення)</vt:lpstr>
      <vt:lpstr>Захворюваність та смертність населення м. Києва внаслідок гострого інфаркту міокарда та інсультів в 2015-2017 роках</vt:lpstr>
      <vt:lpstr>Захворюваність та смертність населення від злоякісних новоутворень в м.Києві у 2015-2017 роках</vt:lpstr>
      <vt:lpstr> Виявлення хворих з візуальними формами злоякісних новоутворень  серед населення м.Києва в 2015-2017 роках</vt:lpstr>
      <vt:lpstr>Виявлення злоякісних новоутворень  по локалізації  “Молочна залоза”  у 2015-2017 роках</vt:lpstr>
      <vt:lpstr>Виявлення злоякісних новоутворень  по локалізації "Шийка матки"  у 2015-2017 роках</vt:lpstr>
      <vt:lpstr>Мамографічні дослідження</vt:lpstr>
      <vt:lpstr>Цитологічні дослідження</vt:lpstr>
      <vt:lpstr>Слайд 14</vt:lpstr>
      <vt:lpstr>Захворюваність, смертність та летальність населення  на усі форми туберкульозу в м.Києві та Україні у 2015-2017 роках </vt:lpstr>
      <vt:lpstr>Захворюваність та смертність населення від  ВІЛ/СНІД  в м.Києві у 2015-2017 роках (на 100 тис. населення)</vt:lpstr>
      <vt:lpstr>Слайд 17</vt:lpstr>
      <vt:lpstr>Кадрова ситуація</vt:lpstr>
      <vt:lpstr>Слайд 19</vt:lpstr>
      <vt:lpstr>Використання ліжкового фонду закладів охорони здоров’я</vt:lpstr>
      <vt:lpstr>Хірургічна робота закладів охорони здоров`я</vt:lpstr>
      <vt:lpstr>Хірургічна робота закладів охорони здоров`я</vt:lpstr>
      <vt:lpstr>Інтенсивність та складність роботи гінекологічних відділень</vt:lpstr>
      <vt:lpstr>Операції з приводу позаматкової вагітності, 2017 рік</vt:lpstr>
      <vt:lpstr>Середня кількість відвідувань до лікарів ПМСД за 2017 рік  (з урахуванням відвідувань вдома)</vt:lpstr>
      <vt:lpstr>Робота денних стаціонарів в амбулаторних закладах м. Києва  в 2015-2017 роках</vt:lpstr>
      <vt:lpstr>  Інформація щодо кількості ампутацій кінцівок проведених хворим  на цукровий діабет, з числа осіб що перебувають  під диспансерним наглядом в 2015-2017 роках</vt:lpstr>
      <vt:lpstr>Охоплення щепленнями за 2015-2017 роки (в%) (за даними ф. 6 «Звіт про контингент осіб окремих вікових груп, яким здійснено щеплення проти інфекційних захворювань, без приватних структур)</vt:lpstr>
      <vt:lpstr>Впровадження E-Health</vt:lpstr>
      <vt:lpstr>Впровадження E-Health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0</dc:title>
  <dc:creator/>
  <cp:lastModifiedBy/>
  <cp:revision>67</cp:revision>
  <dcterms:created xsi:type="dcterms:W3CDTF">2011-03-10T15:01:02Z</dcterms:created>
  <dcterms:modified xsi:type="dcterms:W3CDTF">2018-03-13T14:54:26Z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Name">
    <vt:lpwstr>A4</vt:lpwstr>
  </property>
  <property fmtid="{D5CDD505-2E9C-101B-9397-08002B2CF9AE}" pid="3" name="Format Name">
    <vt:lpwstr>Kyiv City 2025</vt:lpwstr>
  </property>
</Properties>
</file>