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0" r:id="rId4"/>
    <p:sldId id="279" r:id="rId5"/>
    <p:sldId id="291" r:id="rId6"/>
    <p:sldId id="289" r:id="rId7"/>
    <p:sldId id="281" r:id="rId8"/>
    <p:sldId id="284" r:id="rId9"/>
    <p:sldId id="285" r:id="rId10"/>
    <p:sldId id="286" r:id="rId11"/>
    <p:sldId id="287" r:id="rId12"/>
    <p:sldId id="275" r:id="rId13"/>
    <p:sldId id="292" r:id="rId14"/>
    <p:sldId id="293" r:id="rId15"/>
    <p:sldId id="294" r:id="rId16"/>
    <p:sldId id="295" r:id="rId17"/>
    <p:sldId id="296" r:id="rId18"/>
    <p:sldId id="278" r:id="rId19"/>
    <p:sldId id="277" r:id="rId20"/>
    <p:sldId id="29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96" autoAdjust="0"/>
  </p:normalViewPr>
  <p:slideViewPr>
    <p:cSldViewPr>
      <p:cViewPr>
        <p:scale>
          <a:sx n="91" d="100"/>
          <a:sy n="91" d="100"/>
        </p:scale>
        <p:origin x="-56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Old_comp\D_disc\BAZA%2007.2010\&#1050;&#1052;&#1062;%20&#1057;&#1055;&#1048;&#1044;\&#1042;&#1030;&#1044;&#1044;&#1030;&#1051;%20&#1052;&#1110;&#1054;\RESPOND_&#1087;&#1086;&#1082;&#1088;&#1072;&#1097;&#1077;&#1085;&#1085;&#1103;%20&#1103;&#1082;&#1086;&#1089;&#1090;&#1110;\&#1052;&#1077;&#1090;&#1086;&#1076;&#1110;&#1095;&#1085;&#1110;%20&#1084;&#1072;&#1090;&#1077;&#1088;&#1110;&#1072;&#1083;&#1080;\&#1050;&#1072;&#1089;&#1082;&#1072;&#1076;_2015_&#1050;&#1080;&#1077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400">
                <a:latin typeface="Calibri" pitchFamily="34" charset="0"/>
                <a:cs typeface="Calibri" pitchFamily="34" charset="0"/>
              </a:defRPr>
            </a:pPr>
            <a:r>
              <a:rPr lang="ru-RU" sz="1400" b="1" i="0" baseline="0">
                <a:effectLst/>
                <a:latin typeface="Calibri" pitchFamily="34" charset="0"/>
                <a:cs typeface="Calibri" pitchFamily="34" charset="0"/>
              </a:rPr>
              <a:t>Каскад профілактики та лікування ЛЖВС у м. Києві, </a:t>
            </a:r>
            <a:r>
              <a:rPr lang="ru-RU" sz="1400" b="1" i="1" baseline="0">
                <a:effectLst/>
                <a:latin typeface="Calibri" pitchFamily="34" charset="0"/>
                <a:cs typeface="Calibri" pitchFamily="34" charset="0"/>
              </a:rPr>
              <a:t>станом на 01.01.2016 </a:t>
            </a:r>
            <a:endParaRPr lang="ru-RU" sz="1400">
              <a:effectLst/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3473388010961654"/>
          <c:y val="2.4669610370005392E-2"/>
        </c:manualLayout>
      </c:layout>
    </c:title>
    <c:plotArea>
      <c:layout>
        <c:manualLayout>
          <c:layoutTarget val="inner"/>
          <c:xMode val="edge"/>
          <c:yMode val="edge"/>
          <c:x val="1.6042033759192196E-2"/>
          <c:y val="0.13499993340037775"/>
          <c:w val="0.96930946291560105"/>
          <c:h val="0.72247964826519329"/>
        </c:manualLayout>
      </c:layout>
      <c:barChart>
        <c:barDir val="col"/>
        <c:grouping val="clustered"/>
        <c:ser>
          <c:idx val="0"/>
          <c:order val="0"/>
          <c:tx>
            <c:strRef>
              <c:f>'ДН область'!$G$5</c:f>
              <c:strCache>
                <c:ptCount val="1"/>
                <c:pt idx="0">
                  <c:v>Станом на 01.01.2016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'ДН область'!$B$6:$B$10</c:f>
              <c:strCache>
                <c:ptCount val="5"/>
                <c:pt idx="0">
                  <c:v>Оціночна чисельність 
ЛЖВ</c:v>
                </c:pt>
                <c:pt idx="1">
                  <c:v>На медобліку
з діагнозом ВІЛ</c:v>
                </c:pt>
                <c:pt idx="2">
                  <c:v>Активна ДГ
(min 1 візит в рік)</c:v>
                </c:pt>
                <c:pt idx="3">
                  <c:v>На АРТ</c:v>
                </c:pt>
                <c:pt idx="4">
                  <c:v>Мають невизначальне
ВН (% зразків з ВН&lt;40) </c:v>
                </c:pt>
              </c:strCache>
            </c:strRef>
          </c:cat>
          <c:val>
            <c:numRef>
              <c:f>'ДН область'!$G$6:$G$10</c:f>
              <c:numCache>
                <c:formatCode>0</c:formatCode>
                <c:ptCount val="5"/>
                <c:pt idx="0">
                  <c:v>32445</c:v>
                </c:pt>
                <c:pt idx="1">
                  <c:v>11300</c:v>
                </c:pt>
                <c:pt idx="2">
                  <c:v>9153</c:v>
                </c:pt>
                <c:pt idx="3">
                  <c:v>5021</c:v>
                </c:pt>
                <c:pt idx="4">
                  <c:v>4167.4299999999994</c:v>
                </c:pt>
              </c:numCache>
            </c:numRef>
          </c:val>
        </c:ser>
        <c:ser>
          <c:idx val="1"/>
          <c:order val="1"/>
          <c:tx>
            <c:strRef>
              <c:f>'ДН область'!$H$5</c:f>
              <c:strCache>
                <c:ptCount val="1"/>
                <c:pt idx="0">
                  <c:v>Цілі відповідно до стратегії ЮНЕЙДС 90-90-90</c:v>
                </c:pt>
              </c:strCache>
            </c:strRef>
          </c:tx>
          <c:spPr>
            <a:noFill/>
            <a:ln w="28575" cmpd="sng">
              <a:solidFill>
                <a:srgbClr val="008000"/>
              </a:solidFill>
              <a:prstDash val="sysDash"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'ДН область'!$B$6:$B$10</c:f>
              <c:strCache>
                <c:ptCount val="5"/>
                <c:pt idx="0">
                  <c:v>Оціночна чисельність 
ЛЖВ</c:v>
                </c:pt>
                <c:pt idx="1">
                  <c:v>На медобліку
з діагнозом ВІЛ</c:v>
                </c:pt>
                <c:pt idx="2">
                  <c:v>Активна ДГ
(min 1 візит в рік)</c:v>
                </c:pt>
                <c:pt idx="3">
                  <c:v>На АРТ</c:v>
                </c:pt>
                <c:pt idx="4">
                  <c:v>Мають невизначальне
ВН (% зразків з ВН&lt;40) </c:v>
                </c:pt>
              </c:strCache>
            </c:strRef>
          </c:cat>
          <c:val>
            <c:numRef>
              <c:f>'ДН область'!$H$6:$H$10</c:f>
              <c:numCache>
                <c:formatCode>0</c:formatCode>
                <c:ptCount val="5"/>
                <c:pt idx="1">
                  <c:v>29200.5</c:v>
                </c:pt>
                <c:pt idx="3">
                  <c:v>26280.45</c:v>
                </c:pt>
                <c:pt idx="4">
                  <c:v>23652.404999999995</c:v>
                </c:pt>
              </c:numCache>
            </c:numRef>
          </c:val>
        </c:ser>
        <c:gapWidth val="75"/>
        <c:overlap val="100"/>
        <c:axId val="42717568"/>
        <c:axId val="42719104"/>
      </c:barChart>
      <c:catAx>
        <c:axId val="4271756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2719104"/>
        <c:crosses val="autoZero"/>
        <c:auto val="1"/>
        <c:lblAlgn val="ctr"/>
        <c:lblOffset val="100"/>
      </c:catAx>
      <c:valAx>
        <c:axId val="42719104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427175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906487903460462"/>
          <c:y val="0.15194072673902723"/>
          <c:w val="0.6989759074388574"/>
          <c:h val="0.66034218540042766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5596571141218227E-2"/>
                  <c:y val="2.7531247975255257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2.3207086579421208E-3"/>
                  <c:y val="-2.8890820123780581E-2"/>
                </c:manualLayout>
              </c:layout>
              <c:tx>
                <c:rich>
                  <a:bodyPr/>
                  <a:lstStyle/>
                  <a:p>
                    <a:r>
                      <a:rPr lang="uk-UA" sz="900" dirty="0" smtClean="0">
                        <a:latin typeface="Calibri" pitchFamily="34" charset="0"/>
                        <a:cs typeface="Calibri" pitchFamily="34" charset="0"/>
                      </a:rPr>
                      <a:t>с</a:t>
                    </a:r>
                    <a:r>
                      <a:rPr lang="uk-UA" dirty="0" smtClean="0"/>
                      <a:t>поживачі </a:t>
                    </a:r>
                    <a:r>
                      <a:rPr lang="uk-UA" dirty="0"/>
                      <a:t>ін'єкційних наркотиків </a:t>
                    </a:r>
                    <a:r>
                      <a:rPr lang="uk-UA" dirty="0" smtClean="0"/>
                      <a:t>; 30</a:t>
                    </a:r>
                    <a:r>
                      <a:rPr lang="uk-UA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9764851089604971"/>
                  <c:y val="-4.807448525704049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9.4357856737379522E-2"/>
                  <c:y val="5.7973550846096934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21312479830283421"/>
                  <c:y val="-0.14263887284743246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uk-UA" sz="9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rPr>
                      <a:t>Л</a:t>
                    </a:r>
                    <a:r>
                      <a:rPr lang="uk-UA" sz="1000" b="1">
                        <a:solidFill>
                          <a:schemeClr val="bg1"/>
                        </a:solidFill>
                      </a:rPr>
                      <a:t>ЖВ, інфіковані статевим шляхом</a:t>
                    </a:r>
                  </a:p>
                  <a:p>
                    <a:pPr>
                      <a:defRPr sz="9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uk-UA" sz="1000" b="1">
                        <a:solidFill>
                          <a:schemeClr val="bg1"/>
                        </a:solidFill>
                      </a:rPr>
                      <a:t>69%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9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діти, інфіковані ВІЛ від матері</c:v>
                </c:pt>
                <c:pt idx="1">
                  <c:v>споживачі ін'єкційних наркотиків </c:v>
                </c:pt>
                <c:pt idx="2">
                  <c:v>особи, інфіковані ВІЛ гетеросексуальним шляхом</c:v>
                </c:pt>
                <c:pt idx="3">
                  <c:v>чоловіки, які мають секс з чоловіками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1.0000000000000005E-2</c:v>
                </c:pt>
                <c:pt idx="1">
                  <c:v>0.30000000000000032</c:v>
                </c:pt>
                <c:pt idx="2">
                  <c:v>0.53</c:v>
                </c:pt>
                <c:pt idx="3">
                  <c:v>0.16</c:v>
                </c:pt>
              </c:numCache>
            </c:numRef>
          </c:val>
        </c:ser>
        <c:gapWidth val="10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510785141681526"/>
          <c:y val="3.0028948975369688E-2"/>
          <c:w val="0.58711871520448355"/>
          <c:h val="0.77392469212822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Статевий</c:v>
                </c:pt>
              </c:strCache>
            </c:strRef>
          </c:tx>
          <c:spPr>
            <a:ln w="63500">
              <a:solidFill>
                <a:srgbClr val="0C00A8"/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29.7</c:v>
                </c:pt>
                <c:pt idx="1">
                  <c:v>34.6</c:v>
                </c:pt>
                <c:pt idx="2">
                  <c:v>37.800000000000004</c:v>
                </c:pt>
                <c:pt idx="3">
                  <c:v>42</c:v>
                </c:pt>
                <c:pt idx="4">
                  <c:v>49.5</c:v>
                </c:pt>
                <c:pt idx="5">
                  <c:v>53</c:v>
                </c:pt>
                <c:pt idx="6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E0-4DD5-AF34-B9CA698C2D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Інʼєкційне вживання наркотиків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45.6</c:v>
                </c:pt>
                <c:pt idx="1">
                  <c:v>44</c:v>
                </c:pt>
                <c:pt idx="2">
                  <c:v>41.4</c:v>
                </c:pt>
                <c:pt idx="3">
                  <c:v>39.300000000000004</c:v>
                </c:pt>
                <c:pt idx="4">
                  <c:v>33.5</c:v>
                </c:pt>
                <c:pt idx="5">
                  <c:v>29.4</c:v>
                </c:pt>
                <c:pt idx="6">
                  <c:v>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E0-4DD5-AF34-B9CA698C2D22}"/>
            </c:ext>
          </c:extLst>
        </c:ser>
        <c:marker val="1"/>
        <c:axId val="94408704"/>
        <c:axId val="94410240"/>
      </c:lineChart>
      <c:catAx>
        <c:axId val="944087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94410240"/>
        <c:crosses val="autoZero"/>
        <c:auto val="1"/>
        <c:lblAlgn val="ctr"/>
        <c:lblOffset val="100"/>
      </c:catAx>
      <c:valAx>
        <c:axId val="94410240"/>
        <c:scaling>
          <c:orientation val="minMax"/>
          <c:max val="70"/>
        </c:scaling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dirty="0"/>
                  <a:t>%</a:t>
                </a:r>
              </a:p>
            </c:rich>
          </c:tx>
          <c:layout/>
        </c:title>
        <c:numFmt formatCode="0.0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9440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015479761508143"/>
          <c:y val="0.57925027561040265"/>
          <c:w val="0.35697497245177745"/>
          <c:h val="0.22924910052729239"/>
        </c:manualLayout>
      </c:layout>
      <c:txPr>
        <a:bodyPr/>
        <a:lstStyle/>
        <a:p>
          <a:pPr>
            <a:defRPr sz="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1934369602763476"/>
          <c:y val="1.2461059190031215E-2"/>
          <c:w val="0.54404145077720212"/>
          <c:h val="0.9813084112149532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4529616882324012E-2"/>
                  <c:y val="-1.99674518764487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6.8273731722650116E-3"/>
                  <c:y val="1.529170022849440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7.1299506573740318E-2"/>
                  <c:y val="-7.5448851774530271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5570158060966314E-2"/>
                  <c:y val="0.16019090189807708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5.6389892676396478E-2"/>
                  <c:y val="5.8455114822547033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9.8911386794629688E-4"/>
                  <c:y val="-4.694064077063434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Sheet1!$B$1:$G$1</c:f>
              <c:strCache>
                <c:ptCount val="6"/>
                <c:pt idx="0">
                  <c:v>15-19 років</c:v>
                </c:pt>
                <c:pt idx="1">
                  <c:v>20-24 років</c:v>
                </c:pt>
                <c:pt idx="2">
                  <c:v>25-29 років</c:v>
                </c:pt>
                <c:pt idx="3">
                  <c:v>30-39 років</c:v>
                </c:pt>
                <c:pt idx="4">
                  <c:v>40-49 років</c:v>
                </c:pt>
                <c:pt idx="5">
                  <c:v>&gt; 50 років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46</c:v>
                </c:pt>
                <c:pt idx="2">
                  <c:v>84</c:v>
                </c:pt>
                <c:pt idx="3">
                  <c:v>273</c:v>
                </c:pt>
                <c:pt idx="4">
                  <c:v>99</c:v>
                </c:pt>
                <c:pt idx="5">
                  <c:v>41</c:v>
                </c:pt>
              </c:numCache>
            </c:numRef>
          </c:val>
        </c:ser>
        <c:dLbls>
          <c:showVal val="1"/>
          <c:showCatName val="1"/>
        </c:dLbls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83F53-F9AE-45B7-89D0-10C352217CEC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3F840FF-18BD-4ED2-95A2-150412199B5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90%</a:t>
          </a:r>
          <a:endParaRPr lang="uk-UA" dirty="0"/>
        </a:p>
      </dgm:t>
    </dgm:pt>
    <dgm:pt modelId="{B23CBCDB-7A2E-423C-A471-BE3AFA8CA888}" type="parTrans" cxnId="{15634A86-30C2-4DEF-89D9-6F1A5ACC8E7C}">
      <dgm:prSet/>
      <dgm:spPr/>
      <dgm:t>
        <a:bodyPr/>
        <a:lstStyle/>
        <a:p>
          <a:endParaRPr lang="uk-UA"/>
        </a:p>
      </dgm:t>
    </dgm:pt>
    <dgm:pt modelId="{35020CDB-63C1-4782-94C7-E94C42330A08}" type="sibTrans" cxnId="{15634A86-30C2-4DEF-89D9-6F1A5ACC8E7C}">
      <dgm:prSet/>
      <dgm:spPr/>
      <dgm:t>
        <a:bodyPr/>
        <a:lstStyle/>
        <a:p>
          <a:endParaRPr lang="uk-UA"/>
        </a:p>
      </dgm:t>
    </dgm:pt>
    <dgm:pt modelId="{64F18C2C-819C-4E1F-AFDD-A0C2ABFB5003}">
      <dgm:prSet phldrT="[Текст]" custT="1"/>
      <dgm:spPr/>
      <dgm:t>
        <a:bodyPr/>
        <a:lstStyle/>
        <a:p>
          <a:r>
            <a:rPr lang="uk-UA" sz="2400" b="1" dirty="0" smtClean="0">
              <a:latin typeface="Calibri" pitchFamily="34" charset="0"/>
              <a:cs typeface="Calibri" pitchFamily="34" charset="0"/>
            </a:rPr>
            <a:t>29200</a:t>
          </a:r>
          <a:r>
            <a:rPr lang="uk-UA" sz="1600" dirty="0" smtClean="0">
              <a:latin typeface="Calibri" pitchFamily="34" charset="0"/>
              <a:cs typeface="Calibri" pitchFamily="34" charset="0"/>
            </a:rPr>
            <a:t> людей, що живуть з ВІЛ, знають свій ВІЛ-статус</a:t>
          </a:r>
          <a:endParaRPr lang="uk-UA" sz="1600" dirty="0">
            <a:latin typeface="Calibri" pitchFamily="34" charset="0"/>
            <a:cs typeface="Calibri" pitchFamily="34" charset="0"/>
          </a:endParaRPr>
        </a:p>
      </dgm:t>
    </dgm:pt>
    <dgm:pt modelId="{FAE6C3C7-DDD1-4082-953F-AABD06D69363}" type="parTrans" cxnId="{4A729DE0-02C3-4096-BD6B-DD4017A32D4A}">
      <dgm:prSet/>
      <dgm:spPr/>
      <dgm:t>
        <a:bodyPr/>
        <a:lstStyle/>
        <a:p>
          <a:endParaRPr lang="uk-UA"/>
        </a:p>
      </dgm:t>
    </dgm:pt>
    <dgm:pt modelId="{174364F8-AFF2-4CD3-87FE-938B6A429366}" type="sibTrans" cxnId="{4A729DE0-02C3-4096-BD6B-DD4017A32D4A}">
      <dgm:prSet/>
      <dgm:spPr/>
      <dgm:t>
        <a:bodyPr/>
        <a:lstStyle/>
        <a:p>
          <a:endParaRPr lang="uk-UA"/>
        </a:p>
      </dgm:t>
    </dgm:pt>
    <dgm:pt modelId="{244B37E8-C716-4EA0-80DA-074F9100CFD3}">
      <dgm:prSet phldrT="[Текст]"/>
      <dgm:spPr/>
      <dgm:t>
        <a:bodyPr/>
        <a:lstStyle/>
        <a:p>
          <a:r>
            <a:rPr lang="uk-UA" dirty="0" smtClean="0"/>
            <a:t>90%</a:t>
          </a:r>
          <a:endParaRPr lang="uk-UA" dirty="0"/>
        </a:p>
      </dgm:t>
    </dgm:pt>
    <dgm:pt modelId="{26A4786D-44FA-4391-A3FC-7FDFBE1204F5}" type="parTrans" cxnId="{B5D37512-8F9D-4FAF-A31A-5F8687CA9DBC}">
      <dgm:prSet/>
      <dgm:spPr/>
      <dgm:t>
        <a:bodyPr/>
        <a:lstStyle/>
        <a:p>
          <a:endParaRPr lang="uk-UA"/>
        </a:p>
      </dgm:t>
    </dgm:pt>
    <dgm:pt modelId="{94F54CA7-0AAE-4D9F-842D-5D98C9CBA506}" type="sibTrans" cxnId="{B5D37512-8F9D-4FAF-A31A-5F8687CA9DBC}">
      <dgm:prSet/>
      <dgm:spPr/>
      <dgm:t>
        <a:bodyPr/>
        <a:lstStyle/>
        <a:p>
          <a:endParaRPr lang="uk-UA"/>
        </a:p>
      </dgm:t>
    </dgm:pt>
    <dgm:pt modelId="{682D2614-1470-4FB9-BE53-E36E3E72B252}">
      <dgm:prSet phldrT="[Текст]" custT="1"/>
      <dgm:spPr/>
      <dgm:t>
        <a:bodyPr/>
        <a:lstStyle/>
        <a:p>
          <a:r>
            <a:rPr lang="uk-UA" sz="2400" b="1" dirty="0" smtClean="0">
              <a:latin typeface="Calibri" pitchFamily="34" charset="0"/>
              <a:cs typeface="Calibri" pitchFamily="34" charset="0"/>
            </a:rPr>
            <a:t>26280</a:t>
          </a:r>
          <a:r>
            <a:rPr lang="uk-UA" sz="240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1600" dirty="0" smtClean="0">
              <a:latin typeface="Calibri" pitchFamily="34" charset="0"/>
              <a:cs typeface="Calibri" pitchFamily="34" charset="0"/>
            </a:rPr>
            <a:t>людей з діагнозом ВІЛ-інфекції отримують </a:t>
          </a:r>
          <a:r>
            <a:rPr lang="uk-UA" sz="1600" dirty="0" err="1" smtClean="0">
              <a:latin typeface="Calibri" pitchFamily="34" charset="0"/>
              <a:cs typeface="Calibri" pitchFamily="34" charset="0"/>
            </a:rPr>
            <a:t>антиретровірусну</a:t>
          </a:r>
          <a:r>
            <a:rPr lang="uk-UA" sz="1600" dirty="0" smtClean="0">
              <a:latin typeface="Calibri" pitchFamily="34" charset="0"/>
              <a:cs typeface="Calibri" pitchFamily="34" charset="0"/>
            </a:rPr>
            <a:t> терапію</a:t>
          </a:r>
          <a:endParaRPr lang="uk-UA" sz="1600" dirty="0">
            <a:latin typeface="Calibri" pitchFamily="34" charset="0"/>
            <a:cs typeface="Calibri" pitchFamily="34" charset="0"/>
          </a:endParaRPr>
        </a:p>
      </dgm:t>
    </dgm:pt>
    <dgm:pt modelId="{A70F8FA3-F027-4873-A0F8-538B46C12337}" type="parTrans" cxnId="{BD3093ED-D3CC-4C1D-8F22-7D4E74AAB909}">
      <dgm:prSet/>
      <dgm:spPr/>
      <dgm:t>
        <a:bodyPr/>
        <a:lstStyle/>
        <a:p>
          <a:endParaRPr lang="uk-UA"/>
        </a:p>
      </dgm:t>
    </dgm:pt>
    <dgm:pt modelId="{ADFDC40E-4AC2-4AC3-859E-26CC438199AC}" type="sibTrans" cxnId="{BD3093ED-D3CC-4C1D-8F22-7D4E74AAB909}">
      <dgm:prSet/>
      <dgm:spPr/>
      <dgm:t>
        <a:bodyPr/>
        <a:lstStyle/>
        <a:p>
          <a:endParaRPr lang="uk-UA"/>
        </a:p>
      </dgm:t>
    </dgm:pt>
    <dgm:pt modelId="{309FD083-8DCE-494A-8B42-3A35A049AD52}">
      <dgm:prSet phldrT="[Текст]"/>
      <dgm:spPr/>
      <dgm:t>
        <a:bodyPr/>
        <a:lstStyle/>
        <a:p>
          <a:r>
            <a:rPr lang="uk-UA" dirty="0" smtClean="0"/>
            <a:t>90%</a:t>
          </a:r>
          <a:endParaRPr lang="uk-UA" dirty="0"/>
        </a:p>
      </dgm:t>
    </dgm:pt>
    <dgm:pt modelId="{2BDD4170-C51A-4B13-9722-AA7B6EFA2574}" type="parTrans" cxnId="{432F0AAB-5C5B-4A5E-B338-8BA2D70CB39D}">
      <dgm:prSet/>
      <dgm:spPr/>
      <dgm:t>
        <a:bodyPr/>
        <a:lstStyle/>
        <a:p>
          <a:endParaRPr lang="uk-UA"/>
        </a:p>
      </dgm:t>
    </dgm:pt>
    <dgm:pt modelId="{9C693F0D-859B-476C-A506-9F6802C1BCE1}" type="sibTrans" cxnId="{432F0AAB-5C5B-4A5E-B338-8BA2D70CB39D}">
      <dgm:prSet/>
      <dgm:spPr/>
      <dgm:t>
        <a:bodyPr/>
        <a:lstStyle/>
        <a:p>
          <a:endParaRPr lang="uk-UA"/>
        </a:p>
      </dgm:t>
    </dgm:pt>
    <dgm:pt modelId="{F9C662A4-F7AD-4C2B-8388-7C63269B93FD}">
      <dgm:prSet phldrT="[Текст]" custT="1"/>
      <dgm:spPr/>
      <dgm:t>
        <a:bodyPr/>
        <a:lstStyle/>
        <a:p>
          <a:r>
            <a:rPr lang="uk-UA" sz="2400" b="1" dirty="0" smtClean="0">
              <a:latin typeface="Calibri" pitchFamily="34" charset="0"/>
              <a:cs typeface="Calibri" pitchFamily="34" charset="0"/>
            </a:rPr>
            <a:t>23652</a:t>
          </a:r>
          <a:r>
            <a:rPr lang="uk-UA" sz="1600" dirty="0" smtClean="0">
              <a:latin typeface="Calibri" pitchFamily="34" charset="0"/>
              <a:cs typeface="Calibri" pitchFamily="34" charset="0"/>
            </a:rPr>
            <a:t> людини, які отримують </a:t>
          </a:r>
          <a:r>
            <a:rPr lang="uk-UA" sz="1600" dirty="0" err="1" smtClean="0">
              <a:latin typeface="Calibri" pitchFamily="34" charset="0"/>
              <a:cs typeface="Calibri" pitchFamily="34" charset="0"/>
            </a:rPr>
            <a:t>антиретровірусну</a:t>
          </a:r>
          <a:r>
            <a:rPr lang="uk-UA" sz="1600" dirty="0" smtClean="0">
              <a:latin typeface="Calibri" pitchFamily="34" charset="0"/>
              <a:cs typeface="Calibri" pitchFamily="34" charset="0"/>
            </a:rPr>
            <a:t> терапію мають пригнічене вірусне навантаження</a:t>
          </a:r>
          <a:endParaRPr lang="uk-UA" sz="1600" dirty="0">
            <a:latin typeface="Calibri" pitchFamily="34" charset="0"/>
            <a:cs typeface="Calibri" pitchFamily="34" charset="0"/>
          </a:endParaRPr>
        </a:p>
      </dgm:t>
    </dgm:pt>
    <dgm:pt modelId="{EDAA0C1F-8395-43B4-8D95-8065DD236010}" type="parTrans" cxnId="{B0695047-5E82-4728-9B1D-84847BA2CB6E}">
      <dgm:prSet/>
      <dgm:spPr/>
      <dgm:t>
        <a:bodyPr/>
        <a:lstStyle/>
        <a:p>
          <a:endParaRPr lang="uk-UA"/>
        </a:p>
      </dgm:t>
    </dgm:pt>
    <dgm:pt modelId="{1C8413E7-C320-4675-A921-F270DA76702D}" type="sibTrans" cxnId="{B0695047-5E82-4728-9B1D-84847BA2CB6E}">
      <dgm:prSet/>
      <dgm:spPr/>
      <dgm:t>
        <a:bodyPr/>
        <a:lstStyle/>
        <a:p>
          <a:endParaRPr lang="uk-UA"/>
        </a:p>
      </dgm:t>
    </dgm:pt>
    <dgm:pt modelId="{B62BAE5C-33B5-410C-8319-78873DF591EC}" type="pres">
      <dgm:prSet presAssocID="{BD183F53-F9AE-45B7-89D0-10C352217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238E2B-47E5-4311-8C4F-E6B759EE2A78}" type="pres">
      <dgm:prSet presAssocID="{BD183F53-F9AE-45B7-89D0-10C352217CEC}" presName="tSp" presStyleCnt="0"/>
      <dgm:spPr/>
      <dgm:t>
        <a:bodyPr/>
        <a:lstStyle/>
        <a:p>
          <a:endParaRPr lang="uk-UA"/>
        </a:p>
      </dgm:t>
    </dgm:pt>
    <dgm:pt modelId="{146C3A14-6A0D-4BE1-8469-ED2083984FCD}" type="pres">
      <dgm:prSet presAssocID="{BD183F53-F9AE-45B7-89D0-10C352217CEC}" presName="bSp" presStyleCnt="0"/>
      <dgm:spPr/>
      <dgm:t>
        <a:bodyPr/>
        <a:lstStyle/>
        <a:p>
          <a:endParaRPr lang="uk-UA"/>
        </a:p>
      </dgm:t>
    </dgm:pt>
    <dgm:pt modelId="{C0DBB928-C575-4E8D-AB29-441D50A6356A}" type="pres">
      <dgm:prSet presAssocID="{BD183F53-F9AE-45B7-89D0-10C352217CEC}" presName="process" presStyleCnt="0"/>
      <dgm:spPr/>
      <dgm:t>
        <a:bodyPr/>
        <a:lstStyle/>
        <a:p>
          <a:endParaRPr lang="uk-UA"/>
        </a:p>
      </dgm:t>
    </dgm:pt>
    <dgm:pt modelId="{D45C0A6D-50DE-4982-B514-246684E53FB8}" type="pres">
      <dgm:prSet presAssocID="{43F840FF-18BD-4ED2-95A2-150412199B5F}" presName="composite1" presStyleCnt="0"/>
      <dgm:spPr/>
      <dgm:t>
        <a:bodyPr/>
        <a:lstStyle/>
        <a:p>
          <a:endParaRPr lang="uk-UA"/>
        </a:p>
      </dgm:t>
    </dgm:pt>
    <dgm:pt modelId="{B6781EA8-911A-49AE-9C46-2F722ED6CB9D}" type="pres">
      <dgm:prSet presAssocID="{43F840FF-18BD-4ED2-95A2-150412199B5F}" presName="dummyNode1" presStyleLbl="node1" presStyleIdx="0" presStyleCnt="3"/>
      <dgm:spPr/>
      <dgm:t>
        <a:bodyPr/>
        <a:lstStyle/>
        <a:p>
          <a:endParaRPr lang="uk-UA"/>
        </a:p>
      </dgm:t>
    </dgm:pt>
    <dgm:pt modelId="{55986AB1-272C-488A-80D2-60DCA6281D9A}" type="pres">
      <dgm:prSet presAssocID="{43F840FF-18BD-4ED2-95A2-150412199B5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E1F326-D51F-4CD6-BF32-B7E4399D1BBE}" type="pres">
      <dgm:prSet presAssocID="{43F840FF-18BD-4ED2-95A2-150412199B5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16665-AB56-47A4-B766-0B6E5F2B216C}" type="pres">
      <dgm:prSet presAssocID="{43F840FF-18BD-4ED2-95A2-150412199B5F}" presName="parentNode1" presStyleLbl="node1" presStyleIdx="0" presStyleCnt="3" custLinFactNeighborX="558" custLinFactNeighborY="-250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183B5-A883-4030-A737-EEFDE00AF10D}" type="pres">
      <dgm:prSet presAssocID="{43F840FF-18BD-4ED2-95A2-150412199B5F}" presName="connSite1" presStyleCnt="0"/>
      <dgm:spPr/>
      <dgm:t>
        <a:bodyPr/>
        <a:lstStyle/>
        <a:p>
          <a:endParaRPr lang="uk-UA"/>
        </a:p>
      </dgm:t>
    </dgm:pt>
    <dgm:pt modelId="{B003BDCE-EAEE-4960-8D46-A49E3941C132}" type="pres">
      <dgm:prSet presAssocID="{35020CDB-63C1-4782-94C7-E94C42330A08}" presName="Name9" presStyleLbl="sibTrans2D1" presStyleIdx="0" presStyleCnt="2"/>
      <dgm:spPr/>
      <dgm:t>
        <a:bodyPr/>
        <a:lstStyle/>
        <a:p>
          <a:endParaRPr lang="uk-UA"/>
        </a:p>
      </dgm:t>
    </dgm:pt>
    <dgm:pt modelId="{9DAE3EE5-AAEC-416D-B414-C92FBFDE451C}" type="pres">
      <dgm:prSet presAssocID="{244B37E8-C716-4EA0-80DA-074F9100CFD3}" presName="composite2" presStyleCnt="0"/>
      <dgm:spPr/>
      <dgm:t>
        <a:bodyPr/>
        <a:lstStyle/>
        <a:p>
          <a:endParaRPr lang="uk-UA"/>
        </a:p>
      </dgm:t>
    </dgm:pt>
    <dgm:pt modelId="{BC590013-C1C0-4CB6-A267-1DE44F479087}" type="pres">
      <dgm:prSet presAssocID="{244B37E8-C716-4EA0-80DA-074F9100CFD3}" presName="dummyNode2" presStyleLbl="node1" presStyleIdx="0" presStyleCnt="3"/>
      <dgm:spPr/>
      <dgm:t>
        <a:bodyPr/>
        <a:lstStyle/>
        <a:p>
          <a:endParaRPr lang="uk-UA"/>
        </a:p>
      </dgm:t>
    </dgm:pt>
    <dgm:pt modelId="{7060BDC4-F627-419E-9D15-32EFA2619D21}" type="pres">
      <dgm:prSet presAssocID="{244B37E8-C716-4EA0-80DA-074F9100CFD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F5B866-CE2E-4FC8-9BED-4CC29DE54368}" type="pres">
      <dgm:prSet presAssocID="{244B37E8-C716-4EA0-80DA-074F9100CFD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B0EC6E-A738-4CF1-99C2-57A1C5A4007B}" type="pres">
      <dgm:prSet presAssocID="{244B37E8-C716-4EA0-80DA-074F9100CFD3}" presName="parentNode2" presStyleLbl="node1" presStyleIdx="1" presStyleCnt="3" custLinFactNeighborX="5252" custLinFactNeighborY="100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CA5482-C80F-4E28-A566-2C7117B60F02}" type="pres">
      <dgm:prSet presAssocID="{244B37E8-C716-4EA0-80DA-074F9100CFD3}" presName="connSite2" presStyleCnt="0"/>
      <dgm:spPr/>
      <dgm:t>
        <a:bodyPr/>
        <a:lstStyle/>
        <a:p>
          <a:endParaRPr lang="uk-UA"/>
        </a:p>
      </dgm:t>
    </dgm:pt>
    <dgm:pt modelId="{C87604F8-75E3-478A-BAE2-D6B120CE7623}" type="pres">
      <dgm:prSet presAssocID="{94F54CA7-0AAE-4D9F-842D-5D98C9CBA506}" presName="Name18" presStyleLbl="sibTrans2D1" presStyleIdx="1" presStyleCnt="2"/>
      <dgm:spPr/>
      <dgm:t>
        <a:bodyPr/>
        <a:lstStyle/>
        <a:p>
          <a:endParaRPr lang="uk-UA"/>
        </a:p>
      </dgm:t>
    </dgm:pt>
    <dgm:pt modelId="{F941876A-0D52-4849-AD79-DD722A62DD20}" type="pres">
      <dgm:prSet presAssocID="{309FD083-8DCE-494A-8B42-3A35A049AD52}" presName="composite1" presStyleCnt="0"/>
      <dgm:spPr/>
      <dgm:t>
        <a:bodyPr/>
        <a:lstStyle/>
        <a:p>
          <a:endParaRPr lang="uk-UA"/>
        </a:p>
      </dgm:t>
    </dgm:pt>
    <dgm:pt modelId="{163209F1-33B4-4F4A-9D61-F4BD5FF58E80}" type="pres">
      <dgm:prSet presAssocID="{309FD083-8DCE-494A-8B42-3A35A049AD52}" presName="dummyNode1" presStyleLbl="node1" presStyleIdx="1" presStyleCnt="3"/>
      <dgm:spPr/>
      <dgm:t>
        <a:bodyPr/>
        <a:lstStyle/>
        <a:p>
          <a:endParaRPr lang="uk-UA"/>
        </a:p>
      </dgm:t>
    </dgm:pt>
    <dgm:pt modelId="{ECD1C8EC-0AA7-46A6-A71E-46EDF043BDEC}" type="pres">
      <dgm:prSet presAssocID="{309FD083-8DCE-494A-8B42-3A35A049AD5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823AB4-EC2C-416D-810B-F3EA3B8E9DA9}" type="pres">
      <dgm:prSet presAssocID="{309FD083-8DCE-494A-8B42-3A35A049AD5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46313F-7BBE-4464-B7DA-48585576B0D1}" type="pres">
      <dgm:prSet presAssocID="{309FD083-8DCE-494A-8B42-3A35A049AD52}" presName="parentNode1" presStyleLbl="node1" presStyleIdx="2" presStyleCnt="3" custLinFactNeighborX="-804" custLinFactNeighborY="3807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C30DE7-E4DF-4955-98CD-F3DF94E4C0F0}" type="pres">
      <dgm:prSet presAssocID="{309FD083-8DCE-494A-8B42-3A35A049AD52}" presName="connSite1" presStyleCnt="0"/>
      <dgm:spPr/>
      <dgm:t>
        <a:bodyPr/>
        <a:lstStyle/>
        <a:p>
          <a:endParaRPr lang="uk-UA"/>
        </a:p>
      </dgm:t>
    </dgm:pt>
  </dgm:ptLst>
  <dgm:cxnLst>
    <dgm:cxn modelId="{B0695047-5E82-4728-9B1D-84847BA2CB6E}" srcId="{309FD083-8DCE-494A-8B42-3A35A049AD52}" destId="{F9C662A4-F7AD-4C2B-8388-7C63269B93FD}" srcOrd="0" destOrd="0" parTransId="{EDAA0C1F-8395-43B4-8D95-8065DD236010}" sibTransId="{1C8413E7-C320-4675-A921-F270DA76702D}"/>
    <dgm:cxn modelId="{87AC74E9-3033-4482-8B0C-B6C1C0F753FF}" type="presOf" srcId="{43F840FF-18BD-4ED2-95A2-150412199B5F}" destId="{8A516665-AB56-47A4-B766-0B6E5F2B216C}" srcOrd="0" destOrd="0" presId="urn:microsoft.com/office/officeart/2005/8/layout/hProcess4"/>
    <dgm:cxn modelId="{52BABF26-879D-4030-8E2D-F9F5A730381F}" type="presOf" srcId="{682D2614-1470-4FB9-BE53-E36E3E72B252}" destId="{C7F5B866-CE2E-4FC8-9BED-4CC29DE54368}" srcOrd="1" destOrd="0" presId="urn:microsoft.com/office/officeart/2005/8/layout/hProcess4"/>
    <dgm:cxn modelId="{DD3D9D23-ED95-4DFE-BA42-8EA833C14AD2}" type="presOf" srcId="{BD183F53-F9AE-45B7-89D0-10C352217CEC}" destId="{B62BAE5C-33B5-410C-8319-78873DF591EC}" srcOrd="0" destOrd="0" presId="urn:microsoft.com/office/officeart/2005/8/layout/hProcess4"/>
    <dgm:cxn modelId="{B5D37512-8F9D-4FAF-A31A-5F8687CA9DBC}" srcId="{BD183F53-F9AE-45B7-89D0-10C352217CEC}" destId="{244B37E8-C716-4EA0-80DA-074F9100CFD3}" srcOrd="1" destOrd="0" parTransId="{26A4786D-44FA-4391-A3FC-7FDFBE1204F5}" sibTransId="{94F54CA7-0AAE-4D9F-842D-5D98C9CBA506}"/>
    <dgm:cxn modelId="{3AD22CC1-7F19-4378-A887-EA4FC69833DB}" type="presOf" srcId="{682D2614-1470-4FB9-BE53-E36E3E72B252}" destId="{7060BDC4-F627-419E-9D15-32EFA2619D21}" srcOrd="0" destOrd="0" presId="urn:microsoft.com/office/officeart/2005/8/layout/hProcess4"/>
    <dgm:cxn modelId="{2C380322-6863-4582-8D95-53E9831EB55C}" type="presOf" srcId="{35020CDB-63C1-4782-94C7-E94C42330A08}" destId="{B003BDCE-EAEE-4960-8D46-A49E3941C132}" srcOrd="0" destOrd="0" presId="urn:microsoft.com/office/officeart/2005/8/layout/hProcess4"/>
    <dgm:cxn modelId="{6EAA9EAE-A867-4B72-9278-8ECC6DC68F35}" type="presOf" srcId="{F9C662A4-F7AD-4C2B-8388-7C63269B93FD}" destId="{ECD1C8EC-0AA7-46A6-A71E-46EDF043BDEC}" srcOrd="0" destOrd="0" presId="urn:microsoft.com/office/officeart/2005/8/layout/hProcess4"/>
    <dgm:cxn modelId="{432F0AAB-5C5B-4A5E-B338-8BA2D70CB39D}" srcId="{BD183F53-F9AE-45B7-89D0-10C352217CEC}" destId="{309FD083-8DCE-494A-8B42-3A35A049AD52}" srcOrd="2" destOrd="0" parTransId="{2BDD4170-C51A-4B13-9722-AA7B6EFA2574}" sibTransId="{9C693F0D-859B-476C-A506-9F6802C1BCE1}"/>
    <dgm:cxn modelId="{BD3093ED-D3CC-4C1D-8F22-7D4E74AAB909}" srcId="{244B37E8-C716-4EA0-80DA-074F9100CFD3}" destId="{682D2614-1470-4FB9-BE53-E36E3E72B252}" srcOrd="0" destOrd="0" parTransId="{A70F8FA3-F027-4873-A0F8-538B46C12337}" sibTransId="{ADFDC40E-4AC2-4AC3-859E-26CC438199AC}"/>
    <dgm:cxn modelId="{BBC771E9-2D3F-4D10-A168-A6E4BAA141B9}" type="presOf" srcId="{64F18C2C-819C-4E1F-AFDD-A0C2ABFB5003}" destId="{55986AB1-272C-488A-80D2-60DCA6281D9A}" srcOrd="0" destOrd="0" presId="urn:microsoft.com/office/officeart/2005/8/layout/hProcess4"/>
    <dgm:cxn modelId="{C2863DFE-D991-4F9F-B0A8-DEF71DE48E94}" type="presOf" srcId="{F9C662A4-F7AD-4C2B-8388-7C63269B93FD}" destId="{0A823AB4-EC2C-416D-810B-F3EA3B8E9DA9}" srcOrd="1" destOrd="0" presId="urn:microsoft.com/office/officeart/2005/8/layout/hProcess4"/>
    <dgm:cxn modelId="{4A729DE0-02C3-4096-BD6B-DD4017A32D4A}" srcId="{43F840FF-18BD-4ED2-95A2-150412199B5F}" destId="{64F18C2C-819C-4E1F-AFDD-A0C2ABFB5003}" srcOrd="0" destOrd="0" parTransId="{FAE6C3C7-DDD1-4082-953F-AABD06D69363}" sibTransId="{174364F8-AFF2-4CD3-87FE-938B6A429366}"/>
    <dgm:cxn modelId="{91D383BA-9F99-4160-B020-DD7C5F8D037B}" type="presOf" srcId="{64F18C2C-819C-4E1F-AFDD-A0C2ABFB5003}" destId="{FEE1F326-D51F-4CD6-BF32-B7E4399D1BBE}" srcOrd="1" destOrd="0" presId="urn:microsoft.com/office/officeart/2005/8/layout/hProcess4"/>
    <dgm:cxn modelId="{0FEC0CDB-9F97-4923-9775-88D7F47A4B9B}" type="presOf" srcId="{244B37E8-C716-4EA0-80DA-074F9100CFD3}" destId="{75B0EC6E-A738-4CF1-99C2-57A1C5A4007B}" srcOrd="0" destOrd="0" presId="urn:microsoft.com/office/officeart/2005/8/layout/hProcess4"/>
    <dgm:cxn modelId="{FCDE2314-439D-4CD1-A4A5-550DA7608788}" type="presOf" srcId="{309FD083-8DCE-494A-8B42-3A35A049AD52}" destId="{9A46313F-7BBE-4464-B7DA-48585576B0D1}" srcOrd="0" destOrd="0" presId="urn:microsoft.com/office/officeart/2005/8/layout/hProcess4"/>
    <dgm:cxn modelId="{8131F79D-6BC1-41FD-AA86-EEE7274945BE}" type="presOf" srcId="{94F54CA7-0AAE-4D9F-842D-5D98C9CBA506}" destId="{C87604F8-75E3-478A-BAE2-D6B120CE7623}" srcOrd="0" destOrd="0" presId="urn:microsoft.com/office/officeart/2005/8/layout/hProcess4"/>
    <dgm:cxn modelId="{15634A86-30C2-4DEF-89D9-6F1A5ACC8E7C}" srcId="{BD183F53-F9AE-45B7-89D0-10C352217CEC}" destId="{43F840FF-18BD-4ED2-95A2-150412199B5F}" srcOrd="0" destOrd="0" parTransId="{B23CBCDB-7A2E-423C-A471-BE3AFA8CA888}" sibTransId="{35020CDB-63C1-4782-94C7-E94C42330A08}"/>
    <dgm:cxn modelId="{E676863A-0292-4C9E-B95B-D7F99CC0FA47}" type="presParOf" srcId="{B62BAE5C-33B5-410C-8319-78873DF591EC}" destId="{93238E2B-47E5-4311-8C4F-E6B759EE2A78}" srcOrd="0" destOrd="0" presId="urn:microsoft.com/office/officeart/2005/8/layout/hProcess4"/>
    <dgm:cxn modelId="{F74232BB-7AA7-4DA8-8C26-E6AD4823F38A}" type="presParOf" srcId="{B62BAE5C-33B5-410C-8319-78873DF591EC}" destId="{146C3A14-6A0D-4BE1-8469-ED2083984FCD}" srcOrd="1" destOrd="0" presId="urn:microsoft.com/office/officeart/2005/8/layout/hProcess4"/>
    <dgm:cxn modelId="{04B62338-711C-4CA2-9C0E-CC08A17043DA}" type="presParOf" srcId="{B62BAE5C-33B5-410C-8319-78873DF591EC}" destId="{C0DBB928-C575-4E8D-AB29-441D50A6356A}" srcOrd="2" destOrd="0" presId="urn:microsoft.com/office/officeart/2005/8/layout/hProcess4"/>
    <dgm:cxn modelId="{E06449F6-C5A3-4EB8-97C3-53F30A0CA028}" type="presParOf" srcId="{C0DBB928-C575-4E8D-AB29-441D50A6356A}" destId="{D45C0A6D-50DE-4982-B514-246684E53FB8}" srcOrd="0" destOrd="0" presId="urn:microsoft.com/office/officeart/2005/8/layout/hProcess4"/>
    <dgm:cxn modelId="{155D46F2-D36D-4C72-8AED-08702769CB57}" type="presParOf" srcId="{D45C0A6D-50DE-4982-B514-246684E53FB8}" destId="{B6781EA8-911A-49AE-9C46-2F722ED6CB9D}" srcOrd="0" destOrd="0" presId="urn:microsoft.com/office/officeart/2005/8/layout/hProcess4"/>
    <dgm:cxn modelId="{3ADCDCE9-31A7-4D9D-ACDE-205E89E7213E}" type="presParOf" srcId="{D45C0A6D-50DE-4982-B514-246684E53FB8}" destId="{55986AB1-272C-488A-80D2-60DCA6281D9A}" srcOrd="1" destOrd="0" presId="urn:microsoft.com/office/officeart/2005/8/layout/hProcess4"/>
    <dgm:cxn modelId="{B884ABCA-FA58-40D1-BE1C-55F6E673CBF7}" type="presParOf" srcId="{D45C0A6D-50DE-4982-B514-246684E53FB8}" destId="{FEE1F326-D51F-4CD6-BF32-B7E4399D1BBE}" srcOrd="2" destOrd="0" presId="urn:microsoft.com/office/officeart/2005/8/layout/hProcess4"/>
    <dgm:cxn modelId="{51D01D17-DE60-4D6E-B821-8E211FCFDFFD}" type="presParOf" srcId="{D45C0A6D-50DE-4982-B514-246684E53FB8}" destId="{8A516665-AB56-47A4-B766-0B6E5F2B216C}" srcOrd="3" destOrd="0" presId="urn:microsoft.com/office/officeart/2005/8/layout/hProcess4"/>
    <dgm:cxn modelId="{EA6830A0-E37C-4FC3-9D40-9BC137024934}" type="presParOf" srcId="{D45C0A6D-50DE-4982-B514-246684E53FB8}" destId="{31D183B5-A883-4030-A737-EEFDE00AF10D}" srcOrd="4" destOrd="0" presId="urn:microsoft.com/office/officeart/2005/8/layout/hProcess4"/>
    <dgm:cxn modelId="{7C8B5A47-8CE7-4488-A1DD-DB7B2F7E6535}" type="presParOf" srcId="{C0DBB928-C575-4E8D-AB29-441D50A6356A}" destId="{B003BDCE-EAEE-4960-8D46-A49E3941C132}" srcOrd="1" destOrd="0" presId="urn:microsoft.com/office/officeart/2005/8/layout/hProcess4"/>
    <dgm:cxn modelId="{928A1DC6-BFE3-400B-9243-3D0BB531ED63}" type="presParOf" srcId="{C0DBB928-C575-4E8D-AB29-441D50A6356A}" destId="{9DAE3EE5-AAEC-416D-B414-C92FBFDE451C}" srcOrd="2" destOrd="0" presId="urn:microsoft.com/office/officeart/2005/8/layout/hProcess4"/>
    <dgm:cxn modelId="{EFD3A197-C30A-47BB-8CBF-1FFD1C8CC5B2}" type="presParOf" srcId="{9DAE3EE5-AAEC-416D-B414-C92FBFDE451C}" destId="{BC590013-C1C0-4CB6-A267-1DE44F479087}" srcOrd="0" destOrd="0" presId="urn:microsoft.com/office/officeart/2005/8/layout/hProcess4"/>
    <dgm:cxn modelId="{34E0CF46-313C-4FED-9415-D902FF15A9A3}" type="presParOf" srcId="{9DAE3EE5-AAEC-416D-B414-C92FBFDE451C}" destId="{7060BDC4-F627-419E-9D15-32EFA2619D21}" srcOrd="1" destOrd="0" presId="urn:microsoft.com/office/officeart/2005/8/layout/hProcess4"/>
    <dgm:cxn modelId="{B08A9947-AD5F-4C34-8BF5-1251472FA6CA}" type="presParOf" srcId="{9DAE3EE5-AAEC-416D-B414-C92FBFDE451C}" destId="{C7F5B866-CE2E-4FC8-9BED-4CC29DE54368}" srcOrd="2" destOrd="0" presId="urn:microsoft.com/office/officeart/2005/8/layout/hProcess4"/>
    <dgm:cxn modelId="{5AC47461-FF4A-46D5-B386-2442A7564DB5}" type="presParOf" srcId="{9DAE3EE5-AAEC-416D-B414-C92FBFDE451C}" destId="{75B0EC6E-A738-4CF1-99C2-57A1C5A4007B}" srcOrd="3" destOrd="0" presId="urn:microsoft.com/office/officeart/2005/8/layout/hProcess4"/>
    <dgm:cxn modelId="{DC66494F-AD45-4EE3-94B0-E8706FE2CAC7}" type="presParOf" srcId="{9DAE3EE5-AAEC-416D-B414-C92FBFDE451C}" destId="{C3CA5482-C80F-4E28-A566-2C7117B60F02}" srcOrd="4" destOrd="0" presId="urn:microsoft.com/office/officeart/2005/8/layout/hProcess4"/>
    <dgm:cxn modelId="{FA5C79CD-1AF3-4555-ADED-5CF70ABD8B24}" type="presParOf" srcId="{C0DBB928-C575-4E8D-AB29-441D50A6356A}" destId="{C87604F8-75E3-478A-BAE2-D6B120CE7623}" srcOrd="3" destOrd="0" presId="urn:microsoft.com/office/officeart/2005/8/layout/hProcess4"/>
    <dgm:cxn modelId="{85AED148-647A-44CE-BEFB-1FA312591048}" type="presParOf" srcId="{C0DBB928-C575-4E8D-AB29-441D50A6356A}" destId="{F941876A-0D52-4849-AD79-DD722A62DD20}" srcOrd="4" destOrd="0" presId="urn:microsoft.com/office/officeart/2005/8/layout/hProcess4"/>
    <dgm:cxn modelId="{461001B7-77EF-4530-B8E2-F1ED7F51D039}" type="presParOf" srcId="{F941876A-0D52-4849-AD79-DD722A62DD20}" destId="{163209F1-33B4-4F4A-9D61-F4BD5FF58E80}" srcOrd="0" destOrd="0" presId="urn:microsoft.com/office/officeart/2005/8/layout/hProcess4"/>
    <dgm:cxn modelId="{89091AD4-855A-4E06-A5A6-CAE9710EA6E2}" type="presParOf" srcId="{F941876A-0D52-4849-AD79-DD722A62DD20}" destId="{ECD1C8EC-0AA7-46A6-A71E-46EDF043BDEC}" srcOrd="1" destOrd="0" presId="urn:microsoft.com/office/officeart/2005/8/layout/hProcess4"/>
    <dgm:cxn modelId="{7AD4C4ED-B56D-4180-B506-C29E2B927DAC}" type="presParOf" srcId="{F941876A-0D52-4849-AD79-DD722A62DD20}" destId="{0A823AB4-EC2C-416D-810B-F3EA3B8E9DA9}" srcOrd="2" destOrd="0" presId="urn:microsoft.com/office/officeart/2005/8/layout/hProcess4"/>
    <dgm:cxn modelId="{1F69F484-4AD8-4BEF-A38E-BB252EBEA343}" type="presParOf" srcId="{F941876A-0D52-4849-AD79-DD722A62DD20}" destId="{9A46313F-7BBE-4464-B7DA-48585576B0D1}" srcOrd="3" destOrd="0" presId="urn:microsoft.com/office/officeart/2005/8/layout/hProcess4"/>
    <dgm:cxn modelId="{07BC74EF-E873-4CE4-9270-4BC28092C124}" type="presParOf" srcId="{F941876A-0D52-4849-AD79-DD722A62DD20}" destId="{41C30DE7-E4DF-4955-98CD-F3DF94E4C0F0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86AB1-272C-488A-80D2-60DCA6281D9A}">
      <dsp:nvSpPr>
        <dsp:cNvPr id="0" name=""/>
        <dsp:cNvSpPr/>
      </dsp:nvSpPr>
      <dsp:spPr>
        <a:xfrm>
          <a:off x="782" y="1330628"/>
          <a:ext cx="2260821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29200</a:t>
          </a:r>
          <a:r>
            <a:rPr lang="uk-UA" sz="1600" kern="1200" dirty="0" smtClean="0">
              <a:latin typeface="Calibri" pitchFamily="34" charset="0"/>
              <a:cs typeface="Calibri" pitchFamily="34" charset="0"/>
            </a:rPr>
            <a:t> людей, що живуть з ВІЛ, знають свій ВІЛ-статус</a:t>
          </a:r>
          <a:endParaRPr lang="uk-UA" sz="1600" kern="1200" dirty="0">
            <a:latin typeface="Calibri" pitchFamily="34" charset="0"/>
            <a:cs typeface="Calibri" pitchFamily="34" charset="0"/>
          </a:endParaRPr>
        </a:p>
      </dsp:txBody>
      <dsp:txXfrm>
        <a:off x="782" y="1330628"/>
        <a:ext cx="2260821" cy="1465125"/>
      </dsp:txXfrm>
    </dsp:sp>
    <dsp:sp modelId="{B003BDCE-EAEE-4960-8D46-A49E3941C132}">
      <dsp:nvSpPr>
        <dsp:cNvPr id="0" name=""/>
        <dsp:cNvSpPr/>
      </dsp:nvSpPr>
      <dsp:spPr>
        <a:xfrm>
          <a:off x="1342945" y="1709674"/>
          <a:ext cx="2446150" cy="2446150"/>
        </a:xfrm>
        <a:prstGeom prst="leftCircularArrow">
          <a:avLst>
            <a:gd name="adj1" fmla="val 2970"/>
            <a:gd name="adj2" fmla="val 363942"/>
            <a:gd name="adj3" fmla="val 2485195"/>
            <a:gd name="adj4" fmla="val 9370232"/>
            <a:gd name="adj5" fmla="val 346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516665-AB56-47A4-B766-0B6E5F2B216C}">
      <dsp:nvSpPr>
        <dsp:cNvPr id="0" name=""/>
        <dsp:cNvSpPr/>
      </dsp:nvSpPr>
      <dsp:spPr>
        <a:xfrm>
          <a:off x="514401" y="2595932"/>
          <a:ext cx="2009619" cy="7991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90%</a:t>
          </a:r>
          <a:endParaRPr lang="uk-UA" sz="3600" kern="1200" dirty="0"/>
        </a:p>
      </dsp:txBody>
      <dsp:txXfrm>
        <a:off x="514401" y="2595932"/>
        <a:ext cx="2009619" cy="799159"/>
      </dsp:txXfrm>
    </dsp:sp>
    <dsp:sp modelId="{7060BDC4-F627-419E-9D15-32EFA2619D21}">
      <dsp:nvSpPr>
        <dsp:cNvPr id="0" name=""/>
        <dsp:cNvSpPr/>
      </dsp:nvSpPr>
      <dsp:spPr>
        <a:xfrm>
          <a:off x="2858787" y="1330628"/>
          <a:ext cx="2260821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26280</a:t>
          </a:r>
          <a:r>
            <a:rPr lang="uk-UA" sz="24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1600" kern="1200" dirty="0" smtClean="0">
              <a:latin typeface="Calibri" pitchFamily="34" charset="0"/>
              <a:cs typeface="Calibri" pitchFamily="34" charset="0"/>
            </a:rPr>
            <a:t>людей з діагнозом ВІЛ-інфекції отримують </a:t>
          </a:r>
          <a:r>
            <a:rPr lang="uk-UA" sz="1600" kern="1200" dirty="0" err="1" smtClean="0">
              <a:latin typeface="Calibri" pitchFamily="34" charset="0"/>
              <a:cs typeface="Calibri" pitchFamily="34" charset="0"/>
            </a:rPr>
            <a:t>антиретровірусну</a:t>
          </a:r>
          <a:r>
            <a:rPr lang="uk-UA" sz="1600" kern="1200" dirty="0" smtClean="0">
              <a:latin typeface="Calibri" pitchFamily="34" charset="0"/>
              <a:cs typeface="Calibri" pitchFamily="34" charset="0"/>
            </a:rPr>
            <a:t> терапію</a:t>
          </a:r>
          <a:endParaRPr lang="uk-UA" sz="1600" kern="1200" dirty="0">
            <a:latin typeface="Calibri" pitchFamily="34" charset="0"/>
            <a:cs typeface="Calibri" pitchFamily="34" charset="0"/>
          </a:endParaRPr>
        </a:p>
      </dsp:txBody>
      <dsp:txXfrm>
        <a:off x="2858787" y="1730208"/>
        <a:ext cx="2260821" cy="1465125"/>
      </dsp:txXfrm>
    </dsp:sp>
    <dsp:sp modelId="{C87604F8-75E3-478A-BAE2-D6B120CE7623}">
      <dsp:nvSpPr>
        <dsp:cNvPr id="0" name=""/>
        <dsp:cNvSpPr/>
      </dsp:nvSpPr>
      <dsp:spPr>
        <a:xfrm>
          <a:off x="4254601" y="269827"/>
          <a:ext cx="2616739" cy="2616739"/>
        </a:xfrm>
        <a:prstGeom prst="circularArrow">
          <a:avLst>
            <a:gd name="adj1" fmla="val 2777"/>
            <a:gd name="adj2" fmla="val 338676"/>
            <a:gd name="adj3" fmla="val 19356044"/>
            <a:gd name="adj4" fmla="val 12445741"/>
            <a:gd name="adj5" fmla="val 3239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0EC6E-A738-4CF1-99C2-57A1C5A4007B}">
      <dsp:nvSpPr>
        <dsp:cNvPr id="0" name=""/>
        <dsp:cNvSpPr/>
      </dsp:nvSpPr>
      <dsp:spPr>
        <a:xfrm>
          <a:off x="3466737" y="1011755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90%</a:t>
          </a:r>
          <a:endParaRPr lang="uk-UA" sz="3600" kern="1200" dirty="0"/>
        </a:p>
      </dsp:txBody>
      <dsp:txXfrm>
        <a:off x="3466737" y="1011755"/>
        <a:ext cx="2009619" cy="799159"/>
      </dsp:txXfrm>
    </dsp:sp>
    <dsp:sp modelId="{ECD1C8EC-0AA7-46A6-A71E-46EDF043BDEC}">
      <dsp:nvSpPr>
        <dsp:cNvPr id="0" name=""/>
        <dsp:cNvSpPr/>
      </dsp:nvSpPr>
      <dsp:spPr>
        <a:xfrm>
          <a:off x="5716792" y="1330628"/>
          <a:ext cx="2260821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23652</a:t>
          </a:r>
          <a:r>
            <a:rPr lang="uk-UA" sz="1600" kern="1200" dirty="0" smtClean="0">
              <a:latin typeface="Calibri" pitchFamily="34" charset="0"/>
              <a:cs typeface="Calibri" pitchFamily="34" charset="0"/>
            </a:rPr>
            <a:t> людини, які отримують </a:t>
          </a:r>
          <a:r>
            <a:rPr lang="uk-UA" sz="1600" kern="1200" dirty="0" err="1" smtClean="0">
              <a:latin typeface="Calibri" pitchFamily="34" charset="0"/>
              <a:cs typeface="Calibri" pitchFamily="34" charset="0"/>
            </a:rPr>
            <a:t>антиретровірусну</a:t>
          </a:r>
          <a:r>
            <a:rPr lang="uk-UA" sz="1600" kern="1200" dirty="0" smtClean="0">
              <a:latin typeface="Calibri" pitchFamily="34" charset="0"/>
              <a:cs typeface="Calibri" pitchFamily="34" charset="0"/>
            </a:rPr>
            <a:t> терапію мають пригнічене вірусне навантаження</a:t>
          </a:r>
          <a:endParaRPr lang="uk-UA" sz="1600" kern="1200" dirty="0">
            <a:latin typeface="Calibri" pitchFamily="34" charset="0"/>
            <a:cs typeface="Calibri" pitchFamily="34" charset="0"/>
          </a:endParaRPr>
        </a:p>
      </dsp:txBody>
      <dsp:txXfrm>
        <a:off x="5716792" y="1330628"/>
        <a:ext cx="2260821" cy="1465125"/>
      </dsp:txXfrm>
    </dsp:sp>
    <dsp:sp modelId="{9A46313F-7BBE-4464-B7DA-48585576B0D1}">
      <dsp:nvSpPr>
        <dsp:cNvPr id="0" name=""/>
        <dsp:cNvSpPr/>
      </dsp:nvSpPr>
      <dsp:spPr>
        <a:xfrm>
          <a:off x="6203040" y="3099993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90%</a:t>
          </a:r>
          <a:endParaRPr lang="uk-UA" sz="3600" kern="1200" dirty="0"/>
        </a:p>
      </dsp:txBody>
      <dsp:txXfrm>
        <a:off x="6203040" y="3099993"/>
        <a:ext cx="2009619" cy="79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0.05786</cdr:x>
      <cdr:y>0.18493</cdr:y>
    </cdr:from>
    <cdr:to>
      <cdr:x>0.95556</cdr:x>
      <cdr:y>0.18493</cdr:y>
    </cdr:to>
    <cdr:cxnSp macro="">
      <cdr:nvCxnSpPr>
        <cdr:cNvPr id="3" name="Straight Connector 14"/>
        <cdr:cNvCxnSpPr/>
      </cdr:nvCxnSpPr>
      <cdr:spPr>
        <a:xfrm xmlns:a="http://schemas.openxmlformats.org/drawingml/2006/main">
          <a:off x="413362" y="666412"/>
          <a:ext cx="6413656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0.26083</cdr:x>
      <cdr:y>0.10574</cdr:y>
    </cdr:from>
    <cdr:to>
      <cdr:x>0.35982</cdr:x>
      <cdr:y>0.184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63541" y="381038"/>
          <a:ext cx="707239" cy="282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solidFill>
                <a:schemeClr val="accent3">
                  <a:lumMod val="75000"/>
                </a:schemeClr>
              </a:solidFill>
            </a:rPr>
            <a:t>90%</a:t>
          </a:r>
          <a:endParaRPr lang="uk-UA" sz="1200" b="1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0.65055</cdr:x>
      <cdr:y>0.09652</cdr:y>
    </cdr:from>
    <cdr:to>
      <cdr:x>0.74444</cdr:x>
      <cdr:y>0.18261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47857" y="347822"/>
          <a:ext cx="670801" cy="31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solidFill>
                <a:schemeClr val="accent3">
                  <a:lumMod val="75000"/>
                </a:schemeClr>
              </a:solidFill>
            </a:rPr>
            <a:t>81%</a:t>
          </a:r>
          <a:endParaRPr lang="uk-UA" sz="1200" b="1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0.83701</cdr:x>
      <cdr:y>0.10765</cdr:y>
    </cdr:from>
    <cdr:to>
      <cdr:x>0.94316</cdr:x>
      <cdr:y>0.17808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980037" y="387945"/>
          <a:ext cx="758393" cy="253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solidFill>
                <a:schemeClr val="accent3">
                  <a:lumMod val="75000"/>
                </a:schemeClr>
              </a:solidFill>
            </a:rPr>
            <a:t>73%</a:t>
          </a:r>
          <a:endParaRPr lang="uk-UA" sz="1200" b="1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0.26442</cdr:x>
      <cdr:y>0.18965</cdr:y>
    </cdr:from>
    <cdr:to>
      <cdr:x>0.35394</cdr:x>
      <cdr:y>0.25059</cdr:y>
    </cdr:to>
    <cdr:sp macro="" textlink="">
      <cdr:nvSpPr>
        <cdr:cNvPr id="10" name="Down Arrow 15"/>
        <cdr:cNvSpPr/>
      </cdr:nvSpPr>
      <cdr:spPr>
        <a:xfrm xmlns:a="http://schemas.openxmlformats.org/drawingml/2006/main">
          <a:off x="1889185" y="683419"/>
          <a:ext cx="639580" cy="219627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0.65227</cdr:x>
      <cdr:y>0.19295</cdr:y>
    </cdr:from>
    <cdr:to>
      <cdr:x>0.74178</cdr:x>
      <cdr:y>0.3038</cdr:y>
    </cdr:to>
    <cdr:sp macro="" textlink="">
      <cdr:nvSpPr>
        <cdr:cNvPr id="11" name="Down Arrow 15"/>
        <cdr:cNvSpPr/>
      </cdr:nvSpPr>
      <cdr:spPr>
        <a:xfrm xmlns:a="http://schemas.openxmlformats.org/drawingml/2006/main">
          <a:off x="4660145" y="695327"/>
          <a:ext cx="639508" cy="399462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0.84521</cdr:x>
      <cdr:y>0.18965</cdr:y>
    </cdr:from>
    <cdr:to>
      <cdr:x>0.93856</cdr:x>
      <cdr:y>0.35558</cdr:y>
    </cdr:to>
    <cdr:sp macro="" textlink="">
      <cdr:nvSpPr>
        <cdr:cNvPr id="12" name="Down Arrow 15"/>
        <cdr:cNvSpPr/>
      </cdr:nvSpPr>
      <cdr:spPr>
        <a:xfrm xmlns:a="http://schemas.openxmlformats.org/drawingml/2006/main">
          <a:off x="6038639" y="683419"/>
          <a:ext cx="666943" cy="597965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0.25676</cdr:x>
      <cdr:y>0.55721</cdr:y>
    </cdr:from>
    <cdr:to>
      <cdr:x>0.35561</cdr:x>
      <cdr:y>0.63585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34437" y="2007977"/>
          <a:ext cx="706238" cy="283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>
              <a:solidFill>
                <a:schemeClr val="accent1"/>
              </a:solidFill>
            </a:rPr>
            <a:t>35</a:t>
          </a:r>
          <a:r>
            <a:rPr lang="en-US" sz="1200" b="1">
              <a:solidFill>
                <a:schemeClr val="accent1"/>
              </a:solidFill>
            </a:rPr>
            <a:t>%</a:t>
          </a:r>
          <a:endParaRPr lang="uk-UA" sz="1200" b="1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0.44435</cdr:x>
      <cdr:y>0.59557</cdr:y>
    </cdr:from>
    <cdr:to>
      <cdr:x>0.55257</cdr:x>
      <cdr:y>0.67423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174682" y="2146198"/>
          <a:ext cx="773183" cy="283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>
              <a:solidFill>
                <a:schemeClr val="accent1"/>
              </a:solidFill>
            </a:rPr>
            <a:t>28</a:t>
          </a:r>
          <a:r>
            <a:rPr lang="en-US" sz="1200" b="1">
              <a:solidFill>
                <a:schemeClr val="accent1"/>
              </a:solidFill>
            </a:rPr>
            <a:t>%</a:t>
          </a:r>
          <a:endParaRPr lang="uk-UA" sz="1200" b="1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0.64976</cdr:x>
      <cdr:y>0.6812</cdr:y>
    </cdr:from>
    <cdr:to>
      <cdr:x>0.73924</cdr:x>
      <cdr:y>0.75946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642242" y="2454792"/>
          <a:ext cx="639294" cy="28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>
              <a:solidFill>
                <a:schemeClr val="accent1"/>
              </a:solidFill>
            </a:rPr>
            <a:t>15</a:t>
          </a:r>
          <a:r>
            <a:rPr lang="en-US" sz="1200" b="1">
              <a:solidFill>
                <a:schemeClr val="accent1"/>
              </a:solidFill>
            </a:rPr>
            <a:t>%</a:t>
          </a:r>
          <a:endParaRPr lang="uk-UA" sz="1200" b="1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0.83991</cdr:x>
      <cdr:y>0.69929</cdr:y>
    </cdr:from>
    <cdr:to>
      <cdr:x>0.93494</cdr:x>
      <cdr:y>0.77494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000751" y="2519996"/>
          <a:ext cx="678946" cy="27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>
              <a:solidFill>
                <a:schemeClr val="accent1"/>
              </a:solidFill>
            </a:rPr>
            <a:t>13</a:t>
          </a:r>
          <a:r>
            <a:rPr lang="uk-UA" sz="1200" b="1" baseline="0">
              <a:solidFill>
                <a:schemeClr val="accent1"/>
              </a:solidFill>
            </a:rPr>
            <a:t>%</a:t>
          </a:r>
          <a:endParaRPr lang="uk-UA" sz="1200" b="1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uk-UA"/>
              <a:t>Подолання епідемії ВІЛ/СНІД у місті Києві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64EC-22C6-4371-8708-C6541ED11FB9}" type="datetimeFigureOut">
              <a:rPr lang="uk-UA" smtClean="0"/>
              <a:pPr/>
              <a:t>24.05.2016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E096-7D8D-47BE-9C50-3F467778E6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uk-UA"/>
              <a:t>Подолання епідемії ВІЛ/СНІД у місті Києві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B846-B480-483A-84A2-EA566A3A5139}" type="datetimeFigureOut">
              <a:rPr lang="uk-UA" smtClean="0"/>
              <a:pPr/>
              <a:t>24.05.2016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6422-B2A4-4245-A97E-25B1780A6E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FF3AEB-082F-4EAF-85D9-203F0B6C5C46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68A7-2BE3-4DBD-AF05-DF327CCAA591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A4C0-503E-4FBB-82B5-D056DDCF1FA9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211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(1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056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395557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="" xmlns:p14="http://schemas.microsoft.com/office/powerpoint/2010/main" val="40646903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4106320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4848307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439168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2657051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7CBD-8406-4A93-B717-DF713C09EBFB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4001863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22070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275282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3256703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8366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="" xmlns:p14="http://schemas.microsoft.com/office/powerpoint/2010/main" val="16757299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D03F-CD23-4118-B731-2AB51F7D8322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485E-A869-4EEF-A3AF-20E54B7E3582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D48-B2F8-49BD-B48B-694FA1B8EE38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BB5D-9739-4ED3-9122-24CCFEE4519E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B1EF-ACB6-44C1-A65F-58F9BB9CC6D7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C3728A3-3FC2-4CE3-AD39-BB139DB3A834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B7EAA-429B-4081-86A5-6CEAD5373552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A3B955-0C7A-423C-B51F-7C6EA998123C}" type="datetime1">
              <a:rPr lang="uk-UA" smtClean="0"/>
              <a:pPr/>
              <a:t>24.05.2016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87B9A9-27B1-4833-BE95-56CD0743070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63750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4.x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648" y="2492897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effectLst/>
                <a:latin typeface="Calibri" pitchFamily="34" charset="0"/>
                <a:cs typeface="Calibri" pitchFamily="34" charset="0"/>
              </a:rPr>
              <a:t>Впровадження моделей покращення послуг в галузі ВІЛ/СНІД задля досягнення цілей 90-90-90</a:t>
            </a:r>
            <a:endParaRPr lang="uk-UA" sz="2800" b="1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733256"/>
            <a:ext cx="7848872" cy="936104"/>
          </a:xfrm>
        </p:spPr>
        <p:txBody>
          <a:bodyPr>
            <a:noAutofit/>
          </a:bodyPr>
          <a:lstStyle/>
          <a:p>
            <a:r>
              <a:rPr lang="uk-UA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к.м.н</a:t>
            </a:r>
            <a:r>
              <a:rPr lang="uk-UA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. Олександр Юрченко</a:t>
            </a:r>
          </a:p>
          <a:p>
            <a:r>
              <a:rPr lang="uk-UA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Головний позаштатний консультант ДОЗ м. Києва з </a:t>
            </a:r>
            <a:r>
              <a:rPr lang="uk-UA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питань організації надання спеціалізованої медичної допомоги ВІЛ-позитивним особам та хворим на СНІД </a:t>
            </a:r>
            <a:endParaRPr lang="uk-UA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kor.ill.in.ua/m/610x385/1206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24536" cy="25400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03648" y="414039"/>
            <a:ext cx="3104256" cy="22426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Розширена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тематична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апаратна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нарада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Департаменту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охорони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здоров'я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uk-UA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23 травня 2016 року</a:t>
            </a:r>
            <a:endParaRPr lang="uk-UA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5877272"/>
            <a:ext cx="4040188" cy="617984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Зміна основних шляхів інфікування</a:t>
            </a:r>
            <a:endParaRPr lang="uk-UA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6" y="5877272"/>
            <a:ext cx="4041775" cy="617984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err="1" smtClean="0">
                <a:latin typeface="Calibri" pitchFamily="34" charset="0"/>
                <a:cs typeface="Calibri" pitchFamily="34" charset="0"/>
              </a:rPr>
              <a:t>“Постаріння”</a:t>
            </a:r>
            <a:r>
              <a:rPr lang="uk-UA" sz="1800" b="1" dirty="0" smtClean="0">
                <a:latin typeface="Calibri" pitchFamily="34" charset="0"/>
                <a:cs typeface="Calibri" pitchFamily="34" charset="0"/>
              </a:rPr>
              <a:t> епідемії</a:t>
            </a:r>
            <a:endParaRPr lang="uk-UA" sz="18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319524641"/>
              </p:ext>
            </p:extLst>
          </p:nvPr>
        </p:nvGraphicFramePr>
        <p:xfrm>
          <a:off x="1403648" y="3861048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0" name="Object 2"/>
          <p:cNvGraphicFramePr>
            <a:graphicFrameLocks/>
          </p:cNvGraphicFramePr>
          <p:nvPr>
            <p:ph sz="quarter" idx="4"/>
          </p:nvPr>
        </p:nvGraphicFramePr>
        <p:xfrm>
          <a:off x="251520" y="1412776"/>
          <a:ext cx="4032448" cy="2448272"/>
        </p:xfrm>
        <a:graphic>
          <a:graphicData uri="http://schemas.openxmlformats.org/presentationml/2006/ole">
            <p:oleObj spid="_x0000_s3074" name="Worksheet" r:id="rId4" imgW="6124454" imgH="3457620" progId="Excel.Sheet.8">
              <p:embed/>
            </p:oleObj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4108791" y="2132856"/>
          <a:ext cx="5035209" cy="276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3"/>
          <p:cNvSpPr txBox="1">
            <a:spLocks/>
          </p:cNvSpPr>
          <p:nvPr/>
        </p:nvSpPr>
        <p:spPr>
          <a:xfrm>
            <a:off x="323528" y="404664"/>
            <a:ext cx="8640960" cy="7060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Особливості ситуації з епідемією ВІЛ/СНІД у м. Києві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199" y="1081170"/>
            <a:ext cx="8363273" cy="4508070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Calibri" pitchFamily="34" charset="0"/>
                <a:cs typeface="Calibri" pitchFamily="34" charset="0"/>
              </a:rPr>
              <a:t>Практично </a:t>
            </a:r>
            <a:r>
              <a:rPr lang="uk-UA" sz="1800" dirty="0">
                <a:latin typeface="Calibri" pitchFamily="34" charset="0"/>
                <a:cs typeface="Calibri" pitchFamily="34" charset="0"/>
              </a:rPr>
              <a:t>усі медичні заходи зосереджені на рівні служби СНІДу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Ресурси і можливості первинної та вторинної медико-санітарної допомоги практично не використовуються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Профілактика в групах підвищеного ризику реалізується недержавними організаціями і напряму залежить від міжнародних донорських організацій  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На рівні державного сектору практично не передбачені послуги з догляду та підтримки людям, які живуть з ВІЛ/СНІД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Не відпрацьований механізм соціального замовлення у сфері ВІЛ/СНІДу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Оцінка ефективності фінансових витрат не є обов'язковим компонентом у стратегічному плануванні протидії епідемії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Потребує удосконалення система підготовки медичних кадрів, у </a:t>
            </a:r>
            <a:r>
              <a:rPr lang="uk-UA" sz="1800" dirty="0" err="1">
                <a:latin typeface="Calibri" pitchFamily="34" charset="0"/>
                <a:cs typeface="Calibri" pitchFamily="34" charset="0"/>
              </a:rPr>
              <a:t>т.ч</a:t>
            </a:r>
            <a:r>
              <a:rPr lang="uk-UA" sz="1800" dirty="0">
                <a:latin typeface="Calibri" pitchFamily="34" charset="0"/>
                <a:cs typeface="Calibri" pitchFamily="34" charset="0"/>
              </a:rPr>
              <a:t>. післядипломної освіти</a:t>
            </a:r>
          </a:p>
          <a:p>
            <a:r>
              <a:rPr lang="uk-UA" sz="1800" dirty="0">
                <a:latin typeface="Calibri" pitchFamily="34" charset="0"/>
                <a:cs typeface="Calibri" pitchFamily="34" charset="0"/>
              </a:rPr>
              <a:t>У закладах охорони здоров'я залишається високим рівень стигматизації та дискримінації по відношенню до людей, які живуть з ВІЛ/СНІД та груп підвищеного ризику</a:t>
            </a:r>
          </a:p>
          <a:p>
            <a:endParaRPr lang="uk-UA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79512" y="274638"/>
            <a:ext cx="8784976" cy="49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noProof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Прогалини у </a:t>
            </a:r>
            <a:r>
              <a:rPr lang="uk-UA" sz="2800" b="1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системі </a:t>
            </a:r>
            <a:r>
              <a:rPr lang="uk-UA" sz="2800" b="1" noProof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протидії епідемії ВІЛ/СНІДу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908720"/>
            <a:ext cx="3960440" cy="77968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Пріоритети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PEPFAR</a:t>
            </a:r>
            <a:endParaRPr lang="uk-UA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95536" y="1556792"/>
            <a:ext cx="4176464" cy="39417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Нові підходи до виявлення та утримання пацієнтів на лікуванні для забезпечення максимального впливу та досягнення стійкої вірусної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супресії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Розпочинати лікування відразу після діагностики та забезпечувати періодичний подальший нагляд для покращення утримання на лікуванні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788024" y="764704"/>
            <a:ext cx="4032448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Мета програми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PEPFAR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Надзвичайна ініціатива Президента США по наданню допомоги у боротьбі з ВІЛ / СНІД) полягає у наданні технічної допомоги і певного обсягу безпосередніх послуг, які повинні забезпечити максимальну якість, масштаби охоплення і результативність національних заходів з відповіді на епідемію ВІЛ / СНІД, перш всього для ключових і найбільш уразливих груп населення.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86" name="Picture 2" descr="http://respond.org.ua/files/logos/PEPFAR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06"/>
            <a:ext cx="1331640" cy="108263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5949280"/>
            <a:ext cx="84969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Використані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матеріали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доповіді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Ширлі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Ко (Пакт),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Даніель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Дерроу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де Мора (FHI360),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матеріали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проекту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RESPOND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, Міжнародної асоціації надавачів послуг з догляду у зв'язку зі </a:t>
            </a:r>
            <a:r>
              <a:rPr lang="uk-UA" sz="1600" dirty="0" err="1" smtClean="0">
                <a:latin typeface="Calibri" pitchFamily="34" charset="0"/>
                <a:cs typeface="Calibri" pitchFamily="34" charset="0"/>
              </a:rPr>
              <a:t>СНІДом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IAPAC)</a:t>
            </a:r>
            <a:endParaRPr lang="uk-UA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Рутинне тестування на ВІЛ всіх осіб, які звертаються до медичних закладів, з можливістю відмовитися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Пропонувати тестування на ВІЛ на базі громад, щоб охопити групи, які навряд чи звернуться за тестуванням до медичних закладів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Пропонувати тестування на ВІЛ партнерам вперше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діагностованих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осіб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Надавати негайне спрямування для отримання допомоги у зв'язку з ВІЛ після отримання позитивного діагнозу ВІЛ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Представникам груп високого ризику, які отримали негативний результат тестування на ВІЛ, пропонувати ДКП на додаток до безкоштовних презервативів, просвіти щодо зниження ризику та ПКП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Залучати соціальних працівників НУО для супроводу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ВІЛ+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пацієнтів з метою охоплення медичним спостереженням 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850106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Тестування (перша ціль “90”) </a:t>
            </a:r>
            <a:endParaRPr lang="uk-UA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Тестувати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лікувати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 с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прощення реєстрації випадків ВІЛ та спрямування на лікування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Негайний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початок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лікування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постановки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діагнозу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Забезпечити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пацієнтів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ліками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місяців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збільшити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інтервали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подальшого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спостереження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поставки АРВ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препаратів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система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надання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допомоги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при ВІЛ,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стратегії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клінічні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протоколи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92211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Лікування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(друга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ціль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“90”)  </a:t>
            </a:r>
            <a:endParaRPr lang="uk-UA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Альтернативні моделі надання послуг для покращення утримання на лікуванні та прихильності 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Перерозподіл повноважень, надання послуг в громадах 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80% пацієнтів здатні отримувати менш дорогі, різноманітні послуги, потребують менш частого спостереження щодо отримання послуг і здатні відстежувати вірусне навантаження щороку 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Лише незначна кількість пацієнтів (у разі хвороби чи у складних випадках) потребують більш інтенсивного ведення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Догляд (третя ціль “90”) </a:t>
            </a:r>
            <a:endParaRPr lang="uk-UA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4040188" cy="762000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Підвищення ефективності допомоги</a:t>
            </a:r>
            <a:endParaRPr lang="uk-UA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32040" y="332656"/>
            <a:ext cx="4041775" cy="76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Тестування на вірусне навантаження </a:t>
            </a:r>
            <a:endParaRPr lang="uk-UA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196752"/>
            <a:ext cx="4173860" cy="4189305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Calibri" pitchFamily="34" charset="0"/>
                <a:cs typeface="Calibri" pitchFamily="34" charset="0"/>
              </a:rPr>
              <a:t>Скорочення числа лабораторних тестів (напр., відміна рутинних тестів на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CD4, </a:t>
            </a:r>
            <a:r>
              <a:rPr lang="uk-UA" sz="1800" dirty="0" smtClean="0">
                <a:latin typeface="Calibri" pitchFamily="34" charset="0"/>
                <a:cs typeface="Calibri" pitchFamily="34" charset="0"/>
              </a:rPr>
              <a:t>менше хімічних аналізів, чи їх відміна; основний акцент – на вірусному навантаженні). </a:t>
            </a:r>
          </a:p>
          <a:p>
            <a:r>
              <a:rPr lang="uk-UA" sz="1800" dirty="0" smtClean="0">
                <a:latin typeface="Calibri" pitchFamily="34" charset="0"/>
                <a:cs typeface="Calibri" pitchFamily="34" charset="0"/>
              </a:rPr>
              <a:t>Початок </a:t>
            </a:r>
            <a:r>
              <a:rPr lang="uk-UA" sz="1800" dirty="0" err="1" smtClean="0">
                <a:latin typeface="Calibri" pitchFamily="34" charset="0"/>
                <a:cs typeface="Calibri" pitchFamily="34" charset="0"/>
              </a:rPr>
              <a:t>АРТ</a:t>
            </a:r>
            <a:r>
              <a:rPr lang="uk-UA" sz="1800" dirty="0" smtClean="0">
                <a:latin typeface="Calibri" pitchFamily="34" charset="0"/>
                <a:cs typeface="Calibri" pitchFamily="34" charset="0"/>
              </a:rPr>
              <a:t> силами середнього медперсоналу, відвідання лікарні раз на 6-12 місяців для спостереження, видача запасів </a:t>
            </a:r>
            <a:r>
              <a:rPr lang="uk-UA" sz="1800" dirty="0" err="1" smtClean="0">
                <a:latin typeface="Calibri" pitchFamily="34" charset="0"/>
                <a:cs typeface="Calibri" pitchFamily="34" charset="0"/>
              </a:rPr>
              <a:t>АРВ-препаратів</a:t>
            </a:r>
            <a:r>
              <a:rPr lang="uk-UA" sz="1800" dirty="0" smtClean="0">
                <a:latin typeface="Calibri" pitchFamily="34" charset="0"/>
                <a:cs typeface="Calibri" pitchFamily="34" charset="0"/>
              </a:rPr>
              <a:t> на 6 місяців. </a:t>
            </a:r>
          </a:p>
          <a:p>
            <a:r>
              <a:rPr lang="uk-UA" sz="1800" dirty="0" smtClean="0">
                <a:latin typeface="Calibri" pitchFamily="34" charset="0"/>
                <a:cs typeface="Calibri" pitchFamily="34" charset="0"/>
              </a:rPr>
              <a:t>Це дозволить діючим медичним закладам збільшити кількість клієнтів на лікуванні на 50-75% без збільшення кількості персоналу та витрат.</a:t>
            </a:r>
            <a:endParaRPr lang="uk-UA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39417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Оскільки зниження вірусного навантаження є третьою ціллю “90”, тестування на ВН набуває особливого значення.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Підхід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“Тестувати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і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починати”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усуває необхідність тестування на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CD4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чи ВН до початку лікування.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Моніторинг ефективності лікування здійснюється за даними ВН, тому моніторинг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CD4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стає непотрібним.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 урахуванням останніх рекомендацій ВООЗ (2008, 2013 рр.) залучення ЗОЗ ПМСД (як найважливіший компонент децентралізації медичних послуг у зв'язку з ВІЛ/СНІД) має забезпечити: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оптимізацію маршруту пацієнта з урахуванням регіональних і субрегіональних особливостей (має бути гнучке моделювання)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створення розгалуженої мережі закладів, що здійснюють діагностику ВІЛ-інфекцію, насамперед із використанням швидких тестів 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суттєве збільшення (особливо на першому етапі децентралізації) охоплення населення скринінгом на ВІЛ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належний та доступний за місцем проживання рівень надання медичної допомоги населенню з питань ВІЛ/СНІДу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своєчасне та широкомасштабне призначення АРТ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більш ефективне використання наявних та залучених ресурсів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збереження існуючої системи надання спеціалізованої допомоги та її удосконалення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недопущення екстенсивного шляху розвитку служби СНІДу у відповідь на збільшення потреби у медичних послугах у зв'язку із ВІЛ/СНІДом</a:t>
            </a:r>
          </a:p>
          <a:p>
            <a:pPr marL="54178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попередження суттєвого (в перспективі) збільшення витрат на стаціонарне лікування хворих у разі пізньої діагностики ВІЛ-інфекції та соціальних виплат у зв'язку із настанням інвалідності внаслідок ускладнень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algn="r"/>
            <a:r>
              <a:rPr lang="uk-UA" sz="22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Роль закладів охорони здоров'я первинної медико-санітарної допомоги у забезпеченні сталої відповіді на епідемію ВІЛ/СНІД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72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3073"/>
            <a:ext cx="8229600" cy="445435"/>
          </a:xfrm>
        </p:spPr>
        <p:txBody>
          <a:bodyPr>
            <a:noAutofit/>
          </a:bodyPr>
          <a:lstStyle/>
          <a:p>
            <a:pPr algn="r"/>
            <a:r>
              <a:rPr lang="uk-UA" sz="2200" dirty="0">
                <a:effectLst/>
                <a:latin typeface="Calibri" panose="020F0502020204030204" pitchFamily="34" charset="0"/>
              </a:rPr>
              <a:t>Оптимізація маршруту пацієнта як основа побудови ефективної моделі надання медичних послуг у сфері ВІЛ/СНІДу  </a:t>
            </a:r>
            <a:endParaRPr lang="ru-RU" sz="2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Блок-схема: процесс 4"/>
          <p:cNvSpPr>
            <a:spLocks/>
          </p:cNvSpPr>
          <p:nvPr/>
        </p:nvSpPr>
        <p:spPr>
          <a:xfrm>
            <a:off x="1969368" y="1523201"/>
            <a:ext cx="874440" cy="432048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скринінг на ВІЛ</a:t>
            </a:r>
            <a:endParaRPr lang="ru-RU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ешение 6"/>
          <p:cNvSpPr>
            <a:spLocks/>
          </p:cNvSpPr>
          <p:nvPr/>
        </p:nvSpPr>
        <p:spPr>
          <a:xfrm>
            <a:off x="3058910" y="1523200"/>
            <a:ext cx="1296144" cy="432048"/>
          </a:xfrm>
          <a:prstGeom prst="flowChartDecision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700" b="1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>
            <a:spLocks/>
          </p:cNvSpPr>
          <p:nvPr/>
        </p:nvSpPr>
        <p:spPr>
          <a:xfrm>
            <a:off x="1366425" y="2329147"/>
            <a:ext cx="735596" cy="360042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КІЗ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>
            <a:spLocks/>
          </p:cNvSpPr>
          <p:nvPr/>
        </p:nvSpPr>
        <p:spPr>
          <a:xfrm>
            <a:off x="1351678" y="3588136"/>
            <a:ext cx="735596" cy="360042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Кабінет Довіри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>
            <a:spLocks/>
          </p:cNvSpPr>
          <p:nvPr/>
        </p:nvSpPr>
        <p:spPr>
          <a:xfrm>
            <a:off x="1351116" y="2987651"/>
            <a:ext cx="745071" cy="306741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ЗОЗ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роцесс 12"/>
          <p:cNvSpPr>
            <a:spLocks/>
          </p:cNvSpPr>
          <p:nvPr/>
        </p:nvSpPr>
        <p:spPr>
          <a:xfrm>
            <a:off x="2411760" y="2315289"/>
            <a:ext cx="426944" cy="1632890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 на ВІЛ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106279" y="1955248"/>
            <a:ext cx="9362" cy="1836464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10444" y="2500168"/>
            <a:ext cx="216024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15616" y="3144561"/>
            <a:ext cx="216024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10444" y="3791712"/>
            <a:ext cx="216024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>
            <a:off x="2134238" y="2421788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123728" y="3057695"/>
            <a:ext cx="216024" cy="168542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123728" y="3699349"/>
            <a:ext cx="216024" cy="168542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686508" y="1654953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/>
          <p:cNvSpPr>
            <a:spLocks/>
          </p:cNvSpPr>
          <p:nvPr/>
        </p:nvSpPr>
        <p:spPr>
          <a:xfrm>
            <a:off x="4716938" y="1174718"/>
            <a:ext cx="504056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 -</a:t>
            </a:r>
            <a:endParaRPr lang="ru-RU" sz="1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процесс 35"/>
          <p:cNvSpPr>
            <a:spLocks/>
          </p:cNvSpPr>
          <p:nvPr/>
        </p:nvSpPr>
        <p:spPr>
          <a:xfrm>
            <a:off x="4716016" y="1624174"/>
            <a:ext cx="505900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 -</a:t>
            </a:r>
            <a:endParaRPr lang="ru-RU" sz="1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Блок-схема: процесс 36"/>
          <p:cNvSpPr>
            <a:spLocks/>
          </p:cNvSpPr>
          <p:nvPr/>
        </p:nvSpPr>
        <p:spPr>
          <a:xfrm>
            <a:off x="4716938" y="2102583"/>
            <a:ext cx="505900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 +</a:t>
            </a:r>
            <a:endParaRPr lang="ru-RU" sz="1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процесс 38"/>
          <p:cNvSpPr>
            <a:spLocks/>
          </p:cNvSpPr>
          <p:nvPr/>
        </p:nvSpPr>
        <p:spPr>
          <a:xfrm>
            <a:off x="5508104" y="1174718"/>
            <a:ext cx="1296144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факторів ризику 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процесс 39"/>
          <p:cNvSpPr>
            <a:spLocks/>
          </p:cNvSpPr>
          <p:nvPr/>
        </p:nvSpPr>
        <p:spPr>
          <a:xfrm>
            <a:off x="5508104" y="1624174"/>
            <a:ext cx="1296144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ризику 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процесс 40"/>
          <p:cNvSpPr>
            <a:spLocks/>
          </p:cNvSpPr>
          <p:nvPr/>
        </p:nvSpPr>
        <p:spPr>
          <a:xfrm>
            <a:off x="5507182" y="2067998"/>
            <a:ext cx="1297066" cy="293890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лабораторне підтвердження 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процесс 44"/>
          <p:cNvSpPr>
            <a:spLocks/>
          </p:cNvSpPr>
          <p:nvPr/>
        </p:nvSpPr>
        <p:spPr>
          <a:xfrm>
            <a:off x="7091358" y="1168938"/>
            <a:ext cx="1296144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профілактика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процесс 45"/>
          <p:cNvSpPr>
            <a:spLocks/>
          </p:cNvSpPr>
          <p:nvPr/>
        </p:nvSpPr>
        <p:spPr>
          <a:xfrm>
            <a:off x="7092280" y="1545915"/>
            <a:ext cx="1296144" cy="343009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спостереження, скринінг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76904" y="173922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27984" y="130023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427984" y="173922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424741" y="221059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24741" y="1300230"/>
            <a:ext cx="0" cy="91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35" idx="3"/>
            <a:endCxn id="39" idx="1"/>
          </p:cNvCxnSpPr>
          <p:nvPr/>
        </p:nvCxnSpPr>
        <p:spPr>
          <a:xfrm>
            <a:off x="5220994" y="1282730"/>
            <a:ext cx="2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6" idx="3"/>
            <a:endCxn id="40" idx="1"/>
          </p:cNvCxnSpPr>
          <p:nvPr/>
        </p:nvCxnSpPr>
        <p:spPr>
          <a:xfrm>
            <a:off x="5221916" y="1732186"/>
            <a:ext cx="286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трелка вправо 67"/>
          <p:cNvSpPr/>
          <p:nvPr/>
        </p:nvSpPr>
        <p:spPr>
          <a:xfrm>
            <a:off x="5261051" y="2150065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процесс 68"/>
          <p:cNvSpPr>
            <a:spLocks/>
          </p:cNvSpPr>
          <p:nvPr/>
        </p:nvSpPr>
        <p:spPr>
          <a:xfrm>
            <a:off x="7091842" y="3325701"/>
            <a:ext cx="1297066" cy="373647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АРТ першого ряду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Блок-схема: процесс 69"/>
          <p:cNvSpPr>
            <a:spLocks/>
          </p:cNvSpPr>
          <p:nvPr/>
        </p:nvSpPr>
        <p:spPr>
          <a:xfrm>
            <a:off x="4716016" y="4087582"/>
            <a:ext cx="1872208" cy="732545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стаціонарне лікування у закладах/відділеннях відповідного профілю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Блок-схема: процесс 70"/>
          <p:cNvSpPr>
            <a:spLocks/>
          </p:cNvSpPr>
          <p:nvPr/>
        </p:nvSpPr>
        <p:spPr>
          <a:xfrm>
            <a:off x="7091842" y="3767006"/>
            <a:ext cx="1297066" cy="321908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медичне спостереження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Блок-схема: процесс 71"/>
          <p:cNvSpPr>
            <a:spLocks/>
          </p:cNvSpPr>
          <p:nvPr/>
        </p:nvSpPr>
        <p:spPr>
          <a:xfrm>
            <a:off x="7085310" y="4293096"/>
            <a:ext cx="1297066" cy="32190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СНІДу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6834355" y="2130672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 rot="5400000">
            <a:off x="7632340" y="2494603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процесс 75"/>
          <p:cNvSpPr>
            <a:spLocks/>
          </p:cNvSpPr>
          <p:nvPr/>
        </p:nvSpPr>
        <p:spPr>
          <a:xfrm>
            <a:off x="7085310" y="4653136"/>
            <a:ext cx="1297066" cy="291764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лабораторний моніторинг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Блок-схема: решение 76"/>
          <p:cNvSpPr>
            <a:spLocks/>
          </p:cNvSpPr>
          <p:nvPr/>
        </p:nvSpPr>
        <p:spPr>
          <a:xfrm>
            <a:off x="7091842" y="1994571"/>
            <a:ext cx="1296144" cy="432048"/>
          </a:xfrm>
          <a:prstGeom prst="flowChartDecision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Блок-схема: процесс 77"/>
          <p:cNvSpPr>
            <a:spLocks/>
          </p:cNvSpPr>
          <p:nvPr/>
        </p:nvSpPr>
        <p:spPr>
          <a:xfrm>
            <a:off x="7091842" y="2730386"/>
            <a:ext cx="1297066" cy="293890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установлення діагнозу ВІЛ/СНІД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5400000">
            <a:off x="7632340" y="3091372"/>
            <a:ext cx="216024" cy="1685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>
            <a:stCxn id="69" idx="2"/>
            <a:endCxn id="71" idx="0"/>
          </p:cNvCxnSpPr>
          <p:nvPr/>
        </p:nvCxnSpPr>
        <p:spPr>
          <a:xfrm>
            <a:off x="7740375" y="3699348"/>
            <a:ext cx="0" cy="67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Блок-схема: процесс 84"/>
          <p:cNvSpPr>
            <a:spLocks/>
          </p:cNvSpPr>
          <p:nvPr/>
        </p:nvSpPr>
        <p:spPr>
          <a:xfrm rot="5400000">
            <a:off x="1605717" y="3769796"/>
            <a:ext cx="310769" cy="1301315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самозвернення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Стрелка вправо 87"/>
          <p:cNvSpPr/>
          <p:nvPr/>
        </p:nvSpPr>
        <p:spPr>
          <a:xfrm rot="16200000">
            <a:off x="1611464" y="4004287"/>
            <a:ext cx="216024" cy="168542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 стрелкой 100"/>
          <p:cNvCxnSpPr>
            <a:stCxn id="71" idx="2"/>
            <a:endCxn id="72" idx="0"/>
          </p:cNvCxnSpPr>
          <p:nvPr/>
        </p:nvCxnSpPr>
        <p:spPr>
          <a:xfrm flipH="1">
            <a:off x="7733843" y="4088914"/>
            <a:ext cx="6532" cy="20418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Блок-схема: процесс 101"/>
          <p:cNvSpPr>
            <a:spLocks/>
          </p:cNvSpPr>
          <p:nvPr/>
        </p:nvSpPr>
        <p:spPr>
          <a:xfrm>
            <a:off x="4715532" y="3175643"/>
            <a:ext cx="504056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 -</a:t>
            </a:r>
            <a:endParaRPr lang="ru-RU" sz="1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Блок-схема: процесс 104"/>
          <p:cNvSpPr>
            <a:spLocks/>
          </p:cNvSpPr>
          <p:nvPr/>
        </p:nvSpPr>
        <p:spPr>
          <a:xfrm>
            <a:off x="4715094" y="2680363"/>
            <a:ext cx="505900" cy="21602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 +</a:t>
            </a:r>
            <a:endParaRPr lang="ru-RU" sz="1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Блок-схема: решение 105"/>
          <p:cNvSpPr>
            <a:spLocks/>
          </p:cNvSpPr>
          <p:nvPr/>
        </p:nvSpPr>
        <p:spPr>
          <a:xfrm>
            <a:off x="3058910" y="2863976"/>
            <a:ext cx="1296144" cy="432048"/>
          </a:xfrm>
          <a:prstGeom prst="flowChartDecision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86083" y="309099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424741" y="2775671"/>
            <a:ext cx="0" cy="518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102" idx="1"/>
          </p:cNvCxnSpPr>
          <p:nvPr/>
        </p:nvCxnSpPr>
        <p:spPr>
          <a:xfrm>
            <a:off x="4425179" y="3283655"/>
            <a:ext cx="290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endCxn id="105" idx="1"/>
          </p:cNvCxnSpPr>
          <p:nvPr/>
        </p:nvCxnSpPr>
        <p:spPr>
          <a:xfrm>
            <a:off x="4425663" y="2786805"/>
            <a:ext cx="289431" cy="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Блок-схема: процесс 118"/>
          <p:cNvSpPr>
            <a:spLocks/>
          </p:cNvSpPr>
          <p:nvPr/>
        </p:nvSpPr>
        <p:spPr>
          <a:xfrm>
            <a:off x="7085310" y="5013176"/>
            <a:ext cx="1297066" cy="291764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консультування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Блок-схема: процесс 119"/>
          <p:cNvSpPr>
            <a:spLocks/>
          </p:cNvSpPr>
          <p:nvPr/>
        </p:nvSpPr>
        <p:spPr>
          <a:xfrm>
            <a:off x="7085310" y="6017556"/>
            <a:ext cx="1297066" cy="291764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заміна схеми АРТ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2" name="Прямая соединительная линия 121"/>
          <p:cNvCxnSpPr>
            <a:stCxn id="72" idx="2"/>
            <a:endCxn id="76" idx="0"/>
          </p:cNvCxnSpPr>
          <p:nvPr/>
        </p:nvCxnSpPr>
        <p:spPr>
          <a:xfrm>
            <a:off x="7733843" y="4615004"/>
            <a:ext cx="0" cy="3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76" idx="2"/>
            <a:endCxn id="119" idx="0"/>
          </p:cNvCxnSpPr>
          <p:nvPr/>
        </p:nvCxnSpPr>
        <p:spPr>
          <a:xfrm>
            <a:off x="7733843" y="4944900"/>
            <a:ext cx="0" cy="68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27"/>
          <p:cNvCxnSpPr>
            <a:stCxn id="105" idx="3"/>
            <a:endCxn id="41" idx="2"/>
          </p:cNvCxnSpPr>
          <p:nvPr/>
        </p:nvCxnSpPr>
        <p:spPr>
          <a:xfrm flipV="1">
            <a:off x="5220994" y="2361888"/>
            <a:ext cx="934721" cy="426487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Блок-схема: процесс 128"/>
          <p:cNvSpPr>
            <a:spLocks/>
          </p:cNvSpPr>
          <p:nvPr/>
        </p:nvSpPr>
        <p:spPr>
          <a:xfrm>
            <a:off x="5507182" y="3142657"/>
            <a:ext cx="1327173" cy="281340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консультування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3" name="Соединительная линия уступом 132"/>
          <p:cNvCxnSpPr>
            <a:stCxn id="71" idx="1"/>
            <a:endCxn id="70" idx="0"/>
          </p:cNvCxnSpPr>
          <p:nvPr/>
        </p:nvCxnSpPr>
        <p:spPr>
          <a:xfrm rot="10800000" flipV="1">
            <a:off x="5652120" y="3927960"/>
            <a:ext cx="1439722" cy="159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102" idx="3"/>
            <a:endCxn id="129" idx="1"/>
          </p:cNvCxnSpPr>
          <p:nvPr/>
        </p:nvCxnSpPr>
        <p:spPr>
          <a:xfrm flipV="1">
            <a:off x="5219588" y="3283327"/>
            <a:ext cx="287594" cy="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72" idx="1"/>
            <a:endCxn id="70" idx="3"/>
          </p:cNvCxnSpPr>
          <p:nvPr/>
        </p:nvCxnSpPr>
        <p:spPr>
          <a:xfrm flipH="1" flipV="1">
            <a:off x="6588224" y="4453855"/>
            <a:ext cx="497086" cy="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70" idx="2"/>
            <a:endCxn id="119" idx="1"/>
          </p:cNvCxnSpPr>
          <p:nvPr/>
        </p:nvCxnSpPr>
        <p:spPr>
          <a:xfrm rot="16200000" flipH="1">
            <a:off x="6199250" y="4272997"/>
            <a:ext cx="338931" cy="143319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6804732" y="1274703"/>
            <a:ext cx="2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6804732" y="1732186"/>
            <a:ext cx="2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Блок-схема: решение 150"/>
          <p:cNvSpPr>
            <a:spLocks/>
          </p:cNvSpPr>
          <p:nvPr/>
        </p:nvSpPr>
        <p:spPr>
          <a:xfrm>
            <a:off x="7092280" y="5445224"/>
            <a:ext cx="1296144" cy="432048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2" name="Соединительная линия уступом 161"/>
          <p:cNvCxnSpPr>
            <a:stCxn id="4" idx="0"/>
            <a:endCxn id="46" idx="3"/>
          </p:cNvCxnSpPr>
          <p:nvPr/>
        </p:nvCxnSpPr>
        <p:spPr>
          <a:xfrm rot="16200000" flipH="1">
            <a:off x="4652324" y="-2018680"/>
            <a:ext cx="194220" cy="7277980"/>
          </a:xfrm>
          <a:prstGeom prst="bentConnector4">
            <a:avLst>
              <a:gd name="adj1" fmla="val -290872"/>
              <a:gd name="adj2" fmla="val 10314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процесс 3"/>
          <p:cNvSpPr>
            <a:spLocks/>
          </p:cNvSpPr>
          <p:nvPr/>
        </p:nvSpPr>
        <p:spPr>
          <a:xfrm>
            <a:off x="601216" y="1523200"/>
            <a:ext cx="1018456" cy="43204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ПМСД: сімейний лікар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7" name="Соединительная линия уступом 166"/>
          <p:cNvCxnSpPr>
            <a:stCxn id="4" idx="1"/>
            <a:endCxn id="151" idx="1"/>
          </p:cNvCxnSpPr>
          <p:nvPr/>
        </p:nvCxnSpPr>
        <p:spPr>
          <a:xfrm rot="10800000" flipH="1" flipV="1">
            <a:off x="601216" y="1739224"/>
            <a:ext cx="6491064" cy="3922024"/>
          </a:xfrm>
          <a:prstGeom prst="bentConnector3">
            <a:avLst>
              <a:gd name="adj1" fmla="val -3522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119" idx="2"/>
            <a:endCxn id="151" idx="0"/>
          </p:cNvCxnSpPr>
          <p:nvPr/>
        </p:nvCxnSpPr>
        <p:spPr>
          <a:xfrm>
            <a:off x="7733843" y="5304940"/>
            <a:ext cx="6509" cy="140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stCxn id="151" idx="2"/>
            <a:endCxn id="120" idx="0"/>
          </p:cNvCxnSpPr>
          <p:nvPr/>
        </p:nvCxnSpPr>
        <p:spPr>
          <a:xfrm flipH="1">
            <a:off x="7733843" y="5877272"/>
            <a:ext cx="6509" cy="140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Блок-схема: процесс 176"/>
          <p:cNvSpPr>
            <a:spLocks/>
          </p:cNvSpPr>
          <p:nvPr/>
        </p:nvSpPr>
        <p:spPr>
          <a:xfrm>
            <a:off x="2411759" y="5438089"/>
            <a:ext cx="2301014" cy="43204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з питань ВІЛ/СНІДу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рівні закладів ПМСД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1" name="Соединительная линия уступом 180"/>
          <p:cNvCxnSpPr>
            <a:stCxn id="177" idx="0"/>
            <a:endCxn id="70" idx="1"/>
          </p:cNvCxnSpPr>
          <p:nvPr/>
        </p:nvCxnSpPr>
        <p:spPr>
          <a:xfrm rot="5400000" flipH="1" flipV="1">
            <a:off x="3647024" y="4369097"/>
            <a:ext cx="984234" cy="1153750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370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Реалізація заходів в рамках пілотних проектів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USAID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(Голосіївський, Деснянський, Дніпровський,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Оболонський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, Подільській, Святошинський райони)</a:t>
            </a: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Розробка та затвердження оптимальних маршрутів пацієнтів</a:t>
            </a: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Інформування медичних працівників, пацієнтів та відвідувачів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ЗОЗ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щодо ВІЛ-інфекції та рекомендацій з приводу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КіТ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Поетапне розширення програм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скринінгу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на ВІЛ із застосуванням швидких тестів </a:t>
            </a: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Розробка підходів до децентралізації допомоги людям, які живуть з ВІЛ/СНІД</a:t>
            </a: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Посилення спроможності кадрового потенціалу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ЗОЗ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з питань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КіТ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, застосування швидких тестів та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антиретровірусної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терапії </a:t>
            </a:r>
          </a:p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Розробка проекту Міської цільової соціальної програми подолання епідемії на 2017-2021 роки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Подальші кроки (на період до 2017 року)</a:t>
            </a:r>
            <a:endParaRPr lang="uk-UA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392488" cy="79208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Fact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Track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Strategy</a:t>
            </a:r>
            <a:endParaRPr lang="uk-UA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6" t="2030" r="2538" b="8629"/>
          <a:stretch>
            <a:fillRect/>
          </a:stretch>
        </p:blipFill>
        <p:spPr bwMode="auto">
          <a:xfrm>
            <a:off x="323528" y="1556792"/>
            <a:ext cx="446449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508518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Calibri" pitchFamily="34" charset="0"/>
                <a:cs typeface="Calibri" pitchFamily="34" charset="0"/>
              </a:rPr>
              <a:t>6 квітня 2016 року Віталій Кличко підписав Паризьку декларацію, відповідно до якої місто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Київ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приєднується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глобального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руху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Фаст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Трек -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Стратегії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заходів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щодо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припинення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епідемії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ВІЛ /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великих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містах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144" t="22204" r="11710" b="7482"/>
          <a:stretch>
            <a:fillRect/>
          </a:stretch>
        </p:blipFill>
        <p:spPr bwMode="auto">
          <a:xfrm>
            <a:off x="5148064" y="980728"/>
            <a:ext cx="37444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 грудня 2014 року у Парижі мери різних країн світу підписали декларацію, що закликає покінчити з епідемією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в цих містах. </a:t>
            </a:r>
          </a:p>
          <a:p>
            <a:pPr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Підписавши Паризьку декларацію 2014 року, мери зобов'язалися включити свої міста в програму прискорення заходів з тим, щоб покінчити з епідемією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шляхом реалізації низки зобов'язань.</a:t>
            </a:r>
          </a:p>
          <a:p>
            <a:pPr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Ці зобов'язання включають досягнення цільових показників зі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90-90-90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завдяки чому:</a:t>
            </a:r>
          </a:p>
          <a:p>
            <a:pPr lvl="1"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90% людей, що живуть з ВІЛ, будуть знати про свій ВІЛ-статус;</a:t>
            </a:r>
          </a:p>
          <a:p>
            <a:pPr lvl="1"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90% людей, які знають про свій позитивний ВІЛ-статус, отримуватимуть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антиретровірусне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лікування; </a:t>
            </a:r>
          </a:p>
          <a:p>
            <a:pPr lvl="1"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90% людей, які отримують лікування, матимуть пригнічену вірусне навантаження, що дозволить їм залишатися здоровими і призведе до зниження ризику передачі ВІЛ. </a:t>
            </a:r>
          </a:p>
          <a:p>
            <a:pPr>
              <a:spcBef>
                <a:spcPts val="600"/>
              </a:spcBef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Крім цільових показників 90-90-90 UNAIDS закликає зменшити щорічне число нових ВІЛ-інфекцій більш ніж на 75% у 2020 році, і забезпечити нульову дискримінацію. За оцінками, досягнення цільових показників 90-90-90 дозволить запобігти у великих містах майже 28 млн. нових ВІЛ-інфекцій та 21 млн. смертей внаслідок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до 2030 року.</a:t>
            </a:r>
          </a:p>
          <a:p>
            <a:pPr>
              <a:spcBef>
                <a:spcPts val="600"/>
              </a:spcBef>
            </a:pP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Fact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Track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Strategy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начення</a:t>
            </a:r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та цілі </a:t>
            </a:r>
            <a:endParaRPr lang="uk-UA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038600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Calibri" pitchFamily="34" charset="0"/>
                <a:cs typeface="Calibri" pitchFamily="34" charset="0"/>
              </a:rPr>
              <a:t>Київ увійшов до списку 27 мегаполісів із найбільшим тягарем епідемії ВІЛ</a:t>
            </a:r>
          </a:p>
          <a:p>
            <a:pPr marL="0" indent="0">
              <a:buNone/>
            </a:pPr>
            <a:endParaRPr lang="uk-UA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uk-UA" sz="1800" dirty="0" smtClean="0">
              <a:latin typeface="Calibri" pitchFamily="34" charset="0"/>
              <a:cs typeface="Calibri" pitchFamily="34" charset="0"/>
            </a:endParaRPr>
          </a:p>
          <a:p>
            <a:endParaRPr lang="uk-UA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 descr="Картинки по запросу люд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878" r="2439" b="12195"/>
          <a:stretch>
            <a:fillRect/>
          </a:stretch>
        </p:blipFill>
        <p:spPr bwMode="auto">
          <a:xfrm>
            <a:off x="7092280" y="1655330"/>
            <a:ext cx="1872208" cy="1773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242262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 smtClean="0">
                <a:latin typeface="Calibri" pitchFamily="34" charset="0"/>
                <a:cs typeface="Calibri" pitchFamily="34" charset="0"/>
              </a:rPr>
              <a:t>За оцінками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32000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людей з ВІЛ живуть у місті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Spectrum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654368"/>
            <a:ext cx="43204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-е місце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серед інших регіонів України за рівнем поширеності ВІЛ-інфекції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79439"/>
            <a:ext cx="5796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Кожен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-й українець з ВІЛ проживає у столиці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947591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Медичним спостереженням охоплений кожен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-й ЛЖВ</a:t>
            </a:r>
          </a:p>
        </p:txBody>
      </p:sp>
      <p:pic>
        <p:nvPicPr>
          <p:cNvPr id="4104" name="Picture 8" descr="http://www.ses.gov.ua/uploads/articles/8ff9af3e7223a0b82d41b457d12b3b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1905000" cy="14287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83768" y="3667671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2800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випадків ВІЛ виявлено у м. Києві за 2015 рік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5107831"/>
            <a:ext cx="7128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у 2015 році відбулось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3000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нових випадків інфікування ВІЛ                    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(моделювання в програмі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Spectrum)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407707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      взято на медичний облік лише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1300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осіб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88640"/>
            <a:ext cx="2663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Чому Київ?</a:t>
            </a:r>
            <a:endParaRPr lang="uk-UA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6184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Fact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Track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Strategy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90-90-90 </a:t>
            </a:r>
            <a:r>
              <a:rPr lang="ru-RU" alt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лікування</a:t>
            </a:r>
            <a:r>
              <a:rPr lang="ru-RU" alt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як </a:t>
            </a:r>
            <a:r>
              <a:rPr lang="ru-RU" alt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профілактика</a:t>
            </a:r>
            <a:endParaRPr lang="en-GB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760264"/>
            <a:ext cx="3600400" cy="109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Ініціатива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Track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Kiev </a:t>
            </a:r>
            <a:endParaRPr lang="en-GB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3682752" cy="351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спрямована на поліпшення системи охорони здоров'я міста шляхом розвитку кадрових ресурсів, підходів до фінансування, планування послуг і їх оптимізації (розвиток, оптимізація точок / місць надання послуг), поставок, контролю якості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760264"/>
            <a:ext cx="4176464" cy="109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Ініціатива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сприяє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місту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реалізації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заходів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успішного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проходження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наступних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етапів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3068960"/>
            <a:ext cx="4176464" cy="31683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Етап 1: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Підписання Декларації та реалізація зобов'язань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Етап 2: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Досягнення 90-90-90 до 2020 року (Індикатор: менше 5 випадків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СНІДу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на 1000 ЛЖВ, менше 2% передача від матері до дитини).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Етап 3: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Припинення епідемії, як загрози громадському здоров'ю до 2020 року</a:t>
            </a:r>
            <a:endParaRPr lang="uk-UA" sz="2000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1456" t="23267" r="22632" b="13734"/>
          <a:stretch>
            <a:fillRect/>
          </a:stretch>
        </p:blipFill>
        <p:spPr bwMode="auto">
          <a:xfrm>
            <a:off x="0" y="1124744"/>
            <a:ext cx="914744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Fact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Track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: каскад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профілактики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, догляду та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лікування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23528" y="332656"/>
            <a:ext cx="8496944" cy="7060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Поточні цілі і завдання у напрямку подолання епідемії 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СНІДу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до 2020 року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Київ: завдання стратегії Об'єднаного агентства ООН з ВІЛ/</a:t>
            </a:r>
            <a:r>
              <a:rPr lang="uk-UA" sz="32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СНІДу</a:t>
            </a:r>
            <a:r>
              <a:rPr lang="uk-UA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(UNAIDS) досягнення цілей "90-90-90“ до 2020 року  </a:t>
            </a:r>
            <a:endParaRPr lang="ru-RU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1520" y="116632"/>
            <a:ext cx="8568952" cy="7060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Особливості ситуації з епідемією ВІЛ/СНІД у м. Києві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1731" t="16307" r="20738" b="3641"/>
          <a:stretch>
            <a:fillRect/>
          </a:stretch>
        </p:blipFill>
        <p:spPr bwMode="auto">
          <a:xfrm>
            <a:off x="6100170" y="832922"/>
            <a:ext cx="2512286" cy="238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29270" r="92062" b="56411"/>
          <a:stretch>
            <a:fillRect/>
          </a:stretch>
        </p:blipFill>
        <p:spPr bwMode="auto">
          <a:xfrm>
            <a:off x="5796136" y="2276872"/>
            <a:ext cx="928816" cy="94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2843808" y="3717032"/>
          <a:ext cx="6048672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76056" y="37170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Групи, у яких виявлено ВІЛ у 2015 році, %</a:t>
            </a:r>
            <a:endParaRPr lang="uk-UA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1520" y="134076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251520" y="1844824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251520" y="287052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251520" y="234888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251520" y="335699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67544" y="1196752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10 адміністративно-територіальних одиниць  в Києві: різниця у поширенні ВІЛ між районами  в два рази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значну кількість нових випадків ВІЛ виявлено  у лівобережних районах міста, де живе 40% населення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більшість серед останніх 1000 зареєстрованих випадків ВІЛ обумовлена ризикованою сексуальною поведінкою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у кожному 4-му випадку інфікування статевим шляхом відбулось серед представників ЧСЧ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третина серед усіх випадків інфікування ВІЛ пов'язана із вживанням ін'єкційних наркотиків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1400" dirty="0" smtClean="0">
                <a:latin typeface="Calibri" pitchFamily="34" charset="0"/>
                <a:cs typeface="Calibri" pitchFamily="34" charset="0"/>
              </a:rPr>
              <a:t>споживачі ін'єкційних наркотиків походять з соціально незахищених прошарків і загострюють  криміногенну                                          ситуацію у місті</a:t>
            </a:r>
            <a:endParaRPr lang="uk-UA" sz="1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uk-UA" sz="1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uk-UA" sz="1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1520" y="393305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10286782 (1)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4409</TotalTime>
  <Words>1680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Открытая</vt:lpstr>
      <vt:lpstr>TS010286782 (1)</vt:lpstr>
      <vt:lpstr>Worksheet</vt:lpstr>
      <vt:lpstr>Впровадження моделей покращення послуг в галузі ВІЛ/СНІД задля досягнення цілей 90-90-90</vt:lpstr>
      <vt:lpstr>Fact Track Strategy</vt:lpstr>
      <vt:lpstr>Fact Track Strategy: значення та цілі </vt:lpstr>
      <vt:lpstr>Слайд 4</vt:lpstr>
      <vt:lpstr>Fact Track Strategy:  90-90-90 лікування як профілактика</vt:lpstr>
      <vt:lpstr>Слайд 6</vt:lpstr>
      <vt:lpstr>Слайд 7</vt:lpstr>
      <vt:lpstr>Київ: завдання стратегії Об'єднаного агентства ООН з ВІЛ/СНІДу (UNAIDS) досягнення цілей "90-90-90“ до 2020 року  </vt:lpstr>
      <vt:lpstr>Слайд 9</vt:lpstr>
      <vt:lpstr>Слайд 10</vt:lpstr>
      <vt:lpstr>Слайд 11</vt:lpstr>
      <vt:lpstr>Пріоритети PEPFAR</vt:lpstr>
      <vt:lpstr>Тестування (перша ціль “90”) </vt:lpstr>
      <vt:lpstr>Лікування (друга ціль “90”)  </vt:lpstr>
      <vt:lpstr>Догляд (третя ціль “90”) </vt:lpstr>
      <vt:lpstr>Слайд 16</vt:lpstr>
      <vt:lpstr>Роль закладів охорони здоров'я первинної медико-санітарної допомоги у забезпеченні сталої відповіді на епідемію ВІЛ/СНІД</vt:lpstr>
      <vt:lpstr>Оптимізація маршруту пацієнта як основа побудови ефективної моделі надання медичних послуг у сфері ВІЛ/СНІДу  </vt:lpstr>
      <vt:lpstr>Подальші кроки (на період до 2017 року)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Подолання епідемії ВІЛ/СНІДу у м. Києві</dc:title>
  <dc:creator>UserPC</dc:creator>
  <cp:lastModifiedBy>vdp</cp:lastModifiedBy>
  <cp:revision>308</cp:revision>
  <dcterms:created xsi:type="dcterms:W3CDTF">2016-02-15T13:42:48Z</dcterms:created>
  <dcterms:modified xsi:type="dcterms:W3CDTF">2016-05-24T09:28:45Z</dcterms:modified>
</cp:coreProperties>
</file>