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8"/>
  </p:notesMasterIdLst>
  <p:handoutMasterIdLst>
    <p:handoutMasterId r:id="rId19"/>
  </p:handoutMasterIdLst>
  <p:sldIdLst>
    <p:sldId id="321" r:id="rId2"/>
    <p:sldId id="444" r:id="rId3"/>
    <p:sldId id="445" r:id="rId4"/>
    <p:sldId id="446" r:id="rId5"/>
    <p:sldId id="447" r:id="rId6"/>
    <p:sldId id="452" r:id="rId7"/>
    <p:sldId id="448" r:id="rId8"/>
    <p:sldId id="437" r:id="rId9"/>
    <p:sldId id="408" r:id="rId10"/>
    <p:sldId id="441" r:id="rId11"/>
    <p:sldId id="439" r:id="rId12"/>
    <p:sldId id="440" r:id="rId13"/>
    <p:sldId id="450" r:id="rId14"/>
    <p:sldId id="453" r:id="rId15"/>
    <p:sldId id="454" r:id="rId16"/>
    <p:sldId id="449" r:id="rId17"/>
  </p:sldIdLst>
  <p:sldSz cx="9144000" cy="6858000" type="screen4x3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le Darrow de Mora" initials="DDd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027" autoAdjust="0"/>
  </p:normalViewPr>
  <p:slideViewPr>
    <p:cSldViewPr>
      <p:cViewPr varScale="1">
        <p:scale>
          <a:sx n="107" d="100"/>
          <a:sy n="107" d="100"/>
        </p:scale>
        <p:origin x="-8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7B9F92-34F3-0A4F-85FC-16A9AA26D1F9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B6EDE0-C52E-8741-A147-1BA8DFE9242B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200" dirty="0" smtClean="0"/>
        </a:p>
        <a:p>
          <a:r>
            <a:rPr lang="en-US" sz="3200" dirty="0" smtClean="0"/>
            <a:t>90%</a:t>
          </a:r>
        </a:p>
        <a:p>
          <a:r>
            <a:rPr lang="en-US" sz="1500" dirty="0" smtClean="0"/>
            <a:t>(95)</a:t>
          </a:r>
          <a:endParaRPr lang="en-US" sz="1500" dirty="0"/>
        </a:p>
      </dgm:t>
    </dgm:pt>
    <dgm:pt modelId="{13420829-298C-FB4E-AAF7-A4B723D35C68}" type="parTrans" cxnId="{71C2D04B-1CDD-BA4D-9CE5-64E049E82B6A}">
      <dgm:prSet/>
      <dgm:spPr/>
      <dgm:t>
        <a:bodyPr/>
        <a:lstStyle/>
        <a:p>
          <a:endParaRPr lang="en-US"/>
        </a:p>
      </dgm:t>
    </dgm:pt>
    <dgm:pt modelId="{306F22EB-5A70-2D44-BA58-D4AA374161E1}" type="sibTrans" cxnId="{71C2D04B-1CDD-BA4D-9CE5-64E049E82B6A}">
      <dgm:prSet/>
      <dgm:spPr/>
      <dgm:t>
        <a:bodyPr/>
        <a:lstStyle/>
        <a:p>
          <a:endParaRPr lang="en-US"/>
        </a:p>
      </dgm:t>
    </dgm:pt>
    <dgm:pt modelId="{9B1A3031-26CF-8E45-9F49-7CC207D037FB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200" dirty="0" smtClean="0"/>
        </a:p>
        <a:p>
          <a:r>
            <a:rPr lang="en-US" sz="3200" dirty="0" smtClean="0"/>
            <a:t>90%</a:t>
          </a:r>
        </a:p>
        <a:p>
          <a:r>
            <a:rPr lang="en-US" sz="1500" dirty="0" smtClean="0"/>
            <a:t>(95)</a:t>
          </a:r>
          <a:endParaRPr lang="en-US" sz="1500" dirty="0"/>
        </a:p>
      </dgm:t>
    </dgm:pt>
    <dgm:pt modelId="{7EA3FE37-0D1C-4F48-B56C-AE22794E5C9E}" type="parTrans" cxnId="{8B573362-EC51-1942-ABEE-A539B70A8391}">
      <dgm:prSet/>
      <dgm:spPr/>
      <dgm:t>
        <a:bodyPr/>
        <a:lstStyle/>
        <a:p>
          <a:endParaRPr lang="en-US"/>
        </a:p>
      </dgm:t>
    </dgm:pt>
    <dgm:pt modelId="{4119FBAD-63F1-554B-9AF8-5441C388F408}" type="sibTrans" cxnId="{8B573362-EC51-1942-ABEE-A539B70A8391}">
      <dgm:prSet/>
      <dgm:spPr/>
      <dgm:t>
        <a:bodyPr/>
        <a:lstStyle/>
        <a:p>
          <a:endParaRPr lang="en-US"/>
        </a:p>
      </dgm:t>
    </dgm:pt>
    <dgm:pt modelId="{E445738B-F063-AA48-BDF7-14EE91CFD5BA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>
              <a:solidFill>
                <a:schemeClr val="bg2">
                  <a:lumMod val="50000"/>
                </a:schemeClr>
              </a:solidFill>
            </a:rPr>
            <a:t>ЛЖВ отримують АРТ</a:t>
          </a:r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 “</a:t>
          </a:r>
          <a:r>
            <a:rPr lang="uk-UA" dirty="0" smtClean="0">
              <a:solidFill>
                <a:schemeClr val="bg2">
                  <a:lumMod val="50000"/>
                </a:schemeClr>
              </a:solidFill>
            </a:rPr>
            <a:t>Лікуй</a:t>
          </a:r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”</a:t>
          </a:r>
          <a:endParaRPr lang="en-US" b="1" dirty="0">
            <a:solidFill>
              <a:schemeClr val="bg2">
                <a:lumMod val="50000"/>
              </a:schemeClr>
            </a:solidFill>
          </a:endParaRPr>
        </a:p>
      </dgm:t>
    </dgm:pt>
    <dgm:pt modelId="{2E4539CF-4599-0347-957D-44476CC7398C}" type="parTrans" cxnId="{131A2A2A-A09C-4940-81F6-C6DCE1BBBA81}">
      <dgm:prSet/>
      <dgm:spPr/>
      <dgm:t>
        <a:bodyPr/>
        <a:lstStyle/>
        <a:p>
          <a:endParaRPr lang="en-US"/>
        </a:p>
      </dgm:t>
    </dgm:pt>
    <dgm:pt modelId="{BC74B62A-D3CF-C749-8CB9-E059D46DBBD0}" type="sibTrans" cxnId="{131A2A2A-A09C-4940-81F6-C6DCE1BBBA81}">
      <dgm:prSet/>
      <dgm:spPr/>
      <dgm:t>
        <a:bodyPr/>
        <a:lstStyle/>
        <a:p>
          <a:endParaRPr lang="en-US"/>
        </a:p>
      </dgm:t>
    </dgm:pt>
    <dgm:pt modelId="{61D6C913-C549-8341-A57D-05374FA7ADA0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sz="1200" dirty="0" smtClean="0"/>
        </a:p>
        <a:p>
          <a:r>
            <a:rPr lang="en-US" sz="3200" dirty="0" smtClean="0"/>
            <a:t>90%</a:t>
          </a:r>
        </a:p>
        <a:p>
          <a:r>
            <a:rPr lang="en-US" sz="1600" dirty="0" smtClean="0"/>
            <a:t>(95)</a:t>
          </a:r>
          <a:endParaRPr lang="en-US" sz="1600" dirty="0"/>
        </a:p>
      </dgm:t>
    </dgm:pt>
    <dgm:pt modelId="{C619E940-4BEC-C44C-869B-A6BD09628379}" type="parTrans" cxnId="{20FB9F64-3469-F943-9CEE-327B12D1DBD8}">
      <dgm:prSet/>
      <dgm:spPr/>
      <dgm:t>
        <a:bodyPr/>
        <a:lstStyle/>
        <a:p>
          <a:endParaRPr lang="en-US"/>
        </a:p>
      </dgm:t>
    </dgm:pt>
    <dgm:pt modelId="{1B329118-6429-FB46-8204-DECA09CDA744}" type="sibTrans" cxnId="{20FB9F64-3469-F943-9CEE-327B12D1DBD8}">
      <dgm:prSet/>
      <dgm:spPr/>
      <dgm:t>
        <a:bodyPr/>
        <a:lstStyle/>
        <a:p>
          <a:endParaRPr lang="en-US"/>
        </a:p>
      </dgm:t>
    </dgm:pt>
    <dgm:pt modelId="{08989F84-607B-264F-AF2A-48556C883010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>
              <a:solidFill>
                <a:schemeClr val="bg2">
                  <a:lumMod val="50000"/>
                </a:schemeClr>
              </a:solidFill>
            </a:rPr>
            <a:t>ЛЖВ мають невизначальне вірусне навантаження </a:t>
          </a:r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“</a:t>
          </a:r>
          <a:r>
            <a:rPr lang="uk-UA" dirty="0" smtClean="0">
              <a:solidFill>
                <a:schemeClr val="bg2">
                  <a:lumMod val="50000"/>
                </a:schemeClr>
              </a:solidFill>
            </a:rPr>
            <a:t>Утримуй</a:t>
          </a:r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"</a:t>
          </a:r>
          <a:endParaRPr lang="en-US" b="1" dirty="0">
            <a:solidFill>
              <a:schemeClr val="bg2">
                <a:lumMod val="50000"/>
              </a:schemeClr>
            </a:solidFill>
          </a:endParaRPr>
        </a:p>
      </dgm:t>
    </dgm:pt>
    <dgm:pt modelId="{C9BFBF86-3990-1643-B727-C8430046B4D8}" type="parTrans" cxnId="{6A1D18BD-6A5A-B542-9059-4ECD55A03E16}">
      <dgm:prSet/>
      <dgm:spPr/>
      <dgm:t>
        <a:bodyPr/>
        <a:lstStyle/>
        <a:p>
          <a:endParaRPr lang="en-US"/>
        </a:p>
      </dgm:t>
    </dgm:pt>
    <dgm:pt modelId="{7032FF1D-4517-434E-BDB7-DD5DA12F1071}" type="sibTrans" cxnId="{6A1D18BD-6A5A-B542-9059-4ECD55A03E16}">
      <dgm:prSet/>
      <dgm:spPr/>
      <dgm:t>
        <a:bodyPr/>
        <a:lstStyle/>
        <a:p>
          <a:endParaRPr lang="en-US"/>
        </a:p>
      </dgm:t>
    </dgm:pt>
    <dgm:pt modelId="{CE2BB90D-F650-2D45-9C63-9B0D0DF638D8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>
              <a:solidFill>
                <a:schemeClr val="bg2">
                  <a:lumMod val="50000"/>
                </a:schemeClr>
              </a:solidFill>
            </a:rPr>
            <a:t>ЛЖВ знають свій статус </a:t>
          </a:r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“T</a:t>
          </a:r>
          <a:r>
            <a:rPr lang="uk-UA" dirty="0" smtClean="0">
              <a:solidFill>
                <a:schemeClr val="bg2">
                  <a:lumMod val="50000"/>
                </a:schemeClr>
              </a:solidFill>
            </a:rPr>
            <a:t>естуй</a:t>
          </a:r>
          <a:r>
            <a:rPr lang="en-US" dirty="0" smtClean="0">
              <a:solidFill>
                <a:schemeClr val="bg2">
                  <a:lumMod val="50000"/>
                </a:schemeClr>
              </a:solidFill>
            </a:rPr>
            <a:t>”</a:t>
          </a:r>
          <a:endParaRPr lang="en-US" b="1" dirty="0">
            <a:solidFill>
              <a:schemeClr val="bg2">
                <a:lumMod val="50000"/>
              </a:schemeClr>
            </a:solidFill>
          </a:endParaRPr>
        </a:p>
      </dgm:t>
    </dgm:pt>
    <dgm:pt modelId="{D31D49DC-D901-494D-B8BC-30B77D172BBA}" type="parTrans" cxnId="{CAB59C9C-E6A0-0C4A-802F-FBE1713087E7}">
      <dgm:prSet/>
      <dgm:spPr/>
      <dgm:t>
        <a:bodyPr/>
        <a:lstStyle/>
        <a:p>
          <a:endParaRPr lang="en-US"/>
        </a:p>
      </dgm:t>
    </dgm:pt>
    <dgm:pt modelId="{98043B83-FA02-2849-A919-CB36BB8798C3}" type="sibTrans" cxnId="{CAB59C9C-E6A0-0C4A-802F-FBE1713087E7}">
      <dgm:prSet/>
      <dgm:spPr/>
      <dgm:t>
        <a:bodyPr/>
        <a:lstStyle/>
        <a:p>
          <a:endParaRPr lang="en-US"/>
        </a:p>
      </dgm:t>
    </dgm:pt>
    <dgm:pt modelId="{3B39B87E-1C08-A547-8105-5A7B95A01A83}" type="pres">
      <dgm:prSet presAssocID="{487B9F92-34F3-0A4F-85FC-16A9AA26D1F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F606EF-8B57-894F-9CD8-F7AEA5B5A0E0}" type="pres">
      <dgm:prSet presAssocID="{BCB6EDE0-C52E-8741-A147-1BA8DFE9242B}" presName="composite" presStyleCnt="0"/>
      <dgm:spPr/>
    </dgm:pt>
    <dgm:pt modelId="{B12CA574-5EB2-134C-B93F-19C71B9E542F}" type="pres">
      <dgm:prSet presAssocID="{BCB6EDE0-C52E-8741-A147-1BA8DFE9242B}" presName="parentText" presStyleLbl="alignNode1" presStyleIdx="0" presStyleCnt="3" custScaleY="10052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A34C0-EC02-C94A-A0E4-F90305C88E8D}" type="pres">
      <dgm:prSet presAssocID="{BCB6EDE0-C52E-8741-A147-1BA8DFE9242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635B12-F6DE-B945-A004-C4DA52DB1358}" type="pres">
      <dgm:prSet presAssocID="{306F22EB-5A70-2D44-BA58-D4AA374161E1}" presName="sp" presStyleCnt="0"/>
      <dgm:spPr/>
    </dgm:pt>
    <dgm:pt modelId="{6BEAE99B-B18F-9146-96B0-AF08E36C3017}" type="pres">
      <dgm:prSet presAssocID="{9B1A3031-26CF-8E45-9F49-7CC207D037FB}" presName="composite" presStyleCnt="0"/>
      <dgm:spPr/>
    </dgm:pt>
    <dgm:pt modelId="{10879D82-BC0A-9C44-AD26-A5D97EF18BCE}" type="pres">
      <dgm:prSet presAssocID="{9B1A3031-26CF-8E45-9F49-7CC207D037F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92810D-D242-D34D-ABFE-4B58E794DE42}" type="pres">
      <dgm:prSet presAssocID="{9B1A3031-26CF-8E45-9F49-7CC207D037F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C17C2-BB3E-D24E-98F2-037BC10AB654}" type="pres">
      <dgm:prSet presAssocID="{4119FBAD-63F1-554B-9AF8-5441C388F408}" presName="sp" presStyleCnt="0"/>
      <dgm:spPr/>
    </dgm:pt>
    <dgm:pt modelId="{87335A5F-557E-F344-B3D6-A3EB07392773}" type="pres">
      <dgm:prSet presAssocID="{61D6C913-C549-8341-A57D-05374FA7ADA0}" presName="composite" presStyleCnt="0"/>
      <dgm:spPr/>
    </dgm:pt>
    <dgm:pt modelId="{55750E98-9057-324C-AF4E-A3613DF1EA14}" type="pres">
      <dgm:prSet presAssocID="{61D6C913-C549-8341-A57D-05374FA7ADA0}" presName="parentText" presStyleLbl="alignNode1" presStyleIdx="2" presStyleCnt="3" custLinFactNeighborX="-143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8AA376-A3CA-224F-B4E0-B3B223C28F16}" type="pres">
      <dgm:prSet presAssocID="{61D6C913-C549-8341-A57D-05374FA7ADA0}" presName="descendantText" presStyleLbl="alignAcc1" presStyleIdx="2" presStyleCnt="3" custScaleX="86853" custLinFactNeighborX="-5736" custLinFactNeighborY="3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11BFD3-607F-4857-959A-D0365F22E70C}" type="presOf" srcId="{61D6C913-C549-8341-A57D-05374FA7ADA0}" destId="{55750E98-9057-324C-AF4E-A3613DF1EA14}" srcOrd="0" destOrd="0" presId="urn:microsoft.com/office/officeart/2005/8/layout/chevron2"/>
    <dgm:cxn modelId="{CAB59C9C-E6A0-0C4A-802F-FBE1713087E7}" srcId="{BCB6EDE0-C52E-8741-A147-1BA8DFE9242B}" destId="{CE2BB90D-F650-2D45-9C63-9B0D0DF638D8}" srcOrd="0" destOrd="0" parTransId="{D31D49DC-D901-494D-B8BC-30B77D172BBA}" sibTransId="{98043B83-FA02-2849-A919-CB36BB8798C3}"/>
    <dgm:cxn modelId="{6A1D18BD-6A5A-B542-9059-4ECD55A03E16}" srcId="{61D6C913-C549-8341-A57D-05374FA7ADA0}" destId="{08989F84-607B-264F-AF2A-48556C883010}" srcOrd="0" destOrd="0" parTransId="{C9BFBF86-3990-1643-B727-C8430046B4D8}" sibTransId="{7032FF1D-4517-434E-BDB7-DD5DA12F1071}"/>
    <dgm:cxn modelId="{8B573362-EC51-1942-ABEE-A539B70A8391}" srcId="{487B9F92-34F3-0A4F-85FC-16A9AA26D1F9}" destId="{9B1A3031-26CF-8E45-9F49-7CC207D037FB}" srcOrd="1" destOrd="0" parTransId="{7EA3FE37-0D1C-4F48-B56C-AE22794E5C9E}" sibTransId="{4119FBAD-63F1-554B-9AF8-5441C388F408}"/>
    <dgm:cxn modelId="{C5F48A93-A6E1-42A5-B3AE-4EFA6FD793FC}" type="presOf" srcId="{CE2BB90D-F650-2D45-9C63-9B0D0DF638D8}" destId="{7D4A34C0-EC02-C94A-A0E4-F90305C88E8D}" srcOrd="0" destOrd="0" presId="urn:microsoft.com/office/officeart/2005/8/layout/chevron2"/>
    <dgm:cxn modelId="{85048E15-3420-4764-8400-9585ACA7EB43}" type="presOf" srcId="{BCB6EDE0-C52E-8741-A147-1BA8DFE9242B}" destId="{B12CA574-5EB2-134C-B93F-19C71B9E542F}" srcOrd="0" destOrd="0" presId="urn:microsoft.com/office/officeart/2005/8/layout/chevron2"/>
    <dgm:cxn modelId="{D1F62752-9958-4E23-AD28-3F725B63E2E0}" type="presOf" srcId="{9B1A3031-26CF-8E45-9F49-7CC207D037FB}" destId="{10879D82-BC0A-9C44-AD26-A5D97EF18BCE}" srcOrd="0" destOrd="0" presId="urn:microsoft.com/office/officeart/2005/8/layout/chevron2"/>
    <dgm:cxn modelId="{3B3E9A5A-7847-4336-A40C-ECEC36C00AB0}" type="presOf" srcId="{E445738B-F063-AA48-BDF7-14EE91CFD5BA}" destId="{A792810D-D242-D34D-ABFE-4B58E794DE42}" srcOrd="0" destOrd="0" presId="urn:microsoft.com/office/officeart/2005/8/layout/chevron2"/>
    <dgm:cxn modelId="{C398C50A-2078-40EB-B6C6-2B302AC8E3F2}" type="presOf" srcId="{487B9F92-34F3-0A4F-85FC-16A9AA26D1F9}" destId="{3B39B87E-1C08-A547-8105-5A7B95A01A83}" srcOrd="0" destOrd="0" presId="urn:microsoft.com/office/officeart/2005/8/layout/chevron2"/>
    <dgm:cxn modelId="{131A2A2A-A09C-4940-81F6-C6DCE1BBBA81}" srcId="{9B1A3031-26CF-8E45-9F49-7CC207D037FB}" destId="{E445738B-F063-AA48-BDF7-14EE91CFD5BA}" srcOrd="0" destOrd="0" parTransId="{2E4539CF-4599-0347-957D-44476CC7398C}" sibTransId="{BC74B62A-D3CF-C749-8CB9-E059D46DBBD0}"/>
    <dgm:cxn modelId="{20FB9F64-3469-F943-9CEE-327B12D1DBD8}" srcId="{487B9F92-34F3-0A4F-85FC-16A9AA26D1F9}" destId="{61D6C913-C549-8341-A57D-05374FA7ADA0}" srcOrd="2" destOrd="0" parTransId="{C619E940-4BEC-C44C-869B-A6BD09628379}" sibTransId="{1B329118-6429-FB46-8204-DECA09CDA744}"/>
    <dgm:cxn modelId="{437729A8-9F26-4E62-B199-5AEA40A03722}" type="presOf" srcId="{08989F84-607B-264F-AF2A-48556C883010}" destId="{708AA376-A3CA-224F-B4E0-B3B223C28F16}" srcOrd="0" destOrd="0" presId="urn:microsoft.com/office/officeart/2005/8/layout/chevron2"/>
    <dgm:cxn modelId="{71C2D04B-1CDD-BA4D-9CE5-64E049E82B6A}" srcId="{487B9F92-34F3-0A4F-85FC-16A9AA26D1F9}" destId="{BCB6EDE0-C52E-8741-A147-1BA8DFE9242B}" srcOrd="0" destOrd="0" parTransId="{13420829-298C-FB4E-AAF7-A4B723D35C68}" sibTransId="{306F22EB-5A70-2D44-BA58-D4AA374161E1}"/>
    <dgm:cxn modelId="{7053864A-212D-4418-996A-513AC192CA63}" type="presParOf" srcId="{3B39B87E-1C08-A547-8105-5A7B95A01A83}" destId="{24F606EF-8B57-894F-9CD8-F7AEA5B5A0E0}" srcOrd="0" destOrd="0" presId="urn:microsoft.com/office/officeart/2005/8/layout/chevron2"/>
    <dgm:cxn modelId="{401C838F-8CCF-4404-86C6-40CBDB83BE42}" type="presParOf" srcId="{24F606EF-8B57-894F-9CD8-F7AEA5B5A0E0}" destId="{B12CA574-5EB2-134C-B93F-19C71B9E542F}" srcOrd="0" destOrd="0" presId="urn:microsoft.com/office/officeart/2005/8/layout/chevron2"/>
    <dgm:cxn modelId="{2116842F-01B0-40FA-9CC1-D8DDA7254CC6}" type="presParOf" srcId="{24F606EF-8B57-894F-9CD8-F7AEA5B5A0E0}" destId="{7D4A34C0-EC02-C94A-A0E4-F90305C88E8D}" srcOrd="1" destOrd="0" presId="urn:microsoft.com/office/officeart/2005/8/layout/chevron2"/>
    <dgm:cxn modelId="{7457289F-7F7A-4DCF-88C5-208457BABD76}" type="presParOf" srcId="{3B39B87E-1C08-A547-8105-5A7B95A01A83}" destId="{DA635B12-F6DE-B945-A004-C4DA52DB1358}" srcOrd="1" destOrd="0" presId="urn:microsoft.com/office/officeart/2005/8/layout/chevron2"/>
    <dgm:cxn modelId="{F1322780-32C7-4A8A-BDCA-FA9C4E1C2DD9}" type="presParOf" srcId="{3B39B87E-1C08-A547-8105-5A7B95A01A83}" destId="{6BEAE99B-B18F-9146-96B0-AF08E36C3017}" srcOrd="2" destOrd="0" presId="urn:microsoft.com/office/officeart/2005/8/layout/chevron2"/>
    <dgm:cxn modelId="{244EEA28-56D5-411A-B416-107E6B5DF2A1}" type="presParOf" srcId="{6BEAE99B-B18F-9146-96B0-AF08E36C3017}" destId="{10879D82-BC0A-9C44-AD26-A5D97EF18BCE}" srcOrd="0" destOrd="0" presId="urn:microsoft.com/office/officeart/2005/8/layout/chevron2"/>
    <dgm:cxn modelId="{6B5BC885-C2F1-4546-8D69-E34EF5F169D4}" type="presParOf" srcId="{6BEAE99B-B18F-9146-96B0-AF08E36C3017}" destId="{A792810D-D242-D34D-ABFE-4B58E794DE42}" srcOrd="1" destOrd="0" presId="urn:microsoft.com/office/officeart/2005/8/layout/chevron2"/>
    <dgm:cxn modelId="{9E68713A-A2CA-4D5B-955C-E97BDC99D9FA}" type="presParOf" srcId="{3B39B87E-1C08-A547-8105-5A7B95A01A83}" destId="{E1CC17C2-BB3E-D24E-98F2-037BC10AB654}" srcOrd="3" destOrd="0" presId="urn:microsoft.com/office/officeart/2005/8/layout/chevron2"/>
    <dgm:cxn modelId="{C6B7FE8D-1AE1-48FC-809D-2AA875C9DDF1}" type="presParOf" srcId="{3B39B87E-1C08-A547-8105-5A7B95A01A83}" destId="{87335A5F-557E-F344-B3D6-A3EB07392773}" srcOrd="4" destOrd="0" presId="urn:microsoft.com/office/officeart/2005/8/layout/chevron2"/>
    <dgm:cxn modelId="{5A42E7AA-9C2B-4E13-9A02-29072571E022}" type="presParOf" srcId="{87335A5F-557E-F344-B3D6-A3EB07392773}" destId="{55750E98-9057-324C-AF4E-A3613DF1EA14}" srcOrd="0" destOrd="0" presId="urn:microsoft.com/office/officeart/2005/8/layout/chevron2"/>
    <dgm:cxn modelId="{B5543337-BBC9-4FF4-AD93-2E8F2288884D}" type="presParOf" srcId="{87335A5F-557E-F344-B3D6-A3EB07392773}" destId="{708AA376-A3CA-224F-B4E0-B3B223C28F1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C68A70-1112-46FD-A265-0C5075243007}" type="doc">
      <dgm:prSet loTypeId="urn:microsoft.com/office/officeart/2005/8/layout/matrix1" loCatId="matrix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46A90B-3058-4A29-9626-D1EACC0F829A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uk-UA" sz="3600" b="1" dirty="0" smtClean="0">
              <a:solidFill>
                <a:schemeClr val="bg1"/>
              </a:solidFill>
            </a:rPr>
            <a:t>Методологія покращення</a:t>
          </a:r>
          <a:endParaRPr lang="en-US" sz="3600" b="1" dirty="0">
            <a:solidFill>
              <a:schemeClr val="bg1"/>
            </a:solidFill>
          </a:endParaRPr>
        </a:p>
      </dgm:t>
    </dgm:pt>
    <dgm:pt modelId="{2EB870DE-F06B-4228-AEE7-D9724AA22182}" type="parTrans" cxnId="{C10A0619-EC21-4AC4-806D-2167B44ADA8A}">
      <dgm:prSet/>
      <dgm:spPr/>
      <dgm:t>
        <a:bodyPr/>
        <a:lstStyle/>
        <a:p>
          <a:endParaRPr lang="en-US"/>
        </a:p>
      </dgm:t>
    </dgm:pt>
    <dgm:pt modelId="{22BC7321-7E1F-4B95-B23A-CA2594B274CF}" type="sibTrans" cxnId="{C10A0619-EC21-4AC4-806D-2167B44ADA8A}">
      <dgm:prSet/>
      <dgm:spPr/>
      <dgm:t>
        <a:bodyPr/>
        <a:lstStyle/>
        <a:p>
          <a:endParaRPr lang="en-US"/>
        </a:p>
      </dgm:t>
    </dgm:pt>
    <dgm:pt modelId="{5CD5F1FD-671F-49F4-AE3D-18F636B8AF8D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sz="4800" dirty="0" smtClean="0"/>
            <a:t>системи</a:t>
          </a:r>
          <a:endParaRPr lang="en-US" sz="4800" dirty="0"/>
        </a:p>
      </dgm:t>
    </dgm:pt>
    <dgm:pt modelId="{55D6E3AD-22FC-4603-81CE-66B8DD756A54}" type="parTrans" cxnId="{E30E2C80-5A85-41A9-AA13-D1D8DB6026AB}">
      <dgm:prSet/>
      <dgm:spPr/>
      <dgm:t>
        <a:bodyPr/>
        <a:lstStyle/>
        <a:p>
          <a:endParaRPr lang="en-US"/>
        </a:p>
      </dgm:t>
    </dgm:pt>
    <dgm:pt modelId="{C9DDA2CA-9316-4A2B-AEAB-055A9D70FDD6}" type="sibTrans" cxnId="{E30E2C80-5A85-41A9-AA13-D1D8DB6026AB}">
      <dgm:prSet/>
      <dgm:spPr/>
      <dgm:t>
        <a:bodyPr/>
        <a:lstStyle/>
        <a:p>
          <a:endParaRPr lang="en-US"/>
        </a:p>
      </dgm:t>
    </dgm:pt>
    <dgm:pt modelId="{56B99A41-6228-4652-A952-11A764738611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uk-UA" sz="4400" dirty="0" smtClean="0"/>
            <a:t>команди</a:t>
          </a:r>
          <a:endParaRPr lang="en-US" sz="3200" dirty="0"/>
        </a:p>
      </dgm:t>
    </dgm:pt>
    <dgm:pt modelId="{FDA53607-F7A6-4959-B6A3-E2D84234C8FD}" type="parTrans" cxnId="{8DECEE3A-180E-45A8-8F7D-E0E6FC4592DD}">
      <dgm:prSet/>
      <dgm:spPr/>
      <dgm:t>
        <a:bodyPr/>
        <a:lstStyle/>
        <a:p>
          <a:endParaRPr lang="en-US"/>
        </a:p>
      </dgm:t>
    </dgm:pt>
    <dgm:pt modelId="{13995DEB-C8D4-43D1-B79C-B77E32F59A98}" type="sibTrans" cxnId="{8DECEE3A-180E-45A8-8F7D-E0E6FC4592DD}">
      <dgm:prSet/>
      <dgm:spPr/>
      <dgm:t>
        <a:bodyPr/>
        <a:lstStyle/>
        <a:p>
          <a:endParaRPr lang="en-US"/>
        </a:p>
      </dgm:t>
    </dgm:pt>
    <dgm:pt modelId="{8103BBC4-6CC3-4261-BD24-8C32DA6DACEB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uk-UA" sz="4800" dirty="0" smtClean="0"/>
            <a:t>пацієнти</a:t>
          </a:r>
          <a:endParaRPr lang="en-US" sz="4400" dirty="0"/>
        </a:p>
      </dgm:t>
    </dgm:pt>
    <dgm:pt modelId="{D72E9BD9-00C7-4DFF-BB3E-D14C90108103}" type="parTrans" cxnId="{D24362AB-609A-45A5-8DEB-C8E5D0D9F224}">
      <dgm:prSet/>
      <dgm:spPr/>
      <dgm:t>
        <a:bodyPr/>
        <a:lstStyle/>
        <a:p>
          <a:endParaRPr lang="en-US"/>
        </a:p>
      </dgm:t>
    </dgm:pt>
    <dgm:pt modelId="{E6F2852C-1889-4FD0-BEC8-A1388FDF7A40}" type="sibTrans" cxnId="{D24362AB-609A-45A5-8DEB-C8E5D0D9F224}">
      <dgm:prSet/>
      <dgm:spPr/>
      <dgm:t>
        <a:bodyPr/>
        <a:lstStyle/>
        <a:p>
          <a:endParaRPr lang="en-US"/>
        </a:p>
      </dgm:t>
    </dgm:pt>
    <dgm:pt modelId="{F16BFA29-C05A-4C0A-8BA3-017CF9164917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uk-UA" sz="4800" dirty="0" smtClean="0"/>
            <a:t>дані</a:t>
          </a:r>
          <a:endParaRPr lang="en-US" sz="3200" dirty="0"/>
        </a:p>
      </dgm:t>
    </dgm:pt>
    <dgm:pt modelId="{8AF6BB43-867E-4CC6-AB91-21152A7007FD}" type="parTrans" cxnId="{17E53439-ACF5-452A-B2E8-59C8D77D893B}">
      <dgm:prSet/>
      <dgm:spPr/>
      <dgm:t>
        <a:bodyPr/>
        <a:lstStyle/>
        <a:p>
          <a:endParaRPr lang="en-US"/>
        </a:p>
      </dgm:t>
    </dgm:pt>
    <dgm:pt modelId="{D1A6AE80-CDAE-47F5-8898-3312164A5F0F}" type="sibTrans" cxnId="{17E53439-ACF5-452A-B2E8-59C8D77D893B}">
      <dgm:prSet/>
      <dgm:spPr/>
      <dgm:t>
        <a:bodyPr/>
        <a:lstStyle/>
        <a:p>
          <a:endParaRPr lang="en-US"/>
        </a:p>
      </dgm:t>
    </dgm:pt>
    <dgm:pt modelId="{86364A86-D669-4A7F-9FED-D4F616420C41}" type="pres">
      <dgm:prSet presAssocID="{42C68A70-1112-46FD-A265-0C507524300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A5953C-90C7-423C-BA4D-CA35D6D0D525}" type="pres">
      <dgm:prSet presAssocID="{42C68A70-1112-46FD-A265-0C5075243007}" presName="matrix" presStyleCnt="0"/>
      <dgm:spPr/>
    </dgm:pt>
    <dgm:pt modelId="{0D7BBB99-76EA-46A3-B732-37FBDA17C0A1}" type="pres">
      <dgm:prSet presAssocID="{42C68A70-1112-46FD-A265-0C5075243007}" presName="tile1" presStyleLbl="node1" presStyleIdx="0" presStyleCnt="4" custLinFactNeighborX="0" custLinFactNeighborY="1029"/>
      <dgm:spPr/>
      <dgm:t>
        <a:bodyPr/>
        <a:lstStyle/>
        <a:p>
          <a:endParaRPr lang="en-US"/>
        </a:p>
      </dgm:t>
    </dgm:pt>
    <dgm:pt modelId="{D5FBA89A-A8D4-4FD9-B5C4-CEC4AEB4BCCE}" type="pres">
      <dgm:prSet presAssocID="{42C68A70-1112-46FD-A265-0C507524300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7FE0E3-5169-468D-8FB4-092A3DDF65B3}" type="pres">
      <dgm:prSet presAssocID="{42C68A70-1112-46FD-A265-0C5075243007}" presName="tile2" presStyleLbl="node1" presStyleIdx="1" presStyleCnt="4"/>
      <dgm:spPr/>
      <dgm:t>
        <a:bodyPr/>
        <a:lstStyle/>
        <a:p>
          <a:endParaRPr lang="en-US"/>
        </a:p>
      </dgm:t>
    </dgm:pt>
    <dgm:pt modelId="{02256C84-F52F-4A42-8A01-1D8E695E6384}" type="pres">
      <dgm:prSet presAssocID="{42C68A70-1112-46FD-A265-0C507524300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593E6-79AE-4E3B-8C97-66C961DF3920}" type="pres">
      <dgm:prSet presAssocID="{42C68A70-1112-46FD-A265-0C5075243007}" presName="tile3" presStyleLbl="node1" presStyleIdx="2" presStyleCnt="4"/>
      <dgm:spPr/>
      <dgm:t>
        <a:bodyPr/>
        <a:lstStyle/>
        <a:p>
          <a:endParaRPr lang="en-US"/>
        </a:p>
      </dgm:t>
    </dgm:pt>
    <dgm:pt modelId="{CDDD0394-FD62-4131-9E4E-C783469D4B46}" type="pres">
      <dgm:prSet presAssocID="{42C68A70-1112-46FD-A265-0C507524300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FEDFA6-C028-4ED7-B6D8-0D369A2A6140}" type="pres">
      <dgm:prSet presAssocID="{42C68A70-1112-46FD-A265-0C5075243007}" presName="tile4" presStyleLbl="node1" presStyleIdx="3" presStyleCnt="4" custLinFactNeighborY="1800"/>
      <dgm:spPr/>
      <dgm:t>
        <a:bodyPr/>
        <a:lstStyle/>
        <a:p>
          <a:endParaRPr lang="en-US"/>
        </a:p>
      </dgm:t>
    </dgm:pt>
    <dgm:pt modelId="{32A718EF-3489-4BBD-8980-99409B545BD6}" type="pres">
      <dgm:prSet presAssocID="{42C68A70-1112-46FD-A265-0C507524300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DFCB21-B205-43BE-84CE-17948A71DE68}" type="pres">
      <dgm:prSet presAssocID="{42C68A70-1112-46FD-A265-0C5075243007}" presName="centerTile" presStyleLbl="fgShp" presStyleIdx="0" presStyleCnt="1" custScaleX="143042" custScaleY="16767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CD873C6C-C6E4-4060-B93D-D0CCD5F24BEB}" type="presOf" srcId="{5CD5F1FD-671F-49F4-AE3D-18F636B8AF8D}" destId="{0D7BBB99-76EA-46A3-B732-37FBDA17C0A1}" srcOrd="0" destOrd="0" presId="urn:microsoft.com/office/officeart/2005/8/layout/matrix1"/>
    <dgm:cxn modelId="{4F107E81-4F39-4BB8-88D0-5F27A1668D1F}" type="presOf" srcId="{F16BFA29-C05A-4C0A-8BA3-017CF9164917}" destId="{32A718EF-3489-4BBD-8980-99409B545BD6}" srcOrd="1" destOrd="0" presId="urn:microsoft.com/office/officeart/2005/8/layout/matrix1"/>
    <dgm:cxn modelId="{E30E2C80-5A85-41A9-AA13-D1D8DB6026AB}" srcId="{2B46A90B-3058-4A29-9626-D1EACC0F829A}" destId="{5CD5F1FD-671F-49F4-AE3D-18F636B8AF8D}" srcOrd="0" destOrd="0" parTransId="{55D6E3AD-22FC-4603-81CE-66B8DD756A54}" sibTransId="{C9DDA2CA-9316-4A2B-AEAB-055A9D70FDD6}"/>
    <dgm:cxn modelId="{8849932B-0AFB-4360-92ED-858986076643}" type="presOf" srcId="{8103BBC4-6CC3-4261-BD24-8C32DA6DACEB}" destId="{43A593E6-79AE-4E3B-8C97-66C961DF3920}" srcOrd="0" destOrd="0" presId="urn:microsoft.com/office/officeart/2005/8/layout/matrix1"/>
    <dgm:cxn modelId="{8285AE44-6271-4A9A-B7FB-57CC34698A62}" type="presOf" srcId="{56B99A41-6228-4652-A952-11A764738611}" destId="{4D7FE0E3-5169-468D-8FB4-092A3DDF65B3}" srcOrd="0" destOrd="0" presId="urn:microsoft.com/office/officeart/2005/8/layout/matrix1"/>
    <dgm:cxn modelId="{C10A0619-EC21-4AC4-806D-2167B44ADA8A}" srcId="{42C68A70-1112-46FD-A265-0C5075243007}" destId="{2B46A90B-3058-4A29-9626-D1EACC0F829A}" srcOrd="0" destOrd="0" parTransId="{2EB870DE-F06B-4228-AEE7-D9724AA22182}" sibTransId="{22BC7321-7E1F-4B95-B23A-CA2594B274CF}"/>
    <dgm:cxn modelId="{E2A73A1B-0E7F-4FF2-8C30-39C16BEE1EF2}" type="presOf" srcId="{42C68A70-1112-46FD-A265-0C5075243007}" destId="{86364A86-D669-4A7F-9FED-D4F616420C41}" srcOrd="0" destOrd="0" presId="urn:microsoft.com/office/officeart/2005/8/layout/matrix1"/>
    <dgm:cxn modelId="{8DECEE3A-180E-45A8-8F7D-E0E6FC4592DD}" srcId="{2B46A90B-3058-4A29-9626-D1EACC0F829A}" destId="{56B99A41-6228-4652-A952-11A764738611}" srcOrd="1" destOrd="0" parTransId="{FDA53607-F7A6-4959-B6A3-E2D84234C8FD}" sibTransId="{13995DEB-C8D4-43D1-B79C-B77E32F59A98}"/>
    <dgm:cxn modelId="{3615FE13-2596-4E24-A860-6B864910B583}" type="presOf" srcId="{8103BBC4-6CC3-4261-BD24-8C32DA6DACEB}" destId="{CDDD0394-FD62-4131-9E4E-C783469D4B46}" srcOrd="1" destOrd="0" presId="urn:microsoft.com/office/officeart/2005/8/layout/matrix1"/>
    <dgm:cxn modelId="{2876AFF5-2B20-4C23-9819-98026666DC9F}" type="presOf" srcId="{2B46A90B-3058-4A29-9626-D1EACC0F829A}" destId="{70DFCB21-B205-43BE-84CE-17948A71DE68}" srcOrd="0" destOrd="0" presId="urn:microsoft.com/office/officeart/2005/8/layout/matrix1"/>
    <dgm:cxn modelId="{3B0192BB-D636-42A2-8C1D-04DB204B6AE3}" type="presOf" srcId="{56B99A41-6228-4652-A952-11A764738611}" destId="{02256C84-F52F-4A42-8A01-1D8E695E6384}" srcOrd="1" destOrd="0" presId="urn:microsoft.com/office/officeart/2005/8/layout/matrix1"/>
    <dgm:cxn modelId="{0EE971AD-B0A5-4030-A6D8-EB631ECFB1F8}" type="presOf" srcId="{F16BFA29-C05A-4C0A-8BA3-017CF9164917}" destId="{1FFEDFA6-C028-4ED7-B6D8-0D369A2A6140}" srcOrd="0" destOrd="0" presId="urn:microsoft.com/office/officeart/2005/8/layout/matrix1"/>
    <dgm:cxn modelId="{17E53439-ACF5-452A-B2E8-59C8D77D893B}" srcId="{2B46A90B-3058-4A29-9626-D1EACC0F829A}" destId="{F16BFA29-C05A-4C0A-8BA3-017CF9164917}" srcOrd="3" destOrd="0" parTransId="{8AF6BB43-867E-4CC6-AB91-21152A7007FD}" sibTransId="{D1A6AE80-CDAE-47F5-8898-3312164A5F0F}"/>
    <dgm:cxn modelId="{D24362AB-609A-45A5-8DEB-C8E5D0D9F224}" srcId="{2B46A90B-3058-4A29-9626-D1EACC0F829A}" destId="{8103BBC4-6CC3-4261-BD24-8C32DA6DACEB}" srcOrd="2" destOrd="0" parTransId="{D72E9BD9-00C7-4DFF-BB3E-D14C90108103}" sibTransId="{E6F2852C-1889-4FD0-BEC8-A1388FDF7A40}"/>
    <dgm:cxn modelId="{6C18587A-724A-4939-8AB1-B00CF588F05C}" type="presOf" srcId="{5CD5F1FD-671F-49F4-AE3D-18F636B8AF8D}" destId="{D5FBA89A-A8D4-4FD9-B5C4-CEC4AEB4BCCE}" srcOrd="1" destOrd="0" presId="urn:microsoft.com/office/officeart/2005/8/layout/matrix1"/>
    <dgm:cxn modelId="{D0685E70-4C5C-4A3A-A662-B0D3725B4554}" type="presParOf" srcId="{86364A86-D669-4A7F-9FED-D4F616420C41}" destId="{42A5953C-90C7-423C-BA4D-CA35D6D0D525}" srcOrd="0" destOrd="0" presId="urn:microsoft.com/office/officeart/2005/8/layout/matrix1"/>
    <dgm:cxn modelId="{F38FE028-379B-4902-9D32-A3F88B3D152E}" type="presParOf" srcId="{42A5953C-90C7-423C-BA4D-CA35D6D0D525}" destId="{0D7BBB99-76EA-46A3-B732-37FBDA17C0A1}" srcOrd="0" destOrd="0" presId="urn:microsoft.com/office/officeart/2005/8/layout/matrix1"/>
    <dgm:cxn modelId="{B22C9434-F259-4BF7-B1A0-6942C6842D04}" type="presParOf" srcId="{42A5953C-90C7-423C-BA4D-CA35D6D0D525}" destId="{D5FBA89A-A8D4-4FD9-B5C4-CEC4AEB4BCCE}" srcOrd="1" destOrd="0" presId="urn:microsoft.com/office/officeart/2005/8/layout/matrix1"/>
    <dgm:cxn modelId="{994ED8ED-B30B-48E9-8E23-C17DD7EF87CC}" type="presParOf" srcId="{42A5953C-90C7-423C-BA4D-CA35D6D0D525}" destId="{4D7FE0E3-5169-468D-8FB4-092A3DDF65B3}" srcOrd="2" destOrd="0" presId="urn:microsoft.com/office/officeart/2005/8/layout/matrix1"/>
    <dgm:cxn modelId="{C0E1AAFC-B6CB-4B56-9DC9-41F745E5908D}" type="presParOf" srcId="{42A5953C-90C7-423C-BA4D-CA35D6D0D525}" destId="{02256C84-F52F-4A42-8A01-1D8E695E6384}" srcOrd="3" destOrd="0" presId="urn:microsoft.com/office/officeart/2005/8/layout/matrix1"/>
    <dgm:cxn modelId="{BF585638-3F48-46F9-8C4A-89855D1CE0DB}" type="presParOf" srcId="{42A5953C-90C7-423C-BA4D-CA35D6D0D525}" destId="{43A593E6-79AE-4E3B-8C97-66C961DF3920}" srcOrd="4" destOrd="0" presId="urn:microsoft.com/office/officeart/2005/8/layout/matrix1"/>
    <dgm:cxn modelId="{7BAB1BD9-D5B4-4FA3-A470-EE6B4A0E03D6}" type="presParOf" srcId="{42A5953C-90C7-423C-BA4D-CA35D6D0D525}" destId="{CDDD0394-FD62-4131-9E4E-C783469D4B46}" srcOrd="5" destOrd="0" presId="urn:microsoft.com/office/officeart/2005/8/layout/matrix1"/>
    <dgm:cxn modelId="{2385F57D-5BF1-4DAD-A749-DD9856F9153E}" type="presParOf" srcId="{42A5953C-90C7-423C-BA4D-CA35D6D0D525}" destId="{1FFEDFA6-C028-4ED7-B6D8-0D369A2A6140}" srcOrd="6" destOrd="0" presId="urn:microsoft.com/office/officeart/2005/8/layout/matrix1"/>
    <dgm:cxn modelId="{807A98E1-186E-4060-87DF-ADF5DF739246}" type="presParOf" srcId="{42A5953C-90C7-423C-BA4D-CA35D6D0D525}" destId="{32A718EF-3489-4BBD-8980-99409B545BD6}" srcOrd="7" destOrd="0" presId="urn:microsoft.com/office/officeart/2005/8/layout/matrix1"/>
    <dgm:cxn modelId="{1854EE12-B5C9-41C0-A525-1BCAA925F25E}" type="presParOf" srcId="{86364A86-D669-4A7F-9FED-D4F616420C41}" destId="{70DFCB21-B205-43BE-84CE-17948A71DE6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CA574-5EB2-134C-B93F-19C71B9E542F}">
      <dsp:nvSpPr>
        <dsp:cNvPr id="0" name=""/>
        <dsp:cNvSpPr/>
      </dsp:nvSpPr>
      <dsp:spPr>
        <a:xfrm rot="5400000">
          <a:off x="61936" y="219656"/>
          <a:ext cx="1427923" cy="994316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90%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(95)</a:t>
          </a:r>
          <a:endParaRPr lang="en-US" sz="1500" kern="1200" dirty="0"/>
        </a:p>
      </dsp:txBody>
      <dsp:txXfrm rot="-5400000">
        <a:off x="278740" y="500010"/>
        <a:ext cx="994316" cy="433607"/>
      </dsp:txXfrm>
    </dsp:sp>
    <dsp:sp modelId="{7D4A34C0-EC02-C94A-A0E4-F90305C88E8D}">
      <dsp:nvSpPr>
        <dsp:cNvPr id="0" name=""/>
        <dsp:cNvSpPr/>
      </dsp:nvSpPr>
      <dsp:spPr>
        <a:xfrm rot="5400000">
          <a:off x="3931893" y="-2652248"/>
          <a:ext cx="923293" cy="6240967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solidFill>
                <a:schemeClr val="bg2">
                  <a:lumMod val="50000"/>
                </a:schemeClr>
              </a:solidFill>
            </a:rPr>
            <a:t>ЛЖВ знають свій статус </a:t>
          </a:r>
          <a:r>
            <a:rPr lang="en-US" sz="2800" kern="1200" dirty="0" smtClean="0">
              <a:solidFill>
                <a:schemeClr val="bg2">
                  <a:lumMod val="50000"/>
                </a:schemeClr>
              </a:solidFill>
            </a:rPr>
            <a:t>“T</a:t>
          </a:r>
          <a:r>
            <a:rPr lang="uk-UA" sz="2800" kern="1200" dirty="0" smtClean="0">
              <a:solidFill>
                <a:schemeClr val="bg2">
                  <a:lumMod val="50000"/>
                </a:schemeClr>
              </a:solidFill>
            </a:rPr>
            <a:t>естуй</a:t>
          </a:r>
          <a:r>
            <a:rPr lang="en-US" sz="2800" kern="1200" dirty="0" smtClean="0">
              <a:solidFill>
                <a:schemeClr val="bg2">
                  <a:lumMod val="50000"/>
                </a:schemeClr>
              </a:solidFill>
            </a:rPr>
            <a:t>”</a:t>
          </a:r>
          <a:endParaRPr lang="en-US" sz="2800" b="1" kern="1200" dirty="0">
            <a:solidFill>
              <a:schemeClr val="bg2">
                <a:lumMod val="50000"/>
              </a:schemeClr>
            </a:solidFill>
          </a:endParaRPr>
        </a:p>
      </dsp:txBody>
      <dsp:txXfrm rot="-5400000">
        <a:off x="1273057" y="51659"/>
        <a:ext cx="6195896" cy="833151"/>
      </dsp:txXfrm>
    </dsp:sp>
    <dsp:sp modelId="{10879D82-BC0A-9C44-AD26-A5D97EF18BCE}">
      <dsp:nvSpPr>
        <dsp:cNvPr id="0" name=""/>
        <dsp:cNvSpPr/>
      </dsp:nvSpPr>
      <dsp:spPr>
        <a:xfrm rot="5400000">
          <a:off x="65672" y="1447863"/>
          <a:ext cx="1420451" cy="994316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90%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(95)</a:t>
          </a:r>
          <a:endParaRPr lang="en-US" sz="1500" kern="1200" dirty="0"/>
        </a:p>
      </dsp:txBody>
      <dsp:txXfrm rot="-5400000">
        <a:off x="278740" y="1731953"/>
        <a:ext cx="994316" cy="426135"/>
      </dsp:txXfrm>
    </dsp:sp>
    <dsp:sp modelId="{A792810D-D242-D34D-ABFE-4B58E794DE42}">
      <dsp:nvSpPr>
        <dsp:cNvPr id="0" name=""/>
        <dsp:cNvSpPr/>
      </dsp:nvSpPr>
      <dsp:spPr>
        <a:xfrm rot="5400000">
          <a:off x="3931893" y="-1424041"/>
          <a:ext cx="923293" cy="6240967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solidFill>
                <a:schemeClr val="bg2">
                  <a:lumMod val="50000"/>
                </a:schemeClr>
              </a:solidFill>
            </a:rPr>
            <a:t>ЛЖВ отримують АРТ</a:t>
          </a:r>
          <a:r>
            <a:rPr lang="en-US" sz="2800" kern="1200" dirty="0" smtClean="0">
              <a:solidFill>
                <a:schemeClr val="bg2">
                  <a:lumMod val="50000"/>
                </a:schemeClr>
              </a:solidFill>
            </a:rPr>
            <a:t> “</a:t>
          </a:r>
          <a:r>
            <a:rPr lang="uk-UA" sz="2800" kern="1200" dirty="0" smtClean="0">
              <a:solidFill>
                <a:schemeClr val="bg2">
                  <a:lumMod val="50000"/>
                </a:schemeClr>
              </a:solidFill>
            </a:rPr>
            <a:t>Лікуй</a:t>
          </a:r>
          <a:r>
            <a:rPr lang="en-US" sz="2800" kern="1200" dirty="0" smtClean="0">
              <a:solidFill>
                <a:schemeClr val="bg2">
                  <a:lumMod val="50000"/>
                </a:schemeClr>
              </a:solidFill>
            </a:rPr>
            <a:t>”</a:t>
          </a:r>
          <a:endParaRPr lang="en-US" sz="2800" b="1" kern="1200" dirty="0">
            <a:solidFill>
              <a:schemeClr val="bg2">
                <a:lumMod val="50000"/>
              </a:schemeClr>
            </a:solidFill>
          </a:endParaRPr>
        </a:p>
      </dsp:txBody>
      <dsp:txXfrm rot="-5400000">
        <a:off x="1273057" y="1279866"/>
        <a:ext cx="6195896" cy="833151"/>
      </dsp:txXfrm>
    </dsp:sp>
    <dsp:sp modelId="{55750E98-9057-324C-AF4E-A3613DF1EA14}">
      <dsp:nvSpPr>
        <dsp:cNvPr id="0" name=""/>
        <dsp:cNvSpPr/>
      </dsp:nvSpPr>
      <dsp:spPr>
        <a:xfrm rot="5400000">
          <a:off x="51364" y="2672334"/>
          <a:ext cx="1420451" cy="994316"/>
        </a:xfrm>
        <a:prstGeom prst="chevron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90%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(95)</a:t>
          </a:r>
          <a:endParaRPr lang="en-US" sz="1600" kern="1200" dirty="0"/>
        </a:p>
      </dsp:txBody>
      <dsp:txXfrm rot="-5400000">
        <a:off x="264432" y="2956424"/>
        <a:ext cx="994316" cy="426135"/>
      </dsp:txXfrm>
    </dsp:sp>
    <dsp:sp modelId="{708AA376-A3CA-224F-B4E0-B3B223C28F16}">
      <dsp:nvSpPr>
        <dsp:cNvPr id="0" name=""/>
        <dsp:cNvSpPr/>
      </dsp:nvSpPr>
      <dsp:spPr>
        <a:xfrm rot="5400000">
          <a:off x="3975247" y="-146777"/>
          <a:ext cx="923293" cy="6207952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solidFill>
                <a:schemeClr val="bg2">
                  <a:lumMod val="50000"/>
                </a:schemeClr>
              </a:solidFill>
            </a:rPr>
            <a:t>ЛЖВ мають невизначальне вірусне навантаження </a:t>
          </a:r>
          <a:r>
            <a:rPr lang="en-US" sz="2800" kern="1200" dirty="0" smtClean="0">
              <a:solidFill>
                <a:schemeClr val="bg2">
                  <a:lumMod val="50000"/>
                </a:schemeClr>
              </a:solidFill>
            </a:rPr>
            <a:t>“</a:t>
          </a:r>
          <a:r>
            <a:rPr lang="uk-UA" sz="2800" kern="1200" dirty="0" smtClean="0">
              <a:solidFill>
                <a:schemeClr val="bg2">
                  <a:lumMod val="50000"/>
                </a:schemeClr>
              </a:solidFill>
            </a:rPr>
            <a:t>Утримуй</a:t>
          </a:r>
          <a:r>
            <a:rPr lang="en-US" sz="2800" kern="1200" dirty="0" smtClean="0">
              <a:solidFill>
                <a:schemeClr val="bg2">
                  <a:lumMod val="50000"/>
                </a:schemeClr>
              </a:solidFill>
            </a:rPr>
            <a:t>"</a:t>
          </a:r>
          <a:endParaRPr lang="en-US" sz="2800" b="1" kern="1200" dirty="0">
            <a:solidFill>
              <a:schemeClr val="bg2">
                <a:lumMod val="50000"/>
              </a:schemeClr>
            </a:solidFill>
          </a:endParaRPr>
        </a:p>
      </dsp:txBody>
      <dsp:txXfrm rot="-5400000">
        <a:off x="1332918" y="2540623"/>
        <a:ext cx="6162881" cy="8331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BBB99-76EA-46A3-B732-37FBDA17C0A1}">
      <dsp:nvSpPr>
        <dsp:cNvPr id="0" name=""/>
        <dsp:cNvSpPr/>
      </dsp:nvSpPr>
      <dsp:spPr>
        <a:xfrm rot="16200000">
          <a:off x="748196" y="-725063"/>
          <a:ext cx="2248024" cy="3744416"/>
        </a:xfrm>
        <a:prstGeom prst="round1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kern="1200" dirty="0" smtClean="0"/>
            <a:t>системи</a:t>
          </a:r>
          <a:endParaRPr lang="en-US" sz="4800" kern="1200" dirty="0"/>
        </a:p>
      </dsp:txBody>
      <dsp:txXfrm rot="5400000">
        <a:off x="0" y="23133"/>
        <a:ext cx="3744416" cy="1686018"/>
      </dsp:txXfrm>
    </dsp:sp>
    <dsp:sp modelId="{4D7FE0E3-5169-468D-8FB4-092A3DDF65B3}">
      <dsp:nvSpPr>
        <dsp:cNvPr id="0" name=""/>
        <dsp:cNvSpPr/>
      </dsp:nvSpPr>
      <dsp:spPr>
        <a:xfrm>
          <a:off x="3744416" y="0"/>
          <a:ext cx="3744416" cy="2248024"/>
        </a:xfrm>
        <a:prstGeom prst="round1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/>
            <a:t>команди</a:t>
          </a:r>
          <a:endParaRPr lang="en-US" sz="3200" kern="1200" dirty="0"/>
        </a:p>
      </dsp:txBody>
      <dsp:txXfrm>
        <a:off x="3744416" y="0"/>
        <a:ext cx="3744416" cy="1686018"/>
      </dsp:txXfrm>
    </dsp:sp>
    <dsp:sp modelId="{43A593E6-79AE-4E3B-8C97-66C961DF3920}">
      <dsp:nvSpPr>
        <dsp:cNvPr id="0" name=""/>
        <dsp:cNvSpPr/>
      </dsp:nvSpPr>
      <dsp:spPr>
        <a:xfrm rot="10800000">
          <a:off x="0" y="2248024"/>
          <a:ext cx="3744416" cy="2248024"/>
        </a:xfrm>
        <a:prstGeom prst="round1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kern="1200" dirty="0" smtClean="0"/>
            <a:t>пацієнти</a:t>
          </a:r>
          <a:endParaRPr lang="en-US" sz="4400" kern="1200" dirty="0"/>
        </a:p>
      </dsp:txBody>
      <dsp:txXfrm rot="10800000">
        <a:off x="0" y="2810029"/>
        <a:ext cx="3744416" cy="1686018"/>
      </dsp:txXfrm>
    </dsp:sp>
    <dsp:sp modelId="{1FFEDFA6-C028-4ED7-B6D8-0D369A2A6140}">
      <dsp:nvSpPr>
        <dsp:cNvPr id="0" name=""/>
        <dsp:cNvSpPr/>
      </dsp:nvSpPr>
      <dsp:spPr>
        <a:xfrm rot="5400000">
          <a:off x="4492612" y="1499827"/>
          <a:ext cx="2248024" cy="3744416"/>
        </a:xfrm>
        <a:prstGeom prst="round1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kern="1200" dirty="0" smtClean="0"/>
            <a:t>дані</a:t>
          </a:r>
          <a:endParaRPr lang="en-US" sz="3200" kern="1200" dirty="0"/>
        </a:p>
      </dsp:txBody>
      <dsp:txXfrm rot="-5400000">
        <a:off x="3744416" y="2810029"/>
        <a:ext cx="3744416" cy="1686018"/>
      </dsp:txXfrm>
    </dsp:sp>
    <dsp:sp modelId="{70DFCB21-B205-43BE-84CE-17948A71DE68}">
      <dsp:nvSpPr>
        <dsp:cNvPr id="0" name=""/>
        <dsp:cNvSpPr/>
      </dsp:nvSpPr>
      <dsp:spPr>
        <a:xfrm>
          <a:off x="2137589" y="1305674"/>
          <a:ext cx="3213652" cy="1884698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solidFill>
                <a:schemeClr val="bg1"/>
              </a:solidFill>
            </a:rPr>
            <a:t>Методологія покращення</a:t>
          </a:r>
          <a:endParaRPr lang="en-US" sz="3600" b="1" kern="1200" dirty="0">
            <a:solidFill>
              <a:schemeClr val="bg1"/>
            </a:solidFill>
          </a:endParaRPr>
        </a:p>
      </dsp:txBody>
      <dsp:txXfrm>
        <a:off x="2229592" y="1397677"/>
        <a:ext cx="3029646" cy="1700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1" cy="464820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7" y="0"/>
            <a:ext cx="3037841" cy="464820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03E9E204-F405-4D1C-8CE6-080CEED0E1CD}" type="datetimeFigureOut">
              <a:rPr lang="uk-UA" smtClean="0"/>
              <a:pPr/>
              <a:t>24.05.2016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1" cy="464820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7" y="8829966"/>
            <a:ext cx="3037841" cy="464820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B0B5F463-0768-4E25-BC69-E60C07BC434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34658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1" cy="464820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1" cy="464820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9B4341FA-E302-4303-9570-B9C0E97E0F19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1" cy="464820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6"/>
            <a:ext cx="3037841" cy="464820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37B0B964-8651-4079-A9E0-5B9C08D625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8707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0B964-8651-4079-A9E0-5B9C08D6259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4112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en-US" b="1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9B3DB3E5-FE26-4B54-B887-0373CF8A4C94}" type="slidenum">
              <a:rPr lang="uk-UA" altLang="en-US" smtClean="0"/>
              <a:pPr algn="l"/>
              <a:t>7</a:t>
            </a:fld>
            <a:endParaRPr lang="uk-UA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555846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6936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6012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50565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59428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4801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8" r:id="rId2"/>
    <p:sldLayoutId id="214748369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1560" y="2693987"/>
            <a:ext cx="7772400" cy="1470025"/>
          </a:xfrm>
        </p:spPr>
        <p:txBody>
          <a:bodyPr>
            <a:noAutofit/>
          </a:bodyPr>
          <a:lstStyle/>
          <a:p>
            <a:r>
              <a:rPr lang="uk-UA" sz="4000" dirty="0"/>
              <a:t>Огляд </a:t>
            </a:r>
            <a:r>
              <a:rPr lang="uk-UA" sz="4000" dirty="0" smtClean="0"/>
              <a:t>діяльності проекту </a:t>
            </a:r>
            <a:r>
              <a:rPr lang="en-US" sz="4000" dirty="0"/>
              <a:t>RESPOND</a:t>
            </a:r>
            <a:br>
              <a:rPr lang="en-US" sz="4000" dirty="0"/>
            </a:br>
            <a:r>
              <a:rPr lang="uk-UA" sz="4000" dirty="0" smtClean="0"/>
              <a:t>у м. Києві</a:t>
            </a:r>
            <a:endParaRPr lang="uk-UA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11560" y="5157192"/>
            <a:ext cx="6408712" cy="1152128"/>
          </a:xfrm>
        </p:spPr>
        <p:txBody>
          <a:bodyPr>
            <a:noAutofit/>
          </a:bodyPr>
          <a:lstStyle/>
          <a:p>
            <a:pPr algn="l"/>
            <a:r>
              <a:rPr lang="uk-UA" sz="2400" i="1" dirty="0" smtClean="0"/>
              <a:t>Олена Герасимова, Директор Проекту </a:t>
            </a:r>
            <a:r>
              <a:rPr lang="en-US" sz="2400" i="1" dirty="0" smtClean="0"/>
              <a:t>RESPOND</a:t>
            </a:r>
            <a:endParaRPr lang="uk-UA" sz="2400" i="1" dirty="0" smtClean="0"/>
          </a:p>
          <a:p>
            <a:pPr algn="l"/>
            <a:r>
              <a:rPr lang="uk-UA" sz="2400" i="1" dirty="0" smtClean="0"/>
              <a:t>м. Київ, 23 травня 2016</a:t>
            </a:r>
            <a:endParaRPr lang="uk-UA" sz="2400" i="1" dirty="0"/>
          </a:p>
        </p:txBody>
      </p:sp>
    </p:spTree>
    <p:extLst>
      <p:ext uri="{BB962C8B-B14F-4D97-AF65-F5344CB8AC3E}">
        <p14:creationId xmlns:p14="http://schemas.microsoft.com/office/powerpoint/2010/main" xmlns="" val="320511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548680"/>
            <a:ext cx="8064896" cy="6231966"/>
          </a:xfrm>
        </p:spPr>
      </p:pic>
    </p:spTree>
    <p:extLst>
      <p:ext uri="{BB962C8B-B14F-4D97-AF65-F5344CB8AC3E}">
        <p14:creationId xmlns:p14="http://schemas.microsoft.com/office/powerpoint/2010/main" xmlns="" val="1494784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281" y="515889"/>
            <a:ext cx="8207437" cy="6342111"/>
          </a:xfrm>
        </p:spPr>
      </p:pic>
    </p:spTree>
    <p:extLst>
      <p:ext uri="{BB962C8B-B14F-4D97-AF65-F5344CB8AC3E}">
        <p14:creationId xmlns:p14="http://schemas.microsoft.com/office/powerpoint/2010/main" xmlns="" val="1385996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206" y="430848"/>
            <a:ext cx="8258266" cy="6381389"/>
          </a:xfrm>
        </p:spPr>
      </p:pic>
    </p:spTree>
    <p:extLst>
      <p:ext uri="{BB962C8B-B14F-4D97-AF65-F5344CB8AC3E}">
        <p14:creationId xmlns:p14="http://schemas.microsoft.com/office/powerpoint/2010/main" xmlns="" val="285152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" y="116632"/>
            <a:ext cx="4092185" cy="2736304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tx1"/>
                </a:solidFill>
              </a:rPr>
              <a:t>Тестування та залучення до лікування ЧСЧ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764704"/>
            <a:ext cx="4217999" cy="6093296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429000"/>
            <a:ext cx="4114800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Виконавець: Гей Альянс</a:t>
            </a:r>
          </a:p>
          <a:p>
            <a:r>
              <a:rPr lang="uk-UA" dirty="0" smtClean="0"/>
              <a:t>Термін: 01.01.2016 – 31.03.2017</a:t>
            </a:r>
          </a:p>
          <a:p>
            <a:r>
              <a:rPr lang="uk-UA" dirty="0" smtClean="0"/>
              <a:t>Ціль: 1000 клієнтів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7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" y="260648"/>
            <a:ext cx="9096233" cy="1584176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tx1"/>
                </a:solidFill>
              </a:rPr>
              <a:t>Тестування та залучення до лікування </a:t>
            </a:r>
            <a:br>
              <a:rPr lang="uk-UA" sz="3600" dirty="0" smtClean="0">
                <a:solidFill>
                  <a:schemeClr val="tx1"/>
                </a:solidFill>
              </a:rPr>
            </a:br>
            <a:r>
              <a:rPr lang="uk-UA" sz="3600" dirty="0" smtClean="0">
                <a:solidFill>
                  <a:schemeClr val="tx1"/>
                </a:solidFill>
              </a:rPr>
              <a:t>статевих партнерів ЛЖВ та ЛВН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364" y="1988840"/>
            <a:ext cx="8363272" cy="5119356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 smtClean="0"/>
              <a:t>Виконавці: </a:t>
            </a:r>
            <a:r>
              <a:rPr lang="uk-UA" dirty="0" smtClean="0"/>
              <a:t>Київське відділення Мережі ЛЖВ; «Вертикаль»</a:t>
            </a:r>
          </a:p>
          <a:p>
            <a:r>
              <a:rPr lang="uk-UA" b="1" dirty="0"/>
              <a:t>Термін: </a:t>
            </a:r>
            <a:r>
              <a:rPr lang="uk-UA" dirty="0"/>
              <a:t>01.01.2016 – 31.03.2017</a:t>
            </a:r>
          </a:p>
          <a:p>
            <a:r>
              <a:rPr lang="uk-UA" b="1" dirty="0"/>
              <a:t>Ціль: </a:t>
            </a:r>
            <a:r>
              <a:rPr lang="uk-UA" dirty="0"/>
              <a:t>1000 </a:t>
            </a:r>
            <a:r>
              <a:rPr lang="uk-UA" dirty="0" smtClean="0"/>
              <a:t>партнерів ЛВН; 1400 партнерів ЛЖВ</a:t>
            </a:r>
          </a:p>
          <a:p>
            <a:r>
              <a:rPr lang="uk-UA" b="1" dirty="0" smtClean="0"/>
              <a:t>Станом на 1.04.2016</a:t>
            </a:r>
          </a:p>
          <a:p>
            <a:r>
              <a:rPr lang="ru-RU" i="1" dirty="0" err="1" smtClean="0"/>
              <a:t>Партнери</a:t>
            </a:r>
            <a:r>
              <a:rPr lang="ru-RU" i="1" dirty="0" smtClean="0"/>
              <a:t> ЛЖВ:</a:t>
            </a:r>
          </a:p>
          <a:p>
            <a:r>
              <a:rPr lang="ru-RU" dirty="0" smtClean="0"/>
              <a:t>Залучено 182; </a:t>
            </a:r>
            <a:r>
              <a:rPr lang="ru-RU" dirty="0" err="1" smtClean="0"/>
              <a:t>пройшли</a:t>
            </a:r>
            <a:r>
              <a:rPr lang="ru-RU" dirty="0" smtClean="0"/>
              <a:t> </a:t>
            </a:r>
            <a:r>
              <a:rPr lang="ru-RU" dirty="0" err="1" smtClean="0"/>
              <a:t>тестування</a:t>
            </a:r>
            <a:r>
              <a:rPr lang="ru-RU" dirty="0" smtClean="0"/>
              <a:t> 87; </a:t>
            </a:r>
            <a:r>
              <a:rPr lang="ru-RU" dirty="0" err="1" smtClean="0"/>
              <a:t>позитивних</a:t>
            </a:r>
            <a:r>
              <a:rPr lang="ru-RU" dirty="0" smtClean="0"/>
              <a:t> </a:t>
            </a:r>
            <a:r>
              <a:rPr lang="ru-RU" dirty="0" err="1" smtClean="0"/>
              <a:t>результатів</a:t>
            </a:r>
            <a:r>
              <a:rPr lang="ru-RU" dirty="0" smtClean="0"/>
              <a:t> 30 (34.5%); на ДО – 25</a:t>
            </a:r>
          </a:p>
          <a:p>
            <a:r>
              <a:rPr lang="ru-RU" i="1" dirty="0" err="1" smtClean="0"/>
              <a:t>Партнери</a:t>
            </a:r>
            <a:r>
              <a:rPr lang="ru-RU" i="1" dirty="0" smtClean="0"/>
              <a:t> ЛВН:</a:t>
            </a:r>
          </a:p>
          <a:p>
            <a:r>
              <a:rPr lang="ru-RU" dirty="0" smtClean="0"/>
              <a:t>Залучено 142; </a:t>
            </a:r>
            <a:r>
              <a:rPr lang="ru-RU" dirty="0" err="1" smtClean="0"/>
              <a:t>пройшли</a:t>
            </a:r>
            <a:r>
              <a:rPr lang="ru-RU" dirty="0" smtClean="0"/>
              <a:t> </a:t>
            </a:r>
            <a:r>
              <a:rPr lang="ru-RU" dirty="0" err="1" smtClean="0"/>
              <a:t>тестування</a:t>
            </a:r>
            <a:r>
              <a:rPr lang="ru-RU" dirty="0" smtClean="0"/>
              <a:t> 103; </a:t>
            </a:r>
            <a:r>
              <a:rPr lang="ru-RU" dirty="0" err="1" smtClean="0"/>
              <a:t>позитивних</a:t>
            </a:r>
            <a:r>
              <a:rPr lang="ru-RU" dirty="0" smtClean="0"/>
              <a:t> 10 (9.7%); </a:t>
            </a:r>
            <a:r>
              <a:rPr lang="ru-RU" dirty="0" err="1" smtClean="0"/>
              <a:t>всі</a:t>
            </a:r>
            <a:r>
              <a:rPr lang="ru-RU" dirty="0" smtClean="0"/>
              <a:t> на ДО</a:t>
            </a:r>
          </a:p>
          <a:p>
            <a:r>
              <a:rPr lang="ru-RU" dirty="0" smtClean="0"/>
              <a:t> </a:t>
            </a:r>
            <a:endParaRPr lang="uk-U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324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tx1"/>
                </a:solidFill>
              </a:rPr>
              <a:t>Наступні кроки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7638"/>
            <a:ext cx="8435280" cy="4708525"/>
          </a:xfrm>
        </p:spPr>
        <p:txBody>
          <a:bodyPr>
            <a:normAutofit lnSpcReduction="10000"/>
          </a:bodyPr>
          <a:lstStyle/>
          <a:p>
            <a:pPr marL="457200" indent="-457200">
              <a:buFontTx/>
              <a:buChar char="-"/>
            </a:pPr>
            <a:r>
              <a:rPr lang="uk-UA" dirty="0" smtClean="0"/>
              <a:t>Тестування запланованих змін</a:t>
            </a:r>
          </a:p>
          <a:p>
            <a:pPr marL="457200" indent="-457200">
              <a:buFontTx/>
              <a:buChar char="-"/>
            </a:pPr>
            <a:r>
              <a:rPr lang="uk-UA" dirty="0" smtClean="0"/>
              <a:t>Вимірювання ефективності (збір та аналіз даних)</a:t>
            </a:r>
          </a:p>
          <a:p>
            <a:pPr marL="457200" indent="-457200">
              <a:buFontTx/>
              <a:buChar char="-"/>
            </a:pPr>
            <a:r>
              <a:rPr lang="uk-UA" dirty="0" smtClean="0"/>
              <a:t>Тиражування пакету ефективних змін в інших районах міста</a:t>
            </a:r>
          </a:p>
          <a:p>
            <a:pPr marL="457200" indent="-457200">
              <a:buFontTx/>
              <a:buChar char="-"/>
            </a:pPr>
            <a:r>
              <a:rPr lang="uk-UA" dirty="0" smtClean="0"/>
              <a:t>Подальше навчання медичних фахівців</a:t>
            </a:r>
          </a:p>
          <a:p>
            <a:pPr marL="457200" indent="-457200">
              <a:buFontTx/>
              <a:buChar char="-"/>
            </a:pPr>
            <a:r>
              <a:rPr lang="uk-UA" dirty="0" smtClean="0"/>
              <a:t>Обмін в межах міста та між регіонами</a:t>
            </a:r>
          </a:p>
          <a:p>
            <a:pPr marL="457200" indent="-457200">
              <a:buFontTx/>
              <a:buChar char="-"/>
            </a:pPr>
            <a:r>
              <a:rPr lang="uk-UA" dirty="0" smtClean="0"/>
              <a:t>Закриття прогалин у наданні послуг через грантову підтримку</a:t>
            </a:r>
          </a:p>
          <a:p>
            <a:pPr marL="457200" indent="-457200">
              <a:buFontTx/>
              <a:buChar char="-"/>
            </a:pPr>
            <a:endParaRPr lang="uk-UA" dirty="0" smtClean="0"/>
          </a:p>
          <a:p>
            <a:pPr marL="457200" indent="-4572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6445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539750" y="1165225"/>
            <a:ext cx="8229600" cy="4525963"/>
          </a:xfrm>
        </p:spPr>
        <p:txBody>
          <a:bodyPr/>
          <a:lstStyle/>
          <a:p>
            <a:r>
              <a:rPr lang="uk-UA" altLang="en-US" sz="3600" dirty="0" smtClean="0"/>
              <a:t>Що люди говорять, що вони роблять, та що вони говорять вони роблять – це зовсім різні речі. </a:t>
            </a:r>
          </a:p>
          <a:p>
            <a:endParaRPr lang="uk-UA" altLang="en-US" dirty="0" smtClean="0"/>
          </a:p>
          <a:p>
            <a:pPr algn="r"/>
            <a:r>
              <a:rPr lang="uk-UA" altLang="en-US" sz="2800" i="1" dirty="0" smtClean="0"/>
              <a:t>Маргарет </a:t>
            </a:r>
            <a:r>
              <a:rPr lang="uk-UA" altLang="en-US" sz="2800" i="1" dirty="0" err="1" smtClean="0"/>
              <a:t>Мід</a:t>
            </a:r>
            <a:r>
              <a:rPr lang="uk-UA" altLang="en-US" sz="2800" i="1" dirty="0" smtClean="0"/>
              <a:t>,</a:t>
            </a:r>
          </a:p>
          <a:p>
            <a:pPr algn="r"/>
            <a:r>
              <a:rPr lang="uk-UA" altLang="en-US" sz="2800" i="1" dirty="0"/>
              <a:t>а</a:t>
            </a:r>
            <a:r>
              <a:rPr lang="uk-UA" altLang="en-US" sz="2800" i="1" dirty="0" smtClean="0"/>
              <a:t>мериканський етнограф</a:t>
            </a:r>
          </a:p>
          <a:p>
            <a:pPr algn="r"/>
            <a:r>
              <a:rPr lang="uk-UA" altLang="en-US" sz="2800" i="1" dirty="0" smtClean="0"/>
              <a:t>(1901-1978)</a:t>
            </a:r>
            <a:r>
              <a:rPr lang="uk-UA" altLang="en-US" i="1" dirty="0" smtClean="0"/>
              <a:t> </a:t>
            </a:r>
            <a:endParaRPr lang="en-US" altLang="en-US" i="1" dirty="0" smtClean="0"/>
          </a:p>
        </p:txBody>
      </p:sp>
      <p:pic>
        <p:nvPicPr>
          <p:cNvPr id="13314" name="Picture 2" descr="http://1.bp.blogspot.com/_JrWdDIwSxk4/SsRhCZ25C5I/AAAAAAAAC_o/bAMYSWiiTS4/s320/me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24003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1720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9593" y="320706"/>
            <a:ext cx="8244408" cy="730040"/>
          </a:xfrm>
        </p:spPr>
        <p:txBody>
          <a:bodyPr>
            <a:normAutofit/>
          </a:bodyPr>
          <a:lstStyle/>
          <a:p>
            <a:pPr algn="l"/>
            <a:r>
              <a:rPr lang="uk-UA" sz="4000" dirty="0" smtClean="0">
                <a:solidFill>
                  <a:schemeClr val="tx1"/>
                </a:solidFill>
              </a:rPr>
              <a:t>Задачі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uk-UA" sz="4000" dirty="0" smtClean="0">
                <a:solidFill>
                  <a:schemeClr val="tx1"/>
                </a:solidFill>
              </a:rPr>
              <a:t>та географічне покриття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" y="1222758"/>
            <a:ext cx="2627784" cy="2921496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Україні з 2012 року; донор - </a:t>
            </a:r>
            <a:r>
              <a:rPr lang="en-US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USAID; </a:t>
            </a:r>
            <a:r>
              <a:rPr lang="uk-UA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партнери - ОВ гранту ГФ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Мета: </a:t>
            </a:r>
            <a:r>
              <a:rPr lang="uk-UA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зменшення темпів розповсюдження ВІЛ-інфекції через сталі національні програми</a:t>
            </a:r>
            <a:br>
              <a:rPr lang="uk-UA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uk-UA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endParaRPr lang="uk-UA" sz="23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sz="23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sz="23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3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uk-UA" sz="23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AutoShape 4" descr="data:image/jpeg;base64,/9j/4AAQSkZJRgABAQAAAQABAAD/2wBDAAYEBQYFBAYGBQYHBwYIChAKCgkJChQODwwQFxQYGBcUFhYaHSUfGhsjHBYWICwgIyYnKSopGR8tMC0oMCUoKSj/2wBDAQcHBwoIChMKChMoGhYaKCgoKCgoKCgoKCgoKCgoKCgoKCgoKCgoKCgoKCgoKCgoKCgoKCgoKCgoKCgoKCgoKCj/wAARCACyAL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d7U4UuKK803FFKxCqWYhVAySTgCkArzL4oa9KG/s6OQpFjc4U/e+tSy4Q53Y6i98d6DaStGbp5WU4PlIWH51e0bxNpesNss7g7/7rjaa+fLKOa/ulhgGSxwOOler+GvBsJtDBJcypcSDCuvG1j0P0oleOnU3jRjJHo1KKyfDEV9BpSQaqc3cLNG/OehxWtimtUc8lyuwClNIKU0xDGqfRRnWbH/run86gbpVnRP8AkN2H/XdP51UdyZbHu8HSpaq2sgLsvoM1mTeI4o5WTyGJBx94V6FjnT0N2iucHiiHvbuP+BCrtjrUd3crCIXVm4ySDQHMjWoqjquqWulxJJeOVVztGFJ5rNPi/Rx1uGH/AGzagdzoKK5pvGmkDpJIf+AYqSDxXZXEbvAkjqmM4oC50NFc8PFNruw0MwHrwa6BG3KGHcZoBO4tFFFAz48uPGwx+6U7xnjPBqex8a75EFxAFVuM1xEVmpfy5F4GSSOOlbFvpzwrhxlO2ecHtXA4nRp1PT7O5ivIBLAwZT+ntXg/xJtrqTxVdRoruCdyqBnIr0fRJLixlAXPlnt6j/GuZ8X6RqsGvfb4nadZm3xSbOAO6N6YFT8Lua00r2ZF4P0hrTTVuItv211zhx0rrdFtL+K1nvNWuGiiJ/dFWy2R3FV/Clq11fbbj5YUUyyuowAo7fXtWl4kma+Tyo/lQsF2joq+grBy1uzrnJJckSK38YyFn/0RpRniSR+W9yasx+LWZjuggCDvkjIrEe0CDZgDOOKr38BiVCOgOeB+lSqpi6S3PUbDZqVilxZjJI+ZAckUyuG8N6tNY3IWJyo6jHY139xPHdIlzGAGcfvAP73r+NbRlc55wcWV2q1oY/4ndj/12T+dVTzV3QFzrdj/ANdl/nWkdzOWx7Fpz5u5/QKK881DV9PikmlM9uZEYnlveqvxG8SXGn+ZY2MhSS4G1yp52/0zXkd8Vh2sXXEuRuJwT9Pauqde0uVGMKTkrnsGnX0WoOFSC2aBj8xScE+v3etdZ4eCtqkTKoB5/lXzTpOr3tjKRFbxyBMlHdeuP89a92+EviZfEYhkki8q4RWVlznDADIz3GDVwrX0YqlFx1Nr4osRZ2ChipMjHj6CvMbvUbaB1imuGjdR3HX9K9D+LMwjGmgnH+sP8q8ruYRNOJFupEGeVHQ1aErX1NSOTzoy8cxaNvu8dK2tLvUtNKmDK8jPIowpA9ea5q0jlgaZprnzI2wVBGNtYnjm4kGkrBHL5ayypG7A8hWOKBS12PQk1DS4ZooRfQgIQPmmGR655969Tj1/RmUbNWsD24uE/wAa+G9SspZbiRk3BVwits4bHrjvUF9qNxArRJKQiqE/2d2MHH60XT2BJo+05/iF4Thmkik8Q2AdGKsBJnBB9aK+DDJKSTg0VVhXZ6udPMbOxBPy4BI5Jxya0EtVmh2xg5wOvGK0YZYXRvNxu/h+mKuF7YQ4VgGAVgw71x8h1XMuOJkUMRg7u9aFrcoP3V1EJbWUbGUntUbb2JJwF6gUkjKsJJwGHT69q53K0rHf7H91d7ktzaQaJosgjlDLcy8OepQdAfzrno7lWjbaQMHqfzJrK8X+IVjKQIwlkiJBY8qD6CuFufEFzJGUWTZGM5VR9761Coub02MfaWWu56Dfaxp0Y5vInlzyFNNXU9PvR5aTBWA+XdxmvI5Jc5Pr1Bq3p+pSxFYywK9BkdB9a0+qJLRkrE67Hq1tbsjl13cd8V3WkybrYKQQRjOfpXidh4jmtyscpMkCkExlvT37fyNereFfEVlqsZVHCTnGEPcVCpuD1LqTjOPunR1b02dLS9guJThInDE1VGM1JJJFBEskoyoIYj6GtG7HK9dDlvGOqC71O7uySC3CA9uwrn4Z1ubkRkfNAxQH/ZOCKyvE2pCK7uUkbcd4wM8jOcVd8NIbiwSZcb26E+lRK9uZnXRir2XQ3mhAjBAPPB4q/wCDdXfw9r8BSTy0lY7fTPpWDHHex3264IEIABVScGqWoQSpf284kIJmCgYHJ7fpTjp1Naq54WaPc/iXqUN+mlTIwK+Q0jY/hyR/ga4UvEqeZ2xu98fSrvi+ymns9GOj3KxCOBWkEqliXBJI4PSuBuND8RpevcQ6rGJGGBnPAznHTpXpw96KPHUbt3djs2uAZY1RWY9TjoFPc5/l1rkPiFdw/ZJoJwTkqynONpGTzWNJ4a183pneeNy77mKzEZ554rO+J+pGG+jgIJRstjGemBRUjpoVKMYtWdzNtrgMTHZfIJCWy0mS7eg9Oe9V5tI+2CFFMkTbXd0xu2kDoPrmsMako81fKyG5yRyDn1FdX4Suv+JszEtIsyMqyOME984/DH4Vxzc4u6N6cYyaRzLafOrEebJxx/qjRXqZWPJ/dj8qKy+syO76jEpXN9c2dx5N2h2FsI+OGGO1dHZWUziN5cpFtB69farN1HbalGEukVlBDDHG0juKtRkBAgYsAOp60nWbiUsLGMriEqBhTXKeMtdi020CwuGmfIGD0rZ1G2n3bo5SFbjGOAK8g1+5+16hOQQ0aMQCBjPPWppw5mVXqckbIzbq7eZiWYkk1WmbJCL09akMbE9Oc5p/2ZipODmuxJRPNd2VFPyMPU0i8Nmr0dqxxxVZozvIA71dyGiyH3JgfeUZBq/ot7La3StG7Lhg3B7d6y4vlfn1watw4STI6hiP51LWlik9bnuvhDxD/a9o8chH2qIZJ/vL2NO1rUJEUq7Z2AnFeZ+Dr97HV18puuVBPPBxxWpr817BdG7aVpkyd4Iwa4qmnunbQoKpeVzP1OAXtzK5G8lwW9yf6V6DplpDa2fkRoAuP8ivNmuFlTfHJsJ5ZfY16NoReTTLZp/9YUG7NTUuoo1oq0mhb63YgzRkKFG5h1GPpWO+dQ1i2t13ERL52cYyf/1Vc8Q6vHbXcGmxYaeblgTwBgn+lc9b3my/WRbgo2d5A7Drj8qUb8t2ObuuVHpNvrcb6cyvb73txnjqy9z+FVDrtuTzbyj8P/r1jaXdLuWZPut1HqD2/WtR7NAeFGO30rWlJS0bZxYikoNWW5OutWZI3wze/wAtUdRtfCmpMGvrF5ZMkmRo2yPYc9KmFihGQK1tA0m3EhvLxVMUf3FY4DN7+wrdWfVnM2uxz1x8OdBl0xryy0orLt3RI0hQv9Qelec3eoCKzuk/s86fdabN5oQg4fAwyMfXGSPXNfRM8y3SM0Txv/uMDiuB8TaSj3qSxIjNcI1pOCMiRHBC591bGD6GtItLQNb3POF8R6U6hvthTcM7T1HtRXm7hYXaKRMOh2tn1HWip+rQN/rtQ+hIZMHrirkDEsCM4rIiYZHzVfSdVQKG/wAa4bWPYbRn+OtTXTdBkKPi4m/dpzyM9TXllpaF4lDjqdxrd8e3wutbS1LbUhABye55P9Kx7W6WW9jWPiMetdtGCirs8nE1HKXoNNuplQDufSpUKSZwB/dUVejiVy8uQI1BwxqrpVqbgbxwu0n9DVyWpnF6EMRAfbjjtTUhjSWSVxkKMqD6ipJozG0RB60uquhgjePgs4Q/lVRRMnqUrmFWnkZFIQKG/E1RiYiQg9QCTVzUbvy4wMYdh+gqnp8bzRyukcjk/Ku1S3uTRLQmLu7I6Dw2rzaraAZ2mTcWx0A6/wBK9G1KFZoGyAc1wmk+SuoWaWV5CY0TaY3DI7HGW4I9a7tm3Q4NebibqabPUwlnFpM4C7gMOpiCI7gzKFH1Ner2Q2wKOvb8q4Gx0uQ+K/tDZa3RN65/vdAP613abo1X0A/Os6krpI7GoaW36nIXVrLdeMby7nXFvAskinpwkR/rXGG9lFqIW52j5W7j2rvnfFjrl2xJC2cij2LEL/WvPrFsanbHAOJk4Iz/ABCt1rGKNsLFTjJyV7f8F/qd9oEh/s+ME5OBmu105bi8tkeAblVdrEsoAPpyRXDaarQzTwSDaySMMe2ciug0a5CyyW0mPLkGeexFRB8s7M86tH2tNP5nSRWN9uKMEUj/AG1P8jWR4k1B90NrGf3XJB9cHHSrNjdxuly8DhvIIBx2Y+/0rltQlzq20t0UY/GuisuWGhyYempVEacMssOJIpCkg5BXiugtJ/7Wgjk4Eqt+8A9Rgg/jXNhh5Zwe1WbfUE0Pwnq2pu3zqHKg+owFH5kVjhbudjpxsYqnzdTxjxLHpZ8R6qfMXm7l6f75ornpE8yRnkBZ2JZiT1Jor0rM8k9xj0m+ntrWa3mhYysylecqQMjnpzwK89/4TS/uUeGy0svcYIJG6TaR1OAK9a8M2jx6a8quZbaQFo+Mc9R9M9KxbCxubd5RE620nmyMY41271znBx34zWNSMaavY64TqTlbmseYatpWppYjVdQeNWkjDsjviQk8DC1k2jujCQHaEQyH+Q/nXsV7YJraRR3JWG8hf5d7gLID1HPfipJbGN2NvPb2x8ltjxumd3bJGPyH41msQkloOVDU8lsria5mS2D7UCEHccAfWt621C3is/IgyXAVM56nv+HFdTN4FsLm1SOz862DybnmCiRj9Dnke2aW9+F0kkXkaJqgEy43xXkPlnJ4+8pOB+FXGvCWtzKdNwScupyKyI9mY94aWMZyPU9cVkm8MjrGOArZH1rttH8Hz6Na6wNXQtqyJ5cMKfMoOcFge5GaraT4LmivrGW4DYiJe4wudpHOMdzk/pVutFadRxoSmrljS/A91c6cZ7uHbNPgiSUZEEfYqv8AE59+B7mu58MeH7TRbYQxRY3EBi3LEe/1ras7qea1LTxiPLZUD+72PPIPt2rJ8RatDpOnSzysPMbKRr3Zsent1rhqTlJ2PSpwhCN0jzXxDf2lnY2tvaSxyzJOzO6YIjAclRu9T39Biuvt7jz7WOVfusoNeUQAXMM8ec8ZyR+NdZ4V1UyaV9mzmaI4HuO1FT3l6DpxcVzHZ6dGDNjqAcsfetO+m8q0mkY/KiE/pVDSVymV9KreLtTg07Sibobo5GEbLnqG6/pmsFFyaSNdtzl7jUP+KClmJ+a9uVhXP91Bub9cCuY0tDcapaRR5LtKo49jVvxjI1lb6No8OGFpb+ZIexkkYsf/AB3bXNNNcWU8ckcjxOvKupwQa9D2V5Jdgjio0cPKVt2/+B+B69rQS01OGZH3LOuG9iOn6VYsma6nU2qs7ocnbXn/AIb0/XNYdLlrwNCvzqtzIR5g6ZAAJx74rvbPXJtGsza31lCrS/LHc20m+Mn0PGVP1rGvS9/mRxUcT+7UbeRteFdOTT9DNusjSPJK9xIzdWJbv7gYH4Vga/bGHVUfJAZePwNb/hW8MmlmRuQJGZQe6ngiofFtqGiguEz8kmP94HpW9WPNSuYUZclWxSV8ouD2rE+IdwYfAZhzzPeBcew5rThBWyWZg6tu5Vh2rnviRJ5mgwKqHy1mL59cjFc+E0qHTjZKVI81BGByaKgDEDpRXo3R5R9GeG70f8IZb2durPcPI2drZ+UGlifzL9Ftnie8TAMW75sY5brzxxioJ57fStN8rToUYAbMD/lpjt/ujuOpxmqvh3TzLvuLtTvkc75x95vQYHpx0rhr1eaTn0PRo0eWOvTckVLKaBpbh5kjVgFOCVRiDk+vpyKZJdSrtMt3JIvmBI5BuIUgA7WQ44wfy+lbklmTZMlwv2m3MoYMZCUGAc89ifQ+gqtYWrwR3k1nLm0DbhHkq4UDncMcn6Z7VMJp6rcp25WtgezSYPIih4ud6kkDHJz9PxqM2x3SXWlTi3kaIK0OSVzkDjrnPofzqK1unuZja3FtHbtKCFxlSrjBBbJxg9MfjWza2lzBdWtxPbxRiNeJFK4kABBBKnkkHB6etEYWi3I0qRjJ+fnqJby3l5cK91p6mSQjzLm2JB9MlTx+lRrdgXMsDj94rYBxhX54I/wNWbsz/ZjPZZeeEh/KYbsj1XHpjOPr6VRsJRPqQnIiQwMZJFdmG0noSeu3Pt2prlmtdvIV3DbQmafg+Y4UflgV5B4h1S41rV3uEiLW9u7RxOM4RemT9eua9N1mzaUbZGuFuxl3U/dnz6ex7V5pHY3i6pcWmnRTTJG5JjIIUd/m9MZrJJ9Oppzp6t6Izrh8RvJwpCZwFwMelZljNdQXMctpDMzjsEPI9Ku+Kbq/gu3068IQxYZkUcZIz/Wq3h/V7nTb+No5jHE5CSg8qyZGcj9a6YUHy3e5g8dGLcIq67nrPha/S4swJQYZTyyv8pFVfEPhLUPFFxEy3cNvYoCUBBZmJ6kgVei1nwcJP3mv2xHUZgfn9K7Hwzp2n6rC1zourSSW6ttJVRg/hngfWsKVOopXlH8S6uJhb3JfejgdS+Htj55vNS1V97Kq7RtXJCgcZ+lOXSvDWmQh7aKO7veER7rE209vl+7iu8fVIra7ljYR3UCMVD7cE+9R3sMGtx7IZI41P8AUK1dEZQlflepjKdRJKqm4/gY2nXk9igW12IgATb5a4x6dKpX+gTeKZZIbELBLIAXfnbwwOcevFb8Xhe7jjVPtDFBnqgJ5966jwrpJ00SO24s3Umpp0XzXlsKtiYcvubnD2PgPWNOtfs7FZQOkivx+VVb7SrmyliS5kXuwUMTivWp9TtomKb98vdE5NcR4intZtV8+889VCBPKjA3jqRkngZ9KqtTjCN7mNGrOcrNHH6hIHQoAAAMCub8TafqC2YjeCW5hUg7YEU7vY966vxGkEej3F/pBeWSACQwTAZ2g8njqBnmuDPxHubbUfLv7O3mtsAMI8hh7jP8AKowsHrJm2JqKySOOfw/rDOzDTZwCcjOKK9ki8U+GJIkc6varuAO0ggj26UV2anFys1ESWC9EKbAF5+ddw/D1FXPtWy6QRJFDDsLHHKs2P4f85+tFm5MZhuYhKzDc65JdQP4lP+TVmWBfsJlgdbmDkF9vzL6ggdf6V4025bq6PXXLftb+r9/uJYrlGxIrtDuQsdvQj3HRunXrXP3p/cwmyeS3uFk3yAMdpbsQO3/1q0hqscH+itE14rD5V6n2warxwwOrSpHmJTtCuctn0PY4yKqEeXSxo4vlbej/AK6Fy5t47wW0F1cXdw0I+eYNt3fd3YBBz6gdTUjy3tq7gWjS6aQGMucDBAxj0YE4788VImyXzIbaNvNGVETdyeuOOSPTpxyeMVoWli1uI5XL/aCdzKrY44yrHv2Gelbyqxh8Zgle6h/wxkX8qfYDJEzxokgEihv3iZwR83+ecUy0dri8lj+0PcJHgxzyqd3UDBPOM+/cHtWimlfZftVzaz3BeIEgSc/ITlgPUDjr2FVVv7R7aVzJDG7DdL5WEDY4DYwASPp3H1q1aKshcznpJ3ZYvZIRaDTrlVVGO5eQHz13q3Tg9fUDFc94l8KnW7SS2j1AGVTmC6iYqkhx8quM/N6dcrVnV7tmkijaJX8s70RkAEZIxuOO56gU43cyKNskjkZyuQO3b0H5GlHT4S6lBWamzwbWLy5u5oYL8hpLVTAGZdr4B6MepxjvW54l0/TrTwfo+o6VZshvzJHPJK5kKMmBtXPAzyc9a2vipa/YWi1QWlsty8pjZ1TcpG0/fzwT0weM1wttrt+mmSaaLh/7PdtzW/BUnPUA9DXbGXMrnkzg4ysZ6xl+wx79K9E+GV/HD4yt5tMsja/uGSZYnYqx2kFiCeBnBx+VcMyOTk7Vzz8zZP5AV03hrxbdeHbc2sEFpNbu++RmQpIx6fe64HYdKVXm5Xy7hTtzLm2PYPLDEirlraBxgAVz/hXxNY+IC0drvS4QbnjYZwOnXoa7vSrXeV4ryI02pWluetOsuW8diXS7C7lYKl1MqdhnOPzrrbTw9brEGuDJO7f89GOPyqTRLIKA2OgNdC0eIwBnj/CvTpxaWrPKqTu9DgtX0ayhdpFt44h3kiG1x+Nef6v5jXExjdmhLZDN1bHc12HxQ1WW3ltrSzcDzAWkK8nrgCuDN3NLG+5soDtHHGR1Fc1aV/dO7C03bnb3F0eBJ7iUOm5QmCPXPH48Zrj9b8BaJ9teaa/ht4+hR5dpWu10y7htbllmDKsoDA46Ef0rYvNI07VlWS4to5iOkqcNj0yOo9jVUFFRstya9WcKl7aeaujzAeCfB4GDqa57/wClN/hRXp48NaMAALIcfX/Git7Pz+8w9v6f+Aoz7K1luluJrfy4XYgtaE7SRnr/APq4+lUMXM+oz7G8lyuHI7D+6V7/AOeasS3SySILkGK4A/dyKcEepU1Xe7hiCW7qGfdlZ1Ygk+47Z/nXlqUtmtT13R9lK71RYcfajb+RbRxXS/u9yNuD8YySfb1/oa1o/s+nW4a4YeakbkKB87YHJX0HuayLDTJ/3U9vcmFiwDrjc23uAeuOcZ9zWpbacLSKJkUyyhCqySksxyST/WtEk0tTCXKnaX+ZJYyxC2E4WRWfErKzEt64z/StV5HcAzvkYI2jknPP+c1mXE9pFk3LqZMDCnkk5GMD6msu/wBRuJkc2AMakqfNbAJzznBHuOmTz2pwgk7omUnLQ6TUL+3toPLkI/eLwgPzPnjOPy5PFZWqrBLM4iwixfuxtI2gj0GOpz1GO1UdMaNpgXk2yoSxd24Z+ijJycn3/AUGZ0lVirSSMjNtYAHvvXGeMHnJ65rWzSdmODUJ6rUqLA8CyCWGRYdpldwwyTjjnsf6d6i0q3kUHBaPzMhY8kkjOcfy/qRWrJaLcbLhipyocA8cdRkj0B/TjrTZCc4TC8Bcng4PTPp7KOT+tNS7G3sW/eloQalp0OpaTc6dcxgF1wjKfmVux/2jnsP1rx7UPCusEbJFjPlnbjcBg/lXqtzfNbXTeU4JHG8kdP5Afp9a2dE0dNZEsst15bJhnBTk5789B9f6iqcqkdIas5q0ac/elokeN6T4N1C4Ci8mjSIdlXc35mts/Dy1IGb+4HGceWua9httBs4Y8XSuWycOzZT69B+VbUdhBDCoaFGUdHiAXt7VajWlrKVjjlUoR0irnmPgDwc+lTzvBFOxmAUNKAuVB7DjvXqelW/2VsT8NjgetTqTIgxsmAIOPusB/wDWoG2TISQY7o3r7H1q1RV7yd2ZzruSslZGkmqPbptSMKOmcbjTJb2W4yHnY57Zxj8KpeT5Kj975XPc5BpCBv3PGUBHEicj8a3VjC5zni3SJbq5gnt2w6Ljnvznr2rhNW0y9W2WE28qKCXLoeN3bpXsLbZEHzGUHuoHFUZYLeXcjYGRg+n51jOipanVRxTppI8z02znvseRG0hjUBwPXHb2q05urCRdvmQt0IIx+YNd1p2jwabkW4O0nJ3HNXWjjaJvNXzkPOG+f8hXN9Vdrp2Z0VMZFydleJ57/bd0OCikiiux/svSn+b7FBzz94f40U/q1f8AmI9vQ/kPL59QtUspw8QkTbnaOmfYdvqOM9hVrQoVuxJFMqwrCwMjyPk/NnA/Ks1rVJ2lFzsdiFCgJtCHBycceg69Mj1rW0izGnq/lRE4yzSYIJx2IPU9B+J4oklY6/aufuSOqkvra3YCCJpZN2wcbcfjWZPe3dxFkukC7WyI15HB6/8A6x0qml6bl/KjG/aTkAfKx6Z9uc+nSrNvBcFAJJli65wcsAQfTrnI71i5RRUYq3cqSRxRovnICHVgWb5lcZPIHfpxwaj2N8xt0k3FcHpkYIBH5A9wBnpW7Dp1uMZbeXU5VvunOedv4nr60SJGGjjBEcSthugCLnr+tCm38KG2l1S9DMuI5RpzRPJs3OHl8sg7RjAA9CDk8ComRWVpotnnjAkbOMMPuyfj3LH8K6SaINavPK4KZYM6yhlZefm4HUdgelcxNmCZQxKw4zChUEEN1XoAODxnmt9UjnjZt2LkEjOBGGQAsyleux+px3Kn+px2qpfSIskMMW8Kc5BGWznH4njnPbrxiorcqgWFIt8ZQtuKk+coPIPdmXr0xVS5jcXT8Iz+ZvjlDZ+T+7jp35HY5FTexvFc71dkNkcLJwiTnduWNedrHjJ9fr78CtPwhqslhqwE373fuVh0XA6gepB/yaymDo8vlEB/+WjlgvBzwP159sClQeQHMasu12/jzu7Y9ug/pzVJ9SZ2n7sdv6/E9eAttWgWWJ5FI4ypwyn0IqOaGS2ljNqsuzoxU5BHutcbo2tPYFp9pZ2G1oT1OP6/413um30Oo2iXFu2Ubg56qR1B9xXRTqKenU8utRdN+RX86B2cgyCT+J0BGPwqQFpYQzFLiEjO5eCPepZ7KCR/M27JQMB161RMMtrsJdxKRgyoDtx7j/CtDEtwrvjxCweM8lJOT+HNNULE2EMkLHHynlQfr/8ArqFrq1LqxDcYUyJzgn1A9atQbpTlpIZoxyG7/wCc0WAdskliCzZRvVDxVa5DRDMq+ZH3YHB/+vV8nNQySIOGIJ9BzTEZ6bh80EhYk8q5x+lOWaMnbtdW9FBFSXECTjmHBzkMeP5U2OFo02maRhjGM4xTcr7jD7JB/wA8c/hRR5Sf3f1NFTcZ5NbXFrG4lmcholDCKRSzbexAH8/p6Vp3Rvr3zoY4/skPmKFkfDmQEHdj06Y7VahurSB/3Ced8mG2IFwoz3x7Y6UtzqUSgmCEocDBbAVenbPXnNcCinqetOpKWyJjbPGhDKp2jAPQgD/CoIr9LdikkySAfM5HHYcH1HTms2e7klkZp7ktAVV9qttHG1uOOepFRJayTBQhCRlcAuAQBgjoDzyB/jRyxWrElPZs1V12xSQJbyh5M9uRn1J6ADFY17qb6xBiIweXvzGkkmwu3TORwQDkhcjsaS4toFaVwvm20Y2yygBcM2flUnjPY/TismdN9tnTi7QrjdGY8bTnsxwGbj9e9awivtEc0k/dWx1WnamlnFBaXRMFxbncsgjZkyeu7B57dsfWr1/Zu0stvLkru+Up/wAs245LHsa52LU476K4ngjC3oBaWF/l7jkfT+lbelX8WoJPO37pVjLytIEcSnOA2cdfQdOKT116ml+V2MeVblZ3ilcRfMApQkMr44fjkqe+SBT9jyxRwx7keNtke7B2Sd04PfHAHfv1rR1i18wSSqxkmt0yRIQfNRv4iBgDr+lZG6PYZJG3xRx5ZkYqWX+Fs9cj2FT5AtdSeayje1BZW81PnAz949CMdcj88fjVeHZ5XzjvgAH9M+v8h71IJGRseWySsQDheVJyA23spz1PU59aZc2U1rcJM+AHBZePlQd/qOPx71MU0rM6IyS1SHWrmS5VJ2QlmGSeABjp+X5fU10HhzVP7P1y2tIJHZLlsPCzDnsG/wDr9/zrlIiZ7hpWB2xnJ3HPv+vWrg1JI7iyurlMfY51Ky+X055BI/wxzVp63MZx5lt3PZ2ozwc9KjjY3MKTRSIYnUMpT5sg8jmjy1B5BY+rc13LY8XUgaKHLeUDgncRGO/17U2S2lMgaGU247qOQatg0poCxF5eR87Fz37D8qXAUfKAB7U5qZmkFhrVExqRjUbUDG0UuKKYzzoc2oz6gf8AoVQkn7YiZOwrGCvYjcO1FFece3U+AbZW8LIzGGMt6lR6kVaukRdLuGVVDCJiCByKKKxXxBDocz43lkENugdggt4DtB4zgnp9aun5dPtFXhR2HT/V/wD16KK65bEr4/mjMYDfavgbw8Chu4B3ZGfQ4q5pUji+1EB2AWOXAz0wgxRRTq7owpbM1dEnle0jDyuwMk2csTnCZH5VDN8tnHIvEhndCw67SvIz6UUVL+MtfCZuj9YV/heByw9SN2CfpgflWnd/NcgNyMjg/wC61FFJm0fgZTYkabGQcEyNk+vz/wD1qhgYi1jIJyZeT69aKKmRpH416r8j1vweT/YkYzwskigegDHitd/vUUV3U/gR4Nb42NFKaKKohCNTD0NFFAxjVGaKKAEoooo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AutoShape 6" descr="data:image/jpeg;base64,/9j/4AAQSkZJRgABAQAAAQABAAD/2wBDAAYEBQYFBAYGBQYHBwYIChAKCgkJChQODwwQFxQYGBcUFhYaHSUfGhsjHBYWICwgIyYnKSopGR8tMC0oMCUoKSj/2wBDAQcHBwoIChMKChMoGhYaKCgoKCgoKCgoKCgoKCgoKCgoKCgoKCgoKCgoKCgoKCgoKCgoKCgoKCgoKCgoKCgoKCj/wAARCACyAL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d7U4UuKK803FFKxCqWYhVAySTgCkArzL4oa9KG/s6OQpFjc4U/e+tSy4Q53Y6i98d6DaStGbp5WU4PlIWH51e0bxNpesNss7g7/7rjaa+fLKOa/ulhgGSxwOOler+GvBsJtDBJcypcSDCuvG1j0P0oleOnU3jRjJHo1KKyfDEV9BpSQaqc3cLNG/OehxWtimtUc8lyuwClNIKU0xDGqfRRnWbH/run86gbpVnRP8AkN2H/XdP51UdyZbHu8HSpaq2sgLsvoM1mTeI4o5WTyGJBx94V6FjnT0N2iucHiiHvbuP+BCrtjrUd3crCIXVm4ySDQHMjWoqjquqWulxJJeOVVztGFJ5rNPi/Rx1uGH/AGzagdzoKK5pvGmkDpJIf+AYqSDxXZXEbvAkjqmM4oC50NFc8PFNruw0MwHrwa6BG3KGHcZoBO4tFFFAz48uPGwx+6U7xnjPBqex8a75EFxAFVuM1xEVmpfy5F4GSSOOlbFvpzwrhxlO2ecHtXA4nRp1PT7O5ivIBLAwZT+ntXg/xJtrqTxVdRoruCdyqBnIr0fRJLixlAXPlnt6j/GuZ8X6RqsGvfb4nadZm3xSbOAO6N6YFT8Lua00r2ZF4P0hrTTVuItv211zhx0rrdFtL+K1nvNWuGiiJ/dFWy2R3FV/Clq11fbbj5YUUyyuowAo7fXtWl4kma+Tyo/lQsF2joq+grBy1uzrnJJckSK38YyFn/0RpRniSR+W9yasx+LWZjuggCDvkjIrEe0CDZgDOOKr38BiVCOgOeB+lSqpi6S3PUbDZqVilxZjJI+ZAckUyuG8N6tNY3IWJyo6jHY139xPHdIlzGAGcfvAP73r+NbRlc55wcWV2q1oY/4ndj/12T+dVTzV3QFzrdj/ANdl/nWkdzOWx7Fpz5u5/QKK881DV9PikmlM9uZEYnlveqvxG8SXGn+ZY2MhSS4G1yp52/0zXkd8Vh2sXXEuRuJwT9Pauqde0uVGMKTkrnsGnX0WoOFSC2aBj8xScE+v3etdZ4eCtqkTKoB5/lXzTpOr3tjKRFbxyBMlHdeuP89a92+EviZfEYhkki8q4RWVlznDADIz3GDVwrX0YqlFx1Nr4osRZ2ChipMjHj6CvMbvUbaB1imuGjdR3HX9K9D+LMwjGmgnH+sP8q8ruYRNOJFupEGeVHQ1aErX1NSOTzoy8cxaNvu8dK2tLvUtNKmDK8jPIowpA9ea5q0jlgaZprnzI2wVBGNtYnjm4kGkrBHL5ayypG7A8hWOKBS12PQk1DS4ZooRfQgIQPmmGR655969Tj1/RmUbNWsD24uE/wAa+G9SspZbiRk3BVwits4bHrjvUF9qNxArRJKQiqE/2d2MHH60XT2BJo+05/iF4Thmkik8Q2AdGKsBJnBB9aK+DDJKSTg0VVhXZ6udPMbOxBPy4BI5Jxya0EtVmh2xg5wOvGK0YZYXRvNxu/h+mKuF7YQ4VgGAVgw71x8h1XMuOJkUMRg7u9aFrcoP3V1EJbWUbGUntUbb2JJwF6gUkjKsJJwGHT69q53K0rHf7H91d7ktzaQaJosgjlDLcy8OepQdAfzrno7lWjbaQMHqfzJrK8X+IVjKQIwlkiJBY8qD6CuFufEFzJGUWTZGM5VR9761Coub02MfaWWu56Dfaxp0Y5vInlzyFNNXU9PvR5aTBWA+XdxmvI5Jc5Pr1Bq3p+pSxFYywK9BkdB9a0+qJLRkrE67Hq1tbsjl13cd8V3WkybrYKQQRjOfpXidh4jmtyscpMkCkExlvT37fyNereFfEVlqsZVHCTnGEPcVCpuD1LqTjOPunR1b02dLS9guJThInDE1VGM1JJJFBEskoyoIYj6GtG7HK9dDlvGOqC71O7uySC3CA9uwrn4Z1ubkRkfNAxQH/ZOCKyvE2pCK7uUkbcd4wM8jOcVd8NIbiwSZcb26E+lRK9uZnXRir2XQ3mhAjBAPPB4q/wCDdXfw9r8BSTy0lY7fTPpWDHHex3264IEIABVScGqWoQSpf284kIJmCgYHJ7fpTjp1Naq54WaPc/iXqUN+mlTIwK+Q0jY/hyR/ga4UvEqeZ2xu98fSrvi+ymns9GOj3KxCOBWkEqliXBJI4PSuBuND8RpevcQ6rGJGGBnPAznHTpXpw96KPHUbt3djs2uAZY1RWY9TjoFPc5/l1rkPiFdw/ZJoJwTkqynONpGTzWNJ4a183pneeNy77mKzEZ554rO+J+pGG+jgIJRstjGemBRUjpoVKMYtWdzNtrgMTHZfIJCWy0mS7eg9Oe9V5tI+2CFFMkTbXd0xu2kDoPrmsMako81fKyG5yRyDn1FdX4Suv+JszEtIsyMqyOME984/DH4Vxzc4u6N6cYyaRzLafOrEebJxx/qjRXqZWPJ/dj8qKy+syO76jEpXN9c2dx5N2h2FsI+OGGO1dHZWUziN5cpFtB69farN1HbalGEukVlBDDHG0juKtRkBAgYsAOp60nWbiUsLGMriEqBhTXKeMtdi020CwuGmfIGD0rZ1G2n3bo5SFbjGOAK8g1+5+16hOQQ0aMQCBjPPWppw5mVXqckbIzbq7eZiWYkk1WmbJCL09akMbE9Oc5p/2ZipODmuxJRPNd2VFPyMPU0i8Nmr0dqxxxVZozvIA71dyGiyH3JgfeUZBq/ot7La3StG7Lhg3B7d6y4vlfn1watw4STI6hiP51LWlik9bnuvhDxD/a9o8chH2qIZJ/vL2NO1rUJEUq7Z2AnFeZ+Dr97HV18puuVBPPBxxWpr817BdG7aVpkyd4Iwa4qmnunbQoKpeVzP1OAXtzK5G8lwW9yf6V6DplpDa2fkRoAuP8ivNmuFlTfHJsJ5ZfY16NoReTTLZp/9YUG7NTUuoo1oq0mhb63YgzRkKFG5h1GPpWO+dQ1i2t13ERL52cYyf/1Vc8Q6vHbXcGmxYaeblgTwBgn+lc9b3my/WRbgo2d5A7Drj8qUb8t2ObuuVHpNvrcb6cyvb73txnjqy9z+FVDrtuTzbyj8P/r1jaXdLuWZPut1HqD2/WtR7NAeFGO30rWlJS0bZxYikoNWW5OutWZI3wze/wAtUdRtfCmpMGvrF5ZMkmRo2yPYc9KmFihGQK1tA0m3EhvLxVMUf3FY4DN7+wrdWfVnM2uxz1x8OdBl0xryy0orLt3RI0hQv9Qelec3eoCKzuk/s86fdabN5oQg4fAwyMfXGSPXNfRM8y3SM0Txv/uMDiuB8TaSj3qSxIjNcI1pOCMiRHBC591bGD6GtItLQNb3POF8R6U6hvthTcM7T1HtRXm7hYXaKRMOh2tn1HWip+rQN/rtQ+hIZMHrirkDEsCM4rIiYZHzVfSdVQKG/wAa4bWPYbRn+OtTXTdBkKPi4m/dpzyM9TXllpaF4lDjqdxrd8e3wutbS1LbUhABye55P9Kx7W6WW9jWPiMetdtGCirs8nE1HKXoNNuplQDufSpUKSZwB/dUVejiVy8uQI1BwxqrpVqbgbxwu0n9DVyWpnF6EMRAfbjjtTUhjSWSVxkKMqD6ipJozG0RB60uquhgjePgs4Q/lVRRMnqUrmFWnkZFIQKG/E1RiYiQg9QCTVzUbvy4wMYdh+gqnp8bzRyukcjk/Ku1S3uTRLQmLu7I6Dw2rzaraAZ2mTcWx0A6/wBK9G1KFZoGyAc1wmk+SuoWaWV5CY0TaY3DI7HGW4I9a7tm3Q4NebibqabPUwlnFpM4C7gMOpiCI7gzKFH1Ner2Q2wKOvb8q4Gx0uQ+K/tDZa3RN65/vdAP613abo1X0A/Os6krpI7GoaW36nIXVrLdeMby7nXFvAskinpwkR/rXGG9lFqIW52j5W7j2rvnfFjrl2xJC2cij2LEL/WvPrFsanbHAOJk4Iz/ABCt1rGKNsLFTjJyV7f8F/qd9oEh/s+ME5OBmu105bi8tkeAblVdrEsoAPpyRXDaarQzTwSDaySMMe2ciug0a5CyyW0mPLkGeexFRB8s7M86tH2tNP5nSRWN9uKMEUj/AG1P8jWR4k1B90NrGf3XJB9cHHSrNjdxuly8DhvIIBx2Y+/0rltQlzq20t0UY/GuisuWGhyYempVEacMssOJIpCkg5BXiugtJ/7Wgjk4Eqt+8A9Rgg/jXNhh5Zwe1WbfUE0Pwnq2pu3zqHKg+owFH5kVjhbudjpxsYqnzdTxjxLHpZ8R6qfMXm7l6f75ornpE8yRnkBZ2JZiT1Jor0rM8k9xj0m+ntrWa3mhYysylecqQMjnpzwK89/4TS/uUeGy0svcYIJG6TaR1OAK9a8M2jx6a8quZbaQFo+Mc9R9M9KxbCxubd5RE620nmyMY41271znBx34zWNSMaavY64TqTlbmseYatpWppYjVdQeNWkjDsjviQk8DC1k2jujCQHaEQyH+Q/nXsV7YJraRR3JWG8hf5d7gLID1HPfipJbGN2NvPb2x8ltjxumd3bJGPyH41msQkloOVDU8lsria5mS2D7UCEHccAfWt621C3is/IgyXAVM56nv+HFdTN4FsLm1SOz862DybnmCiRj9Dnke2aW9+F0kkXkaJqgEy43xXkPlnJ4+8pOB+FXGvCWtzKdNwScupyKyI9mY94aWMZyPU9cVkm8MjrGOArZH1rttH8Hz6Na6wNXQtqyJ5cMKfMoOcFge5GaraT4LmivrGW4DYiJe4wudpHOMdzk/pVutFadRxoSmrljS/A91c6cZ7uHbNPgiSUZEEfYqv8AE59+B7mu58MeH7TRbYQxRY3EBi3LEe/1ras7qea1LTxiPLZUD+72PPIPt2rJ8RatDpOnSzysPMbKRr3Zsent1rhqTlJ2PSpwhCN0jzXxDf2lnY2tvaSxyzJOzO6YIjAclRu9T39Biuvt7jz7WOVfusoNeUQAXMM8ec8ZyR+NdZ4V1UyaV9mzmaI4HuO1FT3l6DpxcVzHZ6dGDNjqAcsfetO+m8q0mkY/KiE/pVDSVymV9KreLtTg07Sibobo5GEbLnqG6/pmsFFyaSNdtzl7jUP+KClmJ+a9uVhXP91Bub9cCuY0tDcapaRR5LtKo49jVvxjI1lb6No8OGFpb+ZIexkkYsf/AB3bXNNNcWU8ckcjxOvKupwQa9D2V5Jdgjio0cPKVt2/+B+B69rQS01OGZH3LOuG9iOn6VYsma6nU2qs7ocnbXn/AIb0/XNYdLlrwNCvzqtzIR5g6ZAAJx74rvbPXJtGsza31lCrS/LHc20m+Mn0PGVP1rGvS9/mRxUcT+7UbeRteFdOTT9DNusjSPJK9xIzdWJbv7gYH4Vga/bGHVUfJAZePwNb/hW8MmlmRuQJGZQe6ngiofFtqGiguEz8kmP94HpW9WPNSuYUZclWxSV8ouD2rE+IdwYfAZhzzPeBcew5rThBWyWZg6tu5Vh2rnviRJ5mgwKqHy1mL59cjFc+E0qHTjZKVI81BGByaKgDEDpRXo3R5R9GeG70f8IZb2durPcPI2drZ+UGlifzL9Ftnie8TAMW75sY5brzxxioJ57fStN8rToUYAbMD/lpjt/ujuOpxmqvh3TzLvuLtTvkc75x95vQYHpx0rhr1eaTn0PRo0eWOvTckVLKaBpbh5kjVgFOCVRiDk+vpyKZJdSrtMt3JIvmBI5BuIUgA7WQ44wfy+lbklmTZMlwv2m3MoYMZCUGAc89ifQ+gqtYWrwR3k1nLm0DbhHkq4UDncMcn6Z7VMJp6rcp25WtgezSYPIih4ud6kkDHJz9PxqM2x3SXWlTi3kaIK0OSVzkDjrnPofzqK1unuZja3FtHbtKCFxlSrjBBbJxg9MfjWza2lzBdWtxPbxRiNeJFK4kABBBKnkkHB6etEYWi3I0qRjJ+fnqJby3l5cK91p6mSQjzLm2JB9MlTx+lRrdgXMsDj94rYBxhX54I/wNWbsz/ZjPZZeeEh/KYbsj1XHpjOPr6VRsJRPqQnIiQwMZJFdmG0noSeu3Pt2prlmtdvIV3DbQmafg+Y4UflgV5B4h1S41rV3uEiLW9u7RxOM4RemT9eua9N1mzaUbZGuFuxl3U/dnz6ex7V5pHY3i6pcWmnRTTJG5JjIIUd/m9MZrJJ9Oppzp6t6Izrh8RvJwpCZwFwMelZljNdQXMctpDMzjsEPI9Ku+Kbq/gu3068IQxYZkUcZIz/Wq3h/V7nTb+No5jHE5CSg8qyZGcj9a6YUHy3e5g8dGLcIq67nrPha/S4swJQYZTyyv8pFVfEPhLUPFFxEy3cNvYoCUBBZmJ6kgVei1nwcJP3mv2xHUZgfn9K7Hwzp2n6rC1zourSSW6ttJVRg/hngfWsKVOopXlH8S6uJhb3JfejgdS+Htj55vNS1V97Kq7RtXJCgcZ+lOXSvDWmQh7aKO7veER7rE209vl+7iu8fVIra7ljYR3UCMVD7cE+9R3sMGtx7IZI41P8AUK1dEZQlflepjKdRJKqm4/gY2nXk9igW12IgATb5a4x6dKpX+gTeKZZIbELBLIAXfnbwwOcevFb8Xhe7jjVPtDFBnqgJ5966jwrpJ00SO24s3Umpp0XzXlsKtiYcvubnD2PgPWNOtfs7FZQOkivx+VVb7SrmyliS5kXuwUMTivWp9TtomKb98vdE5NcR4intZtV8+889VCBPKjA3jqRkngZ9KqtTjCN7mNGrOcrNHH6hIHQoAAAMCub8TafqC2YjeCW5hUg7YEU7vY966vxGkEej3F/pBeWSACQwTAZ2g8njqBnmuDPxHubbUfLv7O3mtsAMI8hh7jP8AKowsHrJm2JqKySOOfw/rDOzDTZwCcjOKK9ki8U+GJIkc6varuAO0ggj26UV2anFys1ESWC9EKbAF5+ddw/D1FXPtWy6QRJFDDsLHHKs2P4f85+tFm5MZhuYhKzDc65JdQP4lP+TVmWBfsJlgdbmDkF9vzL6ggdf6V4025bq6PXXLftb+r9/uJYrlGxIrtDuQsdvQj3HRunXrXP3p/cwmyeS3uFk3yAMdpbsQO3/1q0hqscH+itE14rD5V6n2warxwwOrSpHmJTtCuctn0PY4yKqEeXSxo4vlbej/AK6Fy5t47wW0F1cXdw0I+eYNt3fd3YBBz6gdTUjy3tq7gWjS6aQGMucDBAxj0YE4788VImyXzIbaNvNGVETdyeuOOSPTpxyeMVoWli1uI5XL/aCdzKrY44yrHv2Gelbyqxh8Zgle6h/wxkX8qfYDJEzxokgEihv3iZwR83+ecUy0dri8lj+0PcJHgxzyqd3UDBPOM+/cHtWimlfZftVzaz3BeIEgSc/ITlgPUDjr2FVVv7R7aVzJDG7DdL5WEDY4DYwASPp3H1q1aKshcznpJ3ZYvZIRaDTrlVVGO5eQHz13q3Tg9fUDFc94l8KnW7SS2j1AGVTmC6iYqkhx8quM/N6dcrVnV7tmkijaJX8s70RkAEZIxuOO56gU43cyKNskjkZyuQO3b0H5GlHT4S6lBWamzwbWLy5u5oYL8hpLVTAGZdr4B6MepxjvW54l0/TrTwfo+o6VZshvzJHPJK5kKMmBtXPAzyc9a2vipa/YWi1QWlsty8pjZ1TcpG0/fzwT0weM1wttrt+mmSaaLh/7PdtzW/BUnPUA9DXbGXMrnkzg4ysZ6xl+wx79K9E+GV/HD4yt5tMsja/uGSZYnYqx2kFiCeBnBx+VcMyOTk7Vzz8zZP5AV03hrxbdeHbc2sEFpNbu++RmQpIx6fe64HYdKVXm5Xy7hTtzLm2PYPLDEirlraBxgAVz/hXxNY+IC0drvS4QbnjYZwOnXoa7vSrXeV4ryI02pWluetOsuW8diXS7C7lYKl1MqdhnOPzrrbTw9brEGuDJO7f89GOPyqTRLIKA2OgNdC0eIwBnj/CvTpxaWrPKqTu9DgtX0ayhdpFt44h3kiG1x+Nef6v5jXExjdmhLZDN1bHc12HxQ1WW3ltrSzcDzAWkK8nrgCuDN3NLG+5soDtHHGR1Fc1aV/dO7C03bnb3F0eBJ7iUOm5QmCPXPH48Zrj9b8BaJ9teaa/ht4+hR5dpWu10y7htbllmDKsoDA46Ef0rYvNI07VlWS4to5iOkqcNj0yOo9jVUFFRstya9WcKl7aeaujzAeCfB4GDqa57/wClN/hRXp48NaMAALIcfX/Git7Pz+8w9v6f+Aoz7K1luluJrfy4XYgtaE7SRnr/APq4+lUMXM+oz7G8lyuHI7D+6V7/AOeasS3SySILkGK4A/dyKcEepU1Xe7hiCW7qGfdlZ1Ygk+47Z/nXlqUtmtT13R9lK71RYcfajb+RbRxXS/u9yNuD8YySfb1/oa1o/s+nW4a4YeakbkKB87YHJX0HuayLDTJ/3U9vcmFiwDrjc23uAeuOcZ9zWpbacLSKJkUyyhCqySksxyST/WtEk0tTCXKnaX+ZJYyxC2E4WRWfErKzEt64z/StV5HcAzvkYI2jknPP+c1mXE9pFk3LqZMDCnkk5GMD6msu/wBRuJkc2AMakqfNbAJzznBHuOmTz2pwgk7omUnLQ6TUL+3toPLkI/eLwgPzPnjOPy5PFZWqrBLM4iwixfuxtI2gj0GOpz1GO1UdMaNpgXk2yoSxd24Z+ijJycn3/AUGZ0lVirSSMjNtYAHvvXGeMHnJ65rWzSdmODUJ6rUqLA8CyCWGRYdpldwwyTjjnsf6d6i0q3kUHBaPzMhY8kkjOcfy/qRWrJaLcbLhipyocA8cdRkj0B/TjrTZCc4TC8Bcng4PTPp7KOT+tNS7G3sW/eloQalp0OpaTc6dcxgF1wjKfmVux/2jnsP1rx7UPCusEbJFjPlnbjcBg/lXqtzfNbXTeU4JHG8kdP5Afp9a2dE0dNZEsst15bJhnBTk5789B9f6iqcqkdIas5q0ac/elokeN6T4N1C4Ci8mjSIdlXc35mts/Dy1IGb+4HGceWua9httBs4Y8XSuWycOzZT69B+VbUdhBDCoaFGUdHiAXt7VajWlrKVjjlUoR0irnmPgDwc+lTzvBFOxmAUNKAuVB7DjvXqelW/2VsT8NjgetTqTIgxsmAIOPusB/wDWoG2TISQY7o3r7H1q1RV7yd2ZzruSslZGkmqPbptSMKOmcbjTJb2W4yHnY57Zxj8KpeT5Kj975XPc5BpCBv3PGUBHEicj8a3VjC5zni3SJbq5gnt2w6Ljnvznr2rhNW0y9W2WE28qKCXLoeN3bpXsLbZEHzGUHuoHFUZYLeXcjYGRg+n51jOipanVRxTppI8z02znvseRG0hjUBwPXHb2q05urCRdvmQt0IIx+YNd1p2jwabkW4O0nJ3HNXWjjaJvNXzkPOG+f8hXN9Vdrp2Z0VMZFydleJ57/bd0OCikiiux/svSn+b7FBzz94f40U/q1f8AmI9vQ/kPL59QtUspw8QkTbnaOmfYdvqOM9hVrQoVuxJFMqwrCwMjyPk/NnA/Ks1rVJ2lFzsdiFCgJtCHBycceg69Mj1rW0izGnq/lRE4yzSYIJx2IPU9B+J4oklY6/aufuSOqkvra3YCCJpZN2wcbcfjWZPe3dxFkukC7WyI15HB6/8A6x0qml6bl/KjG/aTkAfKx6Z9uc+nSrNvBcFAJJli65wcsAQfTrnI71i5RRUYq3cqSRxRovnICHVgWb5lcZPIHfpxwaj2N8xt0k3FcHpkYIBH5A9wBnpW7Dp1uMZbeXU5VvunOedv4nr60SJGGjjBEcSthugCLnr+tCm38KG2l1S9DMuI5RpzRPJs3OHl8sg7RjAA9CDk8ComRWVpotnnjAkbOMMPuyfj3LH8K6SaINavPK4KZYM6yhlZefm4HUdgelcxNmCZQxKw4zChUEEN1XoAODxnmt9UjnjZt2LkEjOBGGQAsyleux+px3Kn+px2qpfSIskMMW8Kc5BGWznH4njnPbrxiorcqgWFIt8ZQtuKk+coPIPdmXr0xVS5jcXT8Iz+ZvjlDZ+T+7jp35HY5FTexvFc71dkNkcLJwiTnduWNedrHjJ9fr78CtPwhqslhqwE373fuVh0XA6gepB/yaymDo8vlEB/+WjlgvBzwP159sClQeQHMasu12/jzu7Y9ug/pzVJ9SZ2n7sdv6/E9eAttWgWWJ5FI4ypwyn0IqOaGS2ljNqsuzoxU5BHutcbo2tPYFp9pZ2G1oT1OP6/413um30Oo2iXFu2Ubg56qR1B9xXRTqKenU8utRdN+RX86B2cgyCT+J0BGPwqQFpYQzFLiEjO5eCPepZ7KCR/M27JQMB161RMMtrsJdxKRgyoDtx7j/CtDEtwrvjxCweM8lJOT+HNNULE2EMkLHHynlQfr/8ArqFrq1LqxDcYUyJzgn1A9atQbpTlpIZoxyG7/wCc0WAdskliCzZRvVDxVa5DRDMq+ZH3YHB/+vV8nNQySIOGIJ9BzTEZ6bh80EhYk8q5x+lOWaMnbtdW9FBFSXECTjmHBzkMeP5U2OFo02maRhjGM4xTcr7jD7JB/wA8c/hRR5Sf3f1NFTcZ5NbXFrG4lmcholDCKRSzbexAH8/p6Vp3Rvr3zoY4/skPmKFkfDmQEHdj06Y7VahurSB/3Ced8mG2IFwoz3x7Y6UtzqUSgmCEocDBbAVenbPXnNcCinqetOpKWyJjbPGhDKp2jAPQgD/CoIr9LdikkySAfM5HHYcH1HTms2e7klkZp7ktAVV9qttHG1uOOepFRJayTBQhCRlcAuAQBgjoDzyB/jRyxWrElPZs1V12xSQJbyh5M9uRn1J6ADFY17qb6xBiIweXvzGkkmwu3TORwQDkhcjsaS4toFaVwvm20Y2yygBcM2flUnjPY/TismdN9tnTi7QrjdGY8bTnsxwGbj9e9awivtEc0k/dWx1WnamlnFBaXRMFxbncsgjZkyeu7B57dsfWr1/Zu0stvLkru+Up/wAs245LHsa52LU476K4ngjC3oBaWF/l7jkfT+lbelX8WoJPO37pVjLytIEcSnOA2cdfQdOKT116ml+V2MeVblZ3ilcRfMApQkMr44fjkqe+SBT9jyxRwx7keNtke7B2Sd04PfHAHfv1rR1i18wSSqxkmt0yRIQfNRv4iBgDr+lZG6PYZJG3xRx5ZkYqWX+Fs9cj2FT5AtdSeayje1BZW81PnAz949CMdcj88fjVeHZ5XzjvgAH9M+v8h71IJGRseWySsQDheVJyA23spz1PU59aZc2U1rcJM+AHBZePlQd/qOPx71MU0rM6IyS1SHWrmS5VJ2QlmGSeABjp+X5fU10HhzVP7P1y2tIJHZLlsPCzDnsG/wDr9/zrlIiZ7hpWB2xnJ3HPv+vWrg1JI7iyurlMfY51Ky+X055BI/wxzVp63MZx5lt3PZ2ozwc9KjjY3MKTRSIYnUMpT5sg8jmjy1B5BY+rc13LY8XUgaKHLeUDgncRGO/17U2S2lMgaGU247qOQatg0poCxF5eR87Fz37D8qXAUfKAB7U5qZmkFhrVExqRjUbUDG0UuKKYzzoc2oz6gf8AoVQkn7YiZOwrGCvYjcO1FFece3U+AbZW8LIzGGMt6lR6kVaukRdLuGVVDCJiCByKKKxXxBDocz43lkENugdggt4DtB4zgnp9aun5dPtFXhR2HT/V/wD16KK65bEr4/mjMYDfavgbw8Chu4B3ZGfQ4q5pUji+1EB2AWOXAz0wgxRRTq7owpbM1dEnle0jDyuwMk2csTnCZH5VDN8tnHIvEhndCw67SvIz6UUVL+MtfCZuj9YV/heByw9SN2CfpgflWnd/NcgNyMjg/wC61FFJm0fgZTYkabGQcEyNk+vz/wD1qhgYi1jIJyZeT69aKKmRpH416r8j1vweT/YkYzwskigegDHitd/vUUV3U/gR4Nb42NFKaKKohCNTD0NFFAxjVGaKKAEooooG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9987" y="1312423"/>
            <a:ext cx="6674013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339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59833" y="303812"/>
            <a:ext cx="5313391" cy="730040"/>
          </a:xfrm>
        </p:spPr>
        <p:txBody>
          <a:bodyPr>
            <a:normAutofit/>
          </a:bodyPr>
          <a:lstStyle/>
          <a:p>
            <a:pPr algn="l"/>
            <a:r>
              <a:rPr lang="uk-UA" sz="4000" dirty="0" smtClean="0">
                <a:solidFill>
                  <a:schemeClr val="tx1"/>
                </a:solidFill>
              </a:rPr>
              <a:t>Складові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" name="AutoShape 4" descr="data:image/jpeg;base64,/9j/4AAQSkZJRgABAQAAAQABAAD/2wBDAAYEBQYFBAYGBQYHBwYIChAKCgkJChQODwwQFxQYGBcUFhYaHSUfGhsjHBYWICwgIyYnKSopGR8tMC0oMCUoKSj/2wBDAQcHBwoIChMKChMoGhYaKCgoKCgoKCgoKCgoKCgoKCgoKCgoKCgoKCgoKCgoKCgoKCgoKCgoKCgoKCgoKCgoKCj/wAARCACyAL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d7U4UuKK803FFKxCqWYhVAySTgCkArzL4oa9KG/s6OQpFjc4U/e+tSy4Q53Y6i98d6DaStGbp5WU4PlIWH51e0bxNpesNss7g7/7rjaa+fLKOa/ulhgGSxwOOler+GvBsJtDBJcypcSDCuvG1j0P0oleOnU3jRjJHo1KKyfDEV9BpSQaqc3cLNG/OehxWtimtUc8lyuwClNIKU0xDGqfRRnWbH/run86gbpVnRP8AkN2H/XdP51UdyZbHu8HSpaq2sgLsvoM1mTeI4o5WTyGJBx94V6FjnT0N2iucHiiHvbuP+BCrtjrUd3crCIXVm4ySDQHMjWoqjquqWulxJJeOVVztGFJ5rNPi/Rx1uGH/AGzagdzoKK5pvGmkDpJIf+AYqSDxXZXEbvAkjqmM4oC50NFc8PFNruw0MwHrwa6BG3KGHcZoBO4tFFFAz48uPGwx+6U7xnjPBqex8a75EFxAFVuM1xEVmpfy5F4GSSOOlbFvpzwrhxlO2ecHtXA4nRp1PT7O5ivIBLAwZT+ntXg/xJtrqTxVdRoruCdyqBnIr0fRJLixlAXPlnt6j/GuZ8X6RqsGvfb4nadZm3xSbOAO6N6YFT8Lua00r2ZF4P0hrTTVuItv211zhx0rrdFtL+K1nvNWuGiiJ/dFWy2R3FV/Clq11fbbj5YUUyyuowAo7fXtWl4kma+Tyo/lQsF2joq+grBy1uzrnJJckSK38YyFn/0RpRniSR+W9yasx+LWZjuggCDvkjIrEe0CDZgDOOKr38BiVCOgOeB+lSqpi6S3PUbDZqVilxZjJI+ZAckUyuG8N6tNY3IWJyo6jHY139xPHdIlzGAGcfvAP73r+NbRlc55wcWV2q1oY/4ndj/12T+dVTzV3QFzrdj/ANdl/nWkdzOWx7Fpz5u5/QKK881DV9PikmlM9uZEYnlveqvxG8SXGn+ZY2MhSS4G1yp52/0zXkd8Vh2sXXEuRuJwT9Pauqde0uVGMKTkrnsGnX0WoOFSC2aBj8xScE+v3etdZ4eCtqkTKoB5/lXzTpOr3tjKRFbxyBMlHdeuP89a92+EviZfEYhkki8q4RWVlznDADIz3GDVwrX0YqlFx1Nr4osRZ2ChipMjHj6CvMbvUbaB1imuGjdR3HX9K9D+LMwjGmgnH+sP8q8ruYRNOJFupEGeVHQ1aErX1NSOTzoy8cxaNvu8dK2tLvUtNKmDK8jPIowpA9ea5q0jlgaZprnzI2wVBGNtYnjm4kGkrBHL5ayypG7A8hWOKBS12PQk1DS4ZooRfQgIQPmmGR655969Tj1/RmUbNWsD24uE/wAa+G9SspZbiRk3BVwits4bHrjvUF9qNxArRJKQiqE/2d2MHH60XT2BJo+05/iF4Thmkik8Q2AdGKsBJnBB9aK+DDJKSTg0VVhXZ6udPMbOxBPy4BI5Jxya0EtVmh2xg5wOvGK0YZYXRvNxu/h+mKuF7YQ4VgGAVgw71x8h1XMuOJkUMRg7u9aFrcoP3V1EJbWUbGUntUbb2JJwF6gUkjKsJJwGHT69q53K0rHf7H91d7ktzaQaJosgjlDLcy8OepQdAfzrno7lWjbaQMHqfzJrK8X+IVjKQIwlkiJBY8qD6CuFufEFzJGUWTZGM5VR9761Coub02MfaWWu56Dfaxp0Y5vInlzyFNNXU9PvR5aTBWA+XdxmvI5Jc5Pr1Bq3p+pSxFYywK9BkdB9a0+qJLRkrE67Hq1tbsjl13cd8V3WkybrYKQQRjOfpXidh4jmtyscpMkCkExlvT37fyNereFfEVlqsZVHCTnGEPcVCpuD1LqTjOPunR1b02dLS9guJThInDE1VGM1JJJFBEskoyoIYj6GtG7HK9dDlvGOqC71O7uySC3CA9uwrn4Z1ubkRkfNAxQH/ZOCKyvE2pCK7uUkbcd4wM8jOcVd8NIbiwSZcb26E+lRK9uZnXRir2XQ3mhAjBAPPB4q/wCDdXfw9r8BSTy0lY7fTPpWDHHex3264IEIABVScGqWoQSpf284kIJmCgYHJ7fpTjp1Naq54WaPc/iXqUN+mlTIwK+Q0jY/hyR/ga4UvEqeZ2xu98fSrvi+ymns9GOj3KxCOBWkEqliXBJI4PSuBuND8RpevcQ6rGJGGBnPAznHTpXpw96KPHUbt3djs2uAZY1RWY9TjoFPc5/l1rkPiFdw/ZJoJwTkqynONpGTzWNJ4a183pneeNy77mKzEZ554rO+J+pGG+jgIJRstjGemBRUjpoVKMYtWdzNtrgMTHZfIJCWy0mS7eg9Oe9V5tI+2CFFMkTbXd0xu2kDoPrmsMako81fKyG5yRyDn1FdX4Suv+JszEtIsyMqyOME984/DH4Vxzc4u6N6cYyaRzLafOrEebJxx/qjRXqZWPJ/dj8qKy+syO76jEpXN9c2dx5N2h2FsI+OGGO1dHZWUziN5cpFtB69farN1HbalGEukVlBDDHG0juKtRkBAgYsAOp60nWbiUsLGMriEqBhTXKeMtdi020CwuGmfIGD0rZ1G2n3bo5SFbjGOAK8g1+5+16hOQQ0aMQCBjPPWppw5mVXqckbIzbq7eZiWYkk1WmbJCL09akMbE9Oc5p/2ZipODmuxJRPNd2VFPyMPU0i8Nmr0dqxxxVZozvIA71dyGiyH3JgfeUZBq/ot7La3StG7Lhg3B7d6y4vlfn1watw4STI6hiP51LWlik9bnuvhDxD/a9o8chH2qIZJ/vL2NO1rUJEUq7Z2AnFeZ+Dr97HV18puuVBPPBxxWpr817BdG7aVpkyd4Iwa4qmnunbQoKpeVzP1OAXtzK5G8lwW9yf6V6DplpDa2fkRoAuP8ivNmuFlTfHJsJ5ZfY16NoReTTLZp/9YUG7NTUuoo1oq0mhb63YgzRkKFG5h1GPpWO+dQ1i2t13ERL52cYyf/1Vc8Q6vHbXcGmxYaeblgTwBgn+lc9b3my/WRbgo2d5A7Drj8qUb8t2ObuuVHpNvrcb6cyvb73txnjqy9z+FVDrtuTzbyj8P/r1jaXdLuWZPut1HqD2/WtR7NAeFGO30rWlJS0bZxYikoNWW5OutWZI3wze/wAtUdRtfCmpMGvrF5ZMkmRo2yPYc9KmFihGQK1tA0m3EhvLxVMUf3FY4DN7+wrdWfVnM2uxz1x8OdBl0xryy0orLt3RI0hQv9Qelec3eoCKzuk/s86fdabN5oQg4fAwyMfXGSPXNfRM8y3SM0Txv/uMDiuB8TaSj3qSxIjNcI1pOCMiRHBC591bGD6GtItLQNb3POF8R6U6hvthTcM7T1HtRXm7hYXaKRMOh2tn1HWip+rQN/rtQ+hIZMHrirkDEsCM4rIiYZHzVfSdVQKG/wAa4bWPYbRn+OtTXTdBkKPi4m/dpzyM9TXllpaF4lDjqdxrd8e3wutbS1LbUhABye55P9Kx7W6WW9jWPiMetdtGCirs8nE1HKXoNNuplQDufSpUKSZwB/dUVejiVy8uQI1BwxqrpVqbgbxwu0n9DVyWpnF6EMRAfbjjtTUhjSWSVxkKMqD6ipJozG0RB60uquhgjePgs4Q/lVRRMnqUrmFWnkZFIQKG/E1RiYiQg9QCTVzUbvy4wMYdh+gqnp8bzRyukcjk/Ku1S3uTRLQmLu7I6Dw2rzaraAZ2mTcWx0A6/wBK9G1KFZoGyAc1wmk+SuoWaWV5CY0TaY3DI7HGW4I9a7tm3Q4NebibqabPUwlnFpM4C7gMOpiCI7gzKFH1Ner2Q2wKOvb8q4Gx0uQ+K/tDZa3RN65/vdAP613abo1X0A/Os6krpI7GoaW36nIXVrLdeMby7nXFvAskinpwkR/rXGG9lFqIW52j5W7j2rvnfFjrl2xJC2cij2LEL/WvPrFsanbHAOJk4Iz/ABCt1rGKNsLFTjJyV7f8F/qd9oEh/s+ME5OBmu105bi8tkeAblVdrEsoAPpyRXDaarQzTwSDaySMMe2ciug0a5CyyW0mPLkGeexFRB8s7M86tH2tNP5nSRWN9uKMEUj/AG1P8jWR4k1B90NrGf3XJB9cHHSrNjdxuly8DhvIIBx2Y+/0rltQlzq20t0UY/GuisuWGhyYempVEacMssOJIpCkg5BXiugtJ/7Wgjk4Eqt+8A9Rgg/jXNhh5Zwe1WbfUE0Pwnq2pu3zqHKg+owFH5kVjhbudjpxsYqnzdTxjxLHpZ8R6qfMXm7l6f75ornpE8yRnkBZ2JZiT1Jor0rM8k9xj0m+ntrWa3mhYysylecqQMjnpzwK89/4TS/uUeGy0svcYIJG6TaR1OAK9a8M2jx6a8quZbaQFo+Mc9R9M9KxbCxubd5RE620nmyMY41271znBx34zWNSMaavY64TqTlbmseYatpWppYjVdQeNWkjDsjviQk8DC1k2jujCQHaEQyH+Q/nXsV7YJraRR3JWG8hf5d7gLID1HPfipJbGN2NvPb2x8ltjxumd3bJGPyH41msQkloOVDU8lsria5mS2D7UCEHccAfWt621C3is/IgyXAVM56nv+HFdTN4FsLm1SOz862DybnmCiRj9Dnke2aW9+F0kkXkaJqgEy43xXkPlnJ4+8pOB+FXGvCWtzKdNwScupyKyI9mY94aWMZyPU9cVkm8MjrGOArZH1rttH8Hz6Na6wNXQtqyJ5cMKfMoOcFge5GaraT4LmivrGW4DYiJe4wudpHOMdzk/pVutFadRxoSmrljS/A91c6cZ7uHbNPgiSUZEEfYqv8AE59+B7mu58MeH7TRbYQxRY3EBi3LEe/1ras7qea1LTxiPLZUD+72PPIPt2rJ8RatDpOnSzysPMbKRr3Zsent1rhqTlJ2PSpwhCN0jzXxDf2lnY2tvaSxyzJOzO6YIjAclRu9T39Biuvt7jz7WOVfusoNeUQAXMM8ec8ZyR+NdZ4V1UyaV9mzmaI4HuO1FT3l6DpxcVzHZ6dGDNjqAcsfetO+m8q0mkY/KiE/pVDSVymV9KreLtTg07Sibobo5GEbLnqG6/pmsFFyaSNdtzl7jUP+KClmJ+a9uVhXP91Bub9cCuY0tDcapaRR5LtKo49jVvxjI1lb6No8OGFpb+ZIexkkYsf/AB3bXNNNcWU8ckcjxOvKupwQa9D2V5Jdgjio0cPKVt2/+B+B69rQS01OGZH3LOuG9iOn6VYsma6nU2qs7ocnbXn/AIb0/XNYdLlrwNCvzqtzIR5g6ZAAJx74rvbPXJtGsza31lCrS/LHc20m+Mn0PGVP1rGvS9/mRxUcT+7UbeRteFdOTT9DNusjSPJK9xIzdWJbv7gYH4Vga/bGHVUfJAZePwNb/hW8MmlmRuQJGZQe6ngiofFtqGiguEz8kmP94HpW9WPNSuYUZclWxSV8ouD2rE+IdwYfAZhzzPeBcew5rThBWyWZg6tu5Vh2rnviRJ5mgwKqHy1mL59cjFc+E0qHTjZKVI81BGByaKgDEDpRXo3R5R9GeG70f8IZb2durPcPI2drZ+UGlifzL9Ftnie8TAMW75sY5brzxxioJ57fStN8rToUYAbMD/lpjt/ujuOpxmqvh3TzLvuLtTvkc75x95vQYHpx0rhr1eaTn0PRo0eWOvTckVLKaBpbh5kjVgFOCVRiDk+vpyKZJdSrtMt3JIvmBI5BuIUgA7WQ44wfy+lbklmTZMlwv2m3MoYMZCUGAc89ifQ+gqtYWrwR3k1nLm0DbhHkq4UDncMcn6Z7VMJp6rcp25WtgezSYPIih4ud6kkDHJz9PxqM2x3SXWlTi3kaIK0OSVzkDjrnPofzqK1unuZja3FtHbtKCFxlSrjBBbJxg9MfjWza2lzBdWtxPbxRiNeJFK4kABBBKnkkHB6etEYWi3I0qRjJ+fnqJby3l5cK91p6mSQjzLm2JB9MlTx+lRrdgXMsDj94rYBxhX54I/wNWbsz/ZjPZZeeEh/KYbsj1XHpjOPr6VRsJRPqQnIiQwMZJFdmG0noSeu3Pt2prlmtdvIV3DbQmafg+Y4UflgV5B4h1S41rV3uEiLW9u7RxOM4RemT9eua9N1mzaUbZGuFuxl3U/dnz6ex7V5pHY3i6pcWmnRTTJG5JjIIUd/m9MZrJJ9Oppzp6t6Izrh8RvJwpCZwFwMelZljNdQXMctpDMzjsEPI9Ku+Kbq/gu3068IQxYZkUcZIz/Wq3h/V7nTb+No5jHE5CSg8qyZGcj9a6YUHy3e5g8dGLcIq67nrPha/S4swJQYZTyyv8pFVfEPhLUPFFxEy3cNvYoCUBBZmJ6kgVei1nwcJP3mv2xHUZgfn9K7Hwzp2n6rC1zourSSW6ttJVRg/hngfWsKVOopXlH8S6uJhb3JfejgdS+Htj55vNS1V97Kq7RtXJCgcZ+lOXSvDWmQh7aKO7veER7rE209vl+7iu8fVIra7ljYR3UCMVD7cE+9R3sMGtx7IZI41P8AUK1dEZQlflepjKdRJKqm4/gY2nXk9igW12IgATb5a4x6dKpX+gTeKZZIbELBLIAXfnbwwOcevFb8Xhe7jjVPtDFBnqgJ5966jwrpJ00SO24s3Umpp0XzXlsKtiYcvubnD2PgPWNOtfs7FZQOkivx+VVb7SrmyliS5kXuwUMTivWp9TtomKb98vdE5NcR4intZtV8+889VCBPKjA3jqRkngZ9KqtTjCN7mNGrOcrNHH6hIHQoAAAMCub8TafqC2YjeCW5hUg7YEU7vY966vxGkEej3F/pBeWSACQwTAZ2g8njqBnmuDPxHubbUfLv7O3mtsAMI8hh7jP8AKowsHrJm2JqKySOOfw/rDOzDTZwCcjOKK9ki8U+GJIkc6varuAO0ggj26UV2anFys1ESWC9EKbAF5+ddw/D1FXPtWy6QRJFDDsLHHKs2P4f85+tFm5MZhuYhKzDc65JdQP4lP+TVmWBfsJlgdbmDkF9vzL6ggdf6V4025bq6PXXLftb+r9/uJYrlGxIrtDuQsdvQj3HRunXrXP3p/cwmyeS3uFk3yAMdpbsQO3/1q0hqscH+itE14rD5V6n2warxwwOrSpHmJTtCuctn0PY4yKqEeXSxo4vlbej/AK6Fy5t47wW0F1cXdw0I+eYNt3fd3YBBz6gdTUjy3tq7gWjS6aQGMucDBAxj0YE4788VImyXzIbaNvNGVETdyeuOOSPTpxyeMVoWli1uI5XL/aCdzKrY44yrHv2Gelbyqxh8Zgle6h/wxkX8qfYDJEzxokgEihv3iZwR83+ecUy0dri8lj+0PcJHgxzyqd3UDBPOM+/cHtWimlfZftVzaz3BeIEgSc/ITlgPUDjr2FVVv7R7aVzJDG7DdL5WEDY4DYwASPp3H1q1aKshcznpJ3ZYvZIRaDTrlVVGO5eQHz13q3Tg9fUDFc94l8KnW7SS2j1AGVTmC6iYqkhx8quM/N6dcrVnV7tmkijaJX8s70RkAEZIxuOO56gU43cyKNskjkZyuQO3b0H5GlHT4S6lBWamzwbWLy5u5oYL8hpLVTAGZdr4B6MepxjvW54l0/TrTwfo+o6VZshvzJHPJK5kKMmBtXPAzyc9a2vipa/YWi1QWlsty8pjZ1TcpG0/fzwT0weM1wttrt+mmSaaLh/7PdtzW/BUnPUA9DXbGXMrnkzg4ysZ6xl+wx79K9E+GV/HD4yt5tMsja/uGSZYnYqx2kFiCeBnBx+VcMyOTk7Vzz8zZP5AV03hrxbdeHbc2sEFpNbu++RmQpIx6fe64HYdKVXm5Xy7hTtzLm2PYPLDEirlraBxgAVz/hXxNY+IC0drvS4QbnjYZwOnXoa7vSrXeV4ryI02pWluetOsuW8diXS7C7lYKl1MqdhnOPzrrbTw9brEGuDJO7f89GOPyqTRLIKA2OgNdC0eIwBnj/CvTpxaWrPKqTu9DgtX0ayhdpFt44h3kiG1x+Nef6v5jXExjdmhLZDN1bHc12HxQ1WW3ltrSzcDzAWkK8nrgCuDN3NLG+5soDtHHGR1Fc1aV/dO7C03bnb3F0eBJ7iUOm5QmCPXPH48Zrj9b8BaJ9teaa/ht4+hR5dpWu10y7htbllmDKsoDA46Ef0rYvNI07VlWS4to5iOkqcNj0yOo9jVUFFRstya9WcKl7aeaujzAeCfB4GDqa57/wClN/hRXp48NaMAALIcfX/Git7Pz+8w9v6f+Aoz7K1luluJrfy4XYgtaE7SRnr/APq4+lUMXM+oz7G8lyuHI7D+6V7/AOeasS3SySILkGK4A/dyKcEepU1Xe7hiCW7qGfdlZ1Ygk+47Z/nXlqUtmtT13R9lK71RYcfajb+RbRxXS/u9yNuD8YySfb1/oa1o/s+nW4a4YeakbkKB87YHJX0HuayLDTJ/3U9vcmFiwDrjc23uAeuOcZ9zWpbacLSKJkUyyhCqySksxyST/WtEk0tTCXKnaX+ZJYyxC2E4WRWfErKzEt64z/StV5HcAzvkYI2jknPP+c1mXE9pFk3LqZMDCnkk5GMD6msu/wBRuJkc2AMakqfNbAJzznBHuOmTz2pwgk7omUnLQ6TUL+3toPLkI/eLwgPzPnjOPy5PFZWqrBLM4iwixfuxtI2gj0GOpz1GO1UdMaNpgXk2yoSxd24Z+ijJycn3/AUGZ0lVirSSMjNtYAHvvXGeMHnJ65rWzSdmODUJ6rUqLA8CyCWGRYdpldwwyTjjnsf6d6i0q3kUHBaPzMhY8kkjOcfy/qRWrJaLcbLhipyocA8cdRkj0B/TjrTZCc4TC8Bcng4PTPp7KOT+tNS7G3sW/eloQalp0OpaTc6dcxgF1wjKfmVux/2jnsP1rx7UPCusEbJFjPlnbjcBg/lXqtzfNbXTeU4JHG8kdP5Afp9a2dE0dNZEsst15bJhnBTk5789B9f6iqcqkdIas5q0ac/elokeN6T4N1C4Ci8mjSIdlXc35mts/Dy1IGb+4HGceWua9httBs4Y8XSuWycOzZT69B+VbUdhBDCoaFGUdHiAXt7VajWlrKVjjlUoR0irnmPgDwc+lTzvBFOxmAUNKAuVB7DjvXqelW/2VsT8NjgetTqTIgxsmAIOPusB/wDWoG2TISQY7o3r7H1q1RV7yd2ZzruSslZGkmqPbptSMKOmcbjTJb2W4yHnY57Zxj8KpeT5Kj975XPc5BpCBv3PGUBHEicj8a3VjC5zni3SJbq5gnt2w6Ljnvznr2rhNW0y9W2WE28qKCXLoeN3bpXsLbZEHzGUHuoHFUZYLeXcjYGRg+n51jOipanVRxTppI8z02znvseRG0hjUBwPXHb2q05urCRdvmQt0IIx+YNd1p2jwabkW4O0nJ3HNXWjjaJvNXzkPOG+f8hXN9Vdrp2Z0VMZFydleJ57/bd0OCikiiux/svSn+b7FBzz94f40U/q1f8AmI9vQ/kPL59QtUspw8QkTbnaOmfYdvqOM9hVrQoVuxJFMqwrCwMjyPk/NnA/Ks1rVJ2lFzsdiFCgJtCHBycceg69Mj1rW0izGnq/lRE4yzSYIJx2IPU9B+J4oklY6/aufuSOqkvra3YCCJpZN2wcbcfjWZPe3dxFkukC7WyI15HB6/8A6x0qml6bl/KjG/aTkAfKx6Z9uc+nSrNvBcFAJJli65wcsAQfTrnI71i5RRUYq3cqSRxRovnICHVgWb5lcZPIHfpxwaj2N8xt0k3FcHpkYIBH5A9wBnpW7Dp1uMZbeXU5VvunOedv4nr60SJGGjjBEcSthugCLnr+tCm38KG2l1S9DMuI5RpzRPJs3OHl8sg7RjAA9CDk8ComRWVpotnnjAkbOMMPuyfj3LH8K6SaINavPK4KZYM6yhlZefm4HUdgelcxNmCZQxKw4zChUEEN1XoAODxnmt9UjnjZt2LkEjOBGGQAsyleux+px3Kn+px2qpfSIskMMW8Kc5BGWznH4njnPbrxiorcqgWFIt8ZQtuKk+coPIPdmXr0xVS5jcXT8Iz+ZvjlDZ+T+7jp35HY5FTexvFc71dkNkcLJwiTnduWNedrHjJ9fr78CtPwhqslhqwE373fuVh0XA6gepB/yaymDo8vlEB/+WjlgvBzwP159sClQeQHMasu12/jzu7Y9ug/pzVJ9SZ2n7sdv6/E9eAttWgWWJ5FI4ypwyn0IqOaGS2ljNqsuzoxU5BHutcbo2tPYFp9pZ2G1oT1OP6/413um30Oo2iXFu2Ubg56qR1B9xXRTqKenU8utRdN+RX86B2cgyCT+J0BGPwqQFpYQzFLiEjO5eCPepZ7KCR/M27JQMB161RMMtrsJdxKRgyoDtx7j/CtDEtwrvjxCweM8lJOT+HNNULE2EMkLHHynlQfr/8ArqFrq1LqxDcYUyJzgn1A9atQbpTlpIZoxyG7/wCc0WAdskliCzZRvVDxVa5DRDMq+ZH3YHB/+vV8nNQySIOGIJ9BzTEZ6bh80EhYk8q5x+lOWaMnbtdW9FBFSXECTjmHBzkMeP5U2OFo02maRhjGM4xTcr7jD7JB/wA8c/hRR5Sf3f1NFTcZ5NbXFrG4lmcholDCKRSzbexAH8/p6Vp3Rvr3zoY4/skPmKFkfDmQEHdj06Y7VahurSB/3Ced8mG2IFwoz3x7Y6UtzqUSgmCEocDBbAVenbPXnNcCinqetOpKWyJjbPGhDKp2jAPQgD/CoIr9LdikkySAfM5HHYcH1HTms2e7klkZp7ktAVV9qttHG1uOOepFRJayTBQhCRlcAuAQBgjoDzyB/jRyxWrElPZs1V12xSQJbyh5M9uRn1J6ADFY17qb6xBiIweXvzGkkmwu3TORwQDkhcjsaS4toFaVwvm20Y2yygBcM2flUnjPY/TismdN9tnTi7QrjdGY8bTnsxwGbj9e9awivtEc0k/dWx1WnamlnFBaXRMFxbncsgjZkyeu7B57dsfWr1/Zu0stvLkru+Up/wAs245LHsa52LU476K4ngjC3oBaWF/l7jkfT+lbelX8WoJPO37pVjLytIEcSnOA2cdfQdOKT116ml+V2MeVblZ3ilcRfMApQkMr44fjkqe+SBT9jyxRwx7keNtke7B2Sd04PfHAHfv1rR1i18wSSqxkmt0yRIQfNRv4iBgDr+lZG6PYZJG3xRx5ZkYqWX+Fs9cj2FT5AtdSeayje1BZW81PnAz949CMdcj88fjVeHZ5XzjvgAH9M+v8h71IJGRseWySsQDheVJyA23spz1PU59aZc2U1rcJM+AHBZePlQd/qOPx71MU0rM6IyS1SHWrmS5VJ2QlmGSeABjp+X5fU10HhzVP7P1y2tIJHZLlsPCzDnsG/wDr9/zrlIiZ7hpWB2xnJ3HPv+vWrg1JI7iyurlMfY51Ky+X055BI/wxzVp63MZx5lt3PZ2ozwc9KjjY3MKTRSIYnUMpT5sg8jmjy1B5BY+rc13LY8XUgaKHLeUDgncRGO/17U2S2lMgaGU247qOQatg0poCxF5eR87Fz37D8qXAUfKAB7U5qZmkFhrVExqRjUbUDG0UuKKYzzoc2oz6gf8AoVQkn7YiZOwrGCvYjcO1FFece3U+AbZW8LIzGGMt6lR6kVaukRdLuGVVDCJiCByKKKxXxBDocz43lkENugdggt4DtB4zgnp9aun5dPtFXhR2HT/V/wD16KK65bEr4/mjMYDfavgbw8Chu4B3ZGfQ4q5pUji+1EB2AWOXAz0wgxRRTq7owpbM1dEnle0jDyuwMk2csTnCZH5VDN8tnHIvEhndCw67SvIz6UUVL+MtfCZuj9YV/heByw9SN2CfpgflWnd/NcgNyMjg/wC61FFJm0fgZTYkabGQcEyNk+vz/wD1qhgYi1jIJyZeT69aKKmRpH416r8j1vweT/YkYzwskigegDHitd/vUUV3U/gR4Nb42NFKaKKohCNTD0NFFAxjVGaKKAEoooo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AutoShape 6" descr="data:image/jpeg;base64,/9j/4AAQSkZJRgABAQAAAQABAAD/2wBDAAYEBQYFBAYGBQYHBwYIChAKCgkJChQODwwQFxQYGBcUFhYaHSUfGhsjHBYWICwgIyYnKSopGR8tMC0oMCUoKSj/2wBDAQcHBwoIChMKChMoGhYaKCgoKCgoKCgoKCgoKCgoKCgoKCgoKCgoKCgoKCgoKCgoKCgoKCgoKCgoKCgoKCgoKCj/wAARCACyAL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d7U4UuKK803FFKxCqWYhVAySTgCkArzL4oa9KG/s6OQpFjc4U/e+tSy4Q53Y6i98d6DaStGbp5WU4PlIWH51e0bxNpesNss7g7/7rjaa+fLKOa/ulhgGSxwOOler+GvBsJtDBJcypcSDCuvG1j0P0oleOnU3jRjJHo1KKyfDEV9BpSQaqc3cLNG/OehxWtimtUc8lyuwClNIKU0xDGqfRRnWbH/run86gbpVnRP8AkN2H/XdP51UdyZbHu8HSpaq2sgLsvoM1mTeI4o5WTyGJBx94V6FjnT0N2iucHiiHvbuP+BCrtjrUd3crCIXVm4ySDQHMjWoqjquqWulxJJeOVVztGFJ5rNPi/Rx1uGH/AGzagdzoKK5pvGmkDpJIf+AYqSDxXZXEbvAkjqmM4oC50NFc8PFNruw0MwHrwa6BG3KGHcZoBO4tFFFAz48uPGwx+6U7xnjPBqex8a75EFxAFVuM1xEVmpfy5F4GSSOOlbFvpzwrhxlO2ecHtXA4nRp1PT7O5ivIBLAwZT+ntXg/xJtrqTxVdRoruCdyqBnIr0fRJLixlAXPlnt6j/GuZ8X6RqsGvfb4nadZm3xSbOAO6N6YFT8Lua00r2ZF4P0hrTTVuItv211zhx0rrdFtL+K1nvNWuGiiJ/dFWy2R3FV/Clq11fbbj5YUUyyuowAo7fXtWl4kma+Tyo/lQsF2joq+grBy1uzrnJJckSK38YyFn/0RpRniSR+W9yasx+LWZjuggCDvkjIrEe0CDZgDOOKr38BiVCOgOeB+lSqpi6S3PUbDZqVilxZjJI+ZAckUyuG8N6tNY3IWJyo6jHY139xPHdIlzGAGcfvAP73r+NbRlc55wcWV2q1oY/4ndj/12T+dVTzV3QFzrdj/ANdl/nWkdzOWx7Fpz5u5/QKK881DV9PikmlM9uZEYnlveqvxG8SXGn+ZY2MhSS4G1yp52/0zXkd8Vh2sXXEuRuJwT9Pauqde0uVGMKTkrnsGnX0WoOFSC2aBj8xScE+v3etdZ4eCtqkTKoB5/lXzTpOr3tjKRFbxyBMlHdeuP89a92+EviZfEYhkki8q4RWVlznDADIz3GDVwrX0YqlFx1Nr4osRZ2ChipMjHj6CvMbvUbaB1imuGjdR3HX9K9D+LMwjGmgnH+sP8q8ruYRNOJFupEGeVHQ1aErX1NSOTzoy8cxaNvu8dK2tLvUtNKmDK8jPIowpA9ea5q0jlgaZprnzI2wVBGNtYnjm4kGkrBHL5ayypG7A8hWOKBS12PQk1DS4ZooRfQgIQPmmGR655969Tj1/RmUbNWsD24uE/wAa+G9SspZbiRk3BVwits4bHrjvUF9qNxArRJKQiqE/2d2MHH60XT2BJo+05/iF4Thmkik8Q2AdGKsBJnBB9aK+DDJKSTg0VVhXZ6udPMbOxBPy4BI5Jxya0EtVmh2xg5wOvGK0YZYXRvNxu/h+mKuF7YQ4VgGAVgw71x8h1XMuOJkUMRg7u9aFrcoP3V1EJbWUbGUntUbb2JJwF6gUkjKsJJwGHT69q53K0rHf7H91d7ktzaQaJosgjlDLcy8OepQdAfzrno7lWjbaQMHqfzJrK8X+IVjKQIwlkiJBY8qD6CuFufEFzJGUWTZGM5VR9761Coub02MfaWWu56Dfaxp0Y5vInlzyFNNXU9PvR5aTBWA+XdxmvI5Jc5Pr1Bq3p+pSxFYywK9BkdB9a0+qJLRkrE67Hq1tbsjl13cd8V3WkybrYKQQRjOfpXidh4jmtyscpMkCkExlvT37fyNereFfEVlqsZVHCTnGEPcVCpuD1LqTjOPunR1b02dLS9guJThInDE1VGM1JJJFBEskoyoIYj6GtG7HK9dDlvGOqC71O7uySC3CA9uwrn4Z1ubkRkfNAxQH/ZOCKyvE2pCK7uUkbcd4wM8jOcVd8NIbiwSZcb26E+lRK9uZnXRir2XQ3mhAjBAPPB4q/wCDdXfw9r8BSTy0lY7fTPpWDHHex3264IEIABVScGqWoQSpf284kIJmCgYHJ7fpTjp1Naq54WaPc/iXqUN+mlTIwK+Q0jY/hyR/ga4UvEqeZ2xu98fSrvi+ymns9GOj3KxCOBWkEqliXBJI4PSuBuND8RpevcQ6rGJGGBnPAznHTpXpw96KPHUbt3djs2uAZY1RWY9TjoFPc5/l1rkPiFdw/ZJoJwTkqynONpGTzWNJ4a183pneeNy77mKzEZ554rO+J+pGG+jgIJRstjGemBRUjpoVKMYtWdzNtrgMTHZfIJCWy0mS7eg9Oe9V5tI+2CFFMkTbXd0xu2kDoPrmsMako81fKyG5yRyDn1FdX4Suv+JszEtIsyMqyOME984/DH4Vxzc4u6N6cYyaRzLafOrEebJxx/qjRXqZWPJ/dj8qKy+syO76jEpXN9c2dx5N2h2FsI+OGGO1dHZWUziN5cpFtB69farN1HbalGEukVlBDDHG0juKtRkBAgYsAOp60nWbiUsLGMriEqBhTXKeMtdi020CwuGmfIGD0rZ1G2n3bo5SFbjGOAK8g1+5+16hOQQ0aMQCBjPPWppw5mVXqckbIzbq7eZiWYkk1WmbJCL09akMbE9Oc5p/2ZipODmuxJRPNd2VFPyMPU0i8Nmr0dqxxxVZozvIA71dyGiyH3JgfeUZBq/ot7La3StG7Lhg3B7d6y4vlfn1watw4STI6hiP51LWlik9bnuvhDxD/a9o8chH2qIZJ/vL2NO1rUJEUq7Z2AnFeZ+Dr97HV18puuVBPPBxxWpr817BdG7aVpkyd4Iwa4qmnunbQoKpeVzP1OAXtzK5G8lwW9yf6V6DplpDa2fkRoAuP8ivNmuFlTfHJsJ5ZfY16NoReTTLZp/9YUG7NTUuoo1oq0mhb63YgzRkKFG5h1GPpWO+dQ1i2t13ERL52cYyf/1Vc8Q6vHbXcGmxYaeblgTwBgn+lc9b3my/WRbgo2d5A7Drj8qUb8t2ObuuVHpNvrcb6cyvb73txnjqy9z+FVDrtuTzbyj8P/r1jaXdLuWZPut1HqD2/WtR7NAeFGO30rWlJS0bZxYikoNWW5OutWZI3wze/wAtUdRtfCmpMGvrF5ZMkmRo2yPYc9KmFihGQK1tA0m3EhvLxVMUf3FY4DN7+wrdWfVnM2uxz1x8OdBl0xryy0orLt3RI0hQv9Qelec3eoCKzuk/s86fdabN5oQg4fAwyMfXGSPXNfRM8y3SM0Txv/uMDiuB8TaSj3qSxIjNcI1pOCMiRHBC591bGD6GtItLQNb3POF8R6U6hvthTcM7T1HtRXm7hYXaKRMOh2tn1HWip+rQN/rtQ+hIZMHrirkDEsCM4rIiYZHzVfSdVQKG/wAa4bWPYbRn+OtTXTdBkKPi4m/dpzyM9TXllpaF4lDjqdxrd8e3wutbS1LbUhABye55P9Kx7W6WW9jWPiMetdtGCirs8nE1HKXoNNuplQDufSpUKSZwB/dUVejiVy8uQI1BwxqrpVqbgbxwu0n9DVyWpnF6EMRAfbjjtTUhjSWSVxkKMqD6ipJozG0RB60uquhgjePgs4Q/lVRRMnqUrmFWnkZFIQKG/E1RiYiQg9QCTVzUbvy4wMYdh+gqnp8bzRyukcjk/Ku1S3uTRLQmLu7I6Dw2rzaraAZ2mTcWx0A6/wBK9G1KFZoGyAc1wmk+SuoWaWV5CY0TaY3DI7HGW4I9a7tm3Q4NebibqabPUwlnFpM4C7gMOpiCI7gzKFH1Ner2Q2wKOvb8q4Gx0uQ+K/tDZa3RN65/vdAP613abo1X0A/Os6krpI7GoaW36nIXVrLdeMby7nXFvAskinpwkR/rXGG9lFqIW52j5W7j2rvnfFjrl2xJC2cij2LEL/WvPrFsanbHAOJk4Iz/ABCt1rGKNsLFTjJyV7f8F/qd9oEh/s+ME5OBmu105bi8tkeAblVdrEsoAPpyRXDaarQzTwSDaySMMe2ciug0a5CyyW0mPLkGeexFRB8s7M86tH2tNP5nSRWN9uKMEUj/AG1P8jWR4k1B90NrGf3XJB9cHHSrNjdxuly8DhvIIBx2Y+/0rltQlzq20t0UY/GuisuWGhyYempVEacMssOJIpCkg5BXiugtJ/7Wgjk4Eqt+8A9Rgg/jXNhh5Zwe1WbfUE0Pwnq2pu3zqHKg+owFH5kVjhbudjpxsYqnzdTxjxLHpZ8R6qfMXm7l6f75ornpE8yRnkBZ2JZiT1Jor0rM8k9xj0m+ntrWa3mhYysylecqQMjnpzwK89/4TS/uUeGy0svcYIJG6TaR1OAK9a8M2jx6a8quZbaQFo+Mc9R9M9KxbCxubd5RE620nmyMY41271znBx34zWNSMaavY64TqTlbmseYatpWppYjVdQeNWkjDsjviQk8DC1k2jujCQHaEQyH+Q/nXsV7YJraRR3JWG8hf5d7gLID1HPfipJbGN2NvPb2x8ltjxumd3bJGPyH41msQkloOVDU8lsria5mS2D7UCEHccAfWt621C3is/IgyXAVM56nv+HFdTN4FsLm1SOz862DybnmCiRj9Dnke2aW9+F0kkXkaJqgEy43xXkPlnJ4+8pOB+FXGvCWtzKdNwScupyKyI9mY94aWMZyPU9cVkm8MjrGOArZH1rttH8Hz6Na6wNXQtqyJ5cMKfMoOcFge5GaraT4LmivrGW4DYiJe4wudpHOMdzk/pVutFadRxoSmrljS/A91c6cZ7uHbNPgiSUZEEfYqv8AE59+B7mu58MeH7TRbYQxRY3EBi3LEe/1ras7qea1LTxiPLZUD+72PPIPt2rJ8RatDpOnSzysPMbKRr3Zsent1rhqTlJ2PSpwhCN0jzXxDf2lnY2tvaSxyzJOzO6YIjAclRu9T39Biuvt7jz7WOVfusoNeUQAXMM8ec8ZyR+NdZ4V1UyaV9mzmaI4HuO1FT3l6DpxcVzHZ6dGDNjqAcsfetO+m8q0mkY/KiE/pVDSVymV9KreLtTg07Sibobo5GEbLnqG6/pmsFFyaSNdtzl7jUP+KClmJ+a9uVhXP91Bub9cCuY0tDcapaRR5LtKo49jVvxjI1lb6No8OGFpb+ZIexkkYsf/AB3bXNNNcWU8ckcjxOvKupwQa9D2V5Jdgjio0cPKVt2/+B+B69rQS01OGZH3LOuG9iOn6VYsma6nU2qs7ocnbXn/AIb0/XNYdLlrwNCvzqtzIR5g6ZAAJx74rvbPXJtGsza31lCrS/LHc20m+Mn0PGVP1rGvS9/mRxUcT+7UbeRteFdOTT9DNusjSPJK9xIzdWJbv7gYH4Vga/bGHVUfJAZePwNb/hW8MmlmRuQJGZQe6ngiofFtqGiguEz8kmP94HpW9WPNSuYUZclWxSV8ouD2rE+IdwYfAZhzzPeBcew5rThBWyWZg6tu5Vh2rnviRJ5mgwKqHy1mL59cjFc+E0qHTjZKVI81BGByaKgDEDpRXo3R5R9GeG70f8IZb2durPcPI2drZ+UGlifzL9Ftnie8TAMW75sY5brzxxioJ57fStN8rToUYAbMD/lpjt/ujuOpxmqvh3TzLvuLtTvkc75x95vQYHpx0rhr1eaTn0PRo0eWOvTckVLKaBpbh5kjVgFOCVRiDk+vpyKZJdSrtMt3JIvmBI5BuIUgA7WQ44wfy+lbklmTZMlwv2m3MoYMZCUGAc89ifQ+gqtYWrwR3k1nLm0DbhHkq4UDncMcn6Z7VMJp6rcp25WtgezSYPIih4ud6kkDHJz9PxqM2x3SXWlTi3kaIK0OSVzkDjrnPofzqK1unuZja3FtHbtKCFxlSrjBBbJxg9MfjWza2lzBdWtxPbxRiNeJFK4kABBBKnkkHB6etEYWi3I0qRjJ+fnqJby3l5cK91p6mSQjzLm2JB9MlTx+lRrdgXMsDj94rYBxhX54I/wNWbsz/ZjPZZeeEh/KYbsj1XHpjOPr6VRsJRPqQnIiQwMZJFdmG0noSeu3Pt2prlmtdvIV3DbQmafg+Y4UflgV5B4h1S41rV3uEiLW9u7RxOM4RemT9eua9N1mzaUbZGuFuxl3U/dnz6ex7V5pHY3i6pcWmnRTTJG5JjIIUd/m9MZrJJ9Oppzp6t6Izrh8RvJwpCZwFwMelZljNdQXMctpDMzjsEPI9Ku+Kbq/gu3068IQxYZkUcZIz/Wq3h/V7nTb+No5jHE5CSg8qyZGcj9a6YUHy3e5g8dGLcIq67nrPha/S4swJQYZTyyv8pFVfEPhLUPFFxEy3cNvYoCUBBZmJ6kgVei1nwcJP3mv2xHUZgfn9K7Hwzp2n6rC1zourSSW6ttJVRg/hngfWsKVOopXlH8S6uJhb3JfejgdS+Htj55vNS1V97Kq7RtXJCgcZ+lOXSvDWmQh7aKO7veER7rE209vl+7iu8fVIra7ljYR3UCMVD7cE+9R3sMGtx7IZI41P8AUK1dEZQlflepjKdRJKqm4/gY2nXk9igW12IgATb5a4x6dKpX+gTeKZZIbELBLIAXfnbwwOcevFb8Xhe7jjVPtDFBnqgJ5966jwrpJ00SO24s3Umpp0XzXlsKtiYcvubnD2PgPWNOtfs7FZQOkivx+VVb7SrmyliS5kXuwUMTivWp9TtomKb98vdE5NcR4intZtV8+889VCBPKjA3jqRkngZ9KqtTjCN7mNGrOcrNHH6hIHQoAAAMCub8TafqC2YjeCW5hUg7YEU7vY966vxGkEej3F/pBeWSACQwTAZ2g8njqBnmuDPxHubbUfLv7O3mtsAMI8hh7jP8AKowsHrJm2JqKySOOfw/rDOzDTZwCcjOKK9ki8U+GJIkc6varuAO0ggj26UV2anFys1ESWC9EKbAF5+ddw/D1FXPtWy6QRJFDDsLHHKs2P4f85+tFm5MZhuYhKzDc65JdQP4lP+TVmWBfsJlgdbmDkF9vzL6ggdf6V4025bq6PXXLftb+r9/uJYrlGxIrtDuQsdvQj3HRunXrXP3p/cwmyeS3uFk3yAMdpbsQO3/1q0hqscH+itE14rD5V6n2warxwwOrSpHmJTtCuctn0PY4yKqEeXSxo4vlbej/AK6Fy5t47wW0F1cXdw0I+eYNt3fd3YBBz6gdTUjy3tq7gWjS6aQGMucDBAxj0YE4788VImyXzIbaNvNGVETdyeuOOSPTpxyeMVoWli1uI5XL/aCdzKrY44yrHv2Gelbyqxh8Zgle6h/wxkX8qfYDJEzxokgEihv3iZwR83+ecUy0dri8lj+0PcJHgxzyqd3UDBPOM+/cHtWimlfZftVzaz3BeIEgSc/ITlgPUDjr2FVVv7R7aVzJDG7DdL5WEDY4DYwASPp3H1q1aKshcznpJ3ZYvZIRaDTrlVVGO5eQHz13q3Tg9fUDFc94l8KnW7SS2j1AGVTmC6iYqkhx8quM/N6dcrVnV7tmkijaJX8s70RkAEZIxuOO56gU43cyKNskjkZyuQO3b0H5GlHT4S6lBWamzwbWLy5u5oYL8hpLVTAGZdr4B6MepxjvW54l0/TrTwfo+o6VZshvzJHPJK5kKMmBtXPAzyc9a2vipa/YWi1QWlsty8pjZ1TcpG0/fzwT0weM1wttrt+mmSaaLh/7PdtzW/BUnPUA9DXbGXMrnkzg4ysZ6xl+wx79K9E+GV/HD4yt5tMsja/uGSZYnYqx2kFiCeBnBx+VcMyOTk7Vzz8zZP5AV03hrxbdeHbc2sEFpNbu++RmQpIx6fe64HYdKVXm5Xy7hTtzLm2PYPLDEirlraBxgAVz/hXxNY+IC0drvS4QbnjYZwOnXoa7vSrXeV4ryI02pWluetOsuW8diXS7C7lYKl1MqdhnOPzrrbTw9brEGuDJO7f89GOPyqTRLIKA2OgNdC0eIwBnj/CvTpxaWrPKqTu9DgtX0ayhdpFt44h3kiG1x+Nef6v5jXExjdmhLZDN1bHc12HxQ1WW3ltrSzcDzAWkK8nrgCuDN3NLG+5soDtHHGR1Fc1aV/dO7C03bnb3F0eBJ7iUOm5QmCPXPH48Zrj9b8BaJ9teaa/ht4+hR5dpWu10y7htbllmDKsoDA46Ef0rYvNI07VlWS4to5iOkqcNj0yOo9jVUFFRstya9WcKl7aeaujzAeCfB4GDqa57/wClN/hRXp48NaMAALIcfX/Git7Pz+8w9v6f+Aoz7K1luluJrfy4XYgtaE7SRnr/APq4+lUMXM+oz7G8lyuHI7D+6V7/AOeasS3SySILkGK4A/dyKcEepU1Xe7hiCW7qGfdlZ1Ygk+47Z/nXlqUtmtT13R9lK71RYcfajb+RbRxXS/u9yNuD8YySfb1/oa1o/s+nW4a4YeakbkKB87YHJX0HuayLDTJ/3U9vcmFiwDrjc23uAeuOcZ9zWpbacLSKJkUyyhCqySksxyST/WtEk0tTCXKnaX+ZJYyxC2E4WRWfErKzEt64z/StV5HcAzvkYI2jknPP+c1mXE9pFk3LqZMDCnkk5GMD6msu/wBRuJkc2AMakqfNbAJzznBHuOmTz2pwgk7omUnLQ6TUL+3toPLkI/eLwgPzPnjOPy5PFZWqrBLM4iwixfuxtI2gj0GOpz1GO1UdMaNpgXk2yoSxd24Z+ijJycn3/AUGZ0lVirSSMjNtYAHvvXGeMHnJ65rWzSdmODUJ6rUqLA8CyCWGRYdpldwwyTjjnsf6d6i0q3kUHBaPzMhY8kkjOcfy/qRWrJaLcbLhipyocA8cdRkj0B/TjrTZCc4TC8Bcng4PTPp7KOT+tNS7G3sW/eloQalp0OpaTc6dcxgF1wjKfmVux/2jnsP1rx7UPCusEbJFjPlnbjcBg/lXqtzfNbXTeU4JHG8kdP5Afp9a2dE0dNZEsst15bJhnBTk5789B9f6iqcqkdIas5q0ac/elokeN6T4N1C4Ci8mjSIdlXc35mts/Dy1IGb+4HGceWua9httBs4Y8XSuWycOzZT69B+VbUdhBDCoaFGUdHiAXt7VajWlrKVjjlUoR0irnmPgDwc+lTzvBFOxmAUNKAuVB7DjvXqelW/2VsT8NjgetTqTIgxsmAIOPusB/wDWoG2TISQY7o3r7H1q1RV7yd2ZzruSslZGkmqPbptSMKOmcbjTJb2W4yHnY57Zxj8KpeT5Kj975XPc5BpCBv3PGUBHEicj8a3VjC5zni3SJbq5gnt2w6Ljnvznr2rhNW0y9W2WE28qKCXLoeN3bpXsLbZEHzGUHuoHFUZYLeXcjYGRg+n51jOipanVRxTppI8z02znvseRG0hjUBwPXHb2q05urCRdvmQt0IIx+YNd1p2jwabkW4O0nJ3HNXWjjaJvNXzkPOG+f8hXN9Vdrp2Z0VMZFydleJ57/bd0OCikiiux/svSn+b7FBzz94f40U/q1f8AmI9vQ/kPL59QtUspw8QkTbnaOmfYdvqOM9hVrQoVuxJFMqwrCwMjyPk/NnA/Ks1rVJ2lFzsdiFCgJtCHBycceg69Mj1rW0izGnq/lRE4yzSYIJx2IPU9B+J4oklY6/aufuSOqkvra3YCCJpZN2wcbcfjWZPe3dxFkukC7WyI15HB6/8A6x0qml6bl/KjG/aTkAfKx6Z9uc+nSrNvBcFAJJli65wcsAQfTrnI71i5RRUYq3cqSRxRovnICHVgWb5lcZPIHfpxwaj2N8xt0k3FcHpkYIBH5A9wBnpW7Dp1uMZbeXU5VvunOedv4nr60SJGGjjBEcSthugCLnr+tCm38KG2l1S9DMuI5RpzRPJs3OHl8sg7RjAA9CDk8ComRWVpotnnjAkbOMMPuyfj3LH8K6SaINavPK4KZYM6yhlZefm4HUdgelcxNmCZQxKw4zChUEEN1XoAODxnmt9UjnjZt2LkEjOBGGQAsyleux+px3Kn+px2qpfSIskMMW8Kc5BGWznH4njnPbrxiorcqgWFIt8ZQtuKk+coPIPdmXr0xVS5jcXT8Iz+ZvjlDZ+T+7jp35HY5FTexvFc71dkNkcLJwiTnduWNedrHjJ9fr78CtPwhqslhqwE373fuVh0XA6gepB/yaymDo8vlEB/+WjlgvBzwP159sClQeQHMasu12/jzu7Y9ug/pzVJ9SZ2n7sdv6/E9eAttWgWWJ5FI4ypwyn0IqOaGS2ljNqsuzoxU5BHutcbo2tPYFp9pZ2G1oT1OP6/413um30Oo2iXFu2Ubg56qR1B9xXRTqKenU8utRdN+RX86B2cgyCT+J0BGPwqQFpYQzFLiEjO5eCPepZ7KCR/M27JQMB161RMMtrsJdxKRgyoDtx7j/CtDEtwrvjxCweM8lJOT+HNNULE2EMkLHHynlQfr/8ArqFrq1LqxDcYUyJzgn1A9atQbpTlpIZoxyG7/wCc0WAdskliCzZRvVDxVa5DRDMq+ZH3YHB/+vV8nNQySIOGIJ9BzTEZ6bh80EhYk8q5x+lOWaMnbtdW9FBFSXECTjmHBzkMeP5U2OFo02maRhjGM4xTcr7jD7JB/wA8c/hRR5Sf3f1NFTcZ5NbXFrG4lmcholDCKRSzbexAH8/p6Vp3Rvr3zoY4/skPmKFkfDmQEHdj06Y7VahurSB/3Ced8mG2IFwoz3x7Y6UtzqUSgmCEocDBbAVenbPXnNcCinqetOpKWyJjbPGhDKp2jAPQgD/CoIr9LdikkySAfM5HHYcH1HTms2e7klkZp7ktAVV9qttHG1uOOepFRJayTBQhCRlcAuAQBgjoDzyB/jRyxWrElPZs1V12xSQJbyh5M9uRn1J6ADFY17qb6xBiIweXvzGkkmwu3TORwQDkhcjsaS4toFaVwvm20Y2yygBcM2flUnjPY/TismdN9tnTi7QrjdGY8bTnsxwGbj9e9awivtEc0k/dWx1WnamlnFBaXRMFxbncsgjZkyeu7B57dsfWr1/Zu0stvLkru+Up/wAs245LHsa52LU476K4ngjC3oBaWF/l7jkfT+lbelX8WoJPO37pVjLytIEcSnOA2cdfQdOKT116ml+V2MeVblZ3ilcRfMApQkMr44fjkqe+SBT9jyxRwx7keNtke7B2Sd04PfHAHfv1rR1i18wSSqxkmt0yRIQfNRv4iBgDr+lZG6PYZJG3xRx5ZkYqWX+Fs9cj2FT5AtdSeayje1BZW81PnAz949CMdcj88fjVeHZ5XzjvgAH9M+v8h71IJGRseWySsQDheVJyA23spz1PU59aZc2U1rcJM+AHBZePlQd/qOPx71MU0rM6IyS1SHWrmS5VJ2QlmGSeABjp+X5fU10HhzVP7P1y2tIJHZLlsPCzDnsG/wDr9/zrlIiZ7hpWB2xnJ3HPv+vWrg1JI7iyurlMfY51Ky+X055BI/wxzVp63MZx5lt3PZ2ozwc9KjjY3MKTRSIYnUMpT5sg8jmjy1B5BY+rc13LY8XUgaKHLeUDgncRGO/17U2S2lMgaGU247qOQatg0poCxF5eR87Fz37D8qXAUfKAB7U5qZmkFhrVExqRjUbUDG0UuKKYzzoc2oz6gf8AoVQkn7YiZOwrGCvYjcO1FFece3U+AbZW8LIzGGMt6lR6kVaukRdLuGVVDCJiCByKKKxXxBDocz43lkENugdggt4DtB4zgnp9aun5dPtFXhR2HT/V/wD16KK65bEr4/mjMYDfavgbw8Chu4B3ZGfQ4q5pUji+1EB2AWOXAz0wgxRRTq7owpbM1dEnle0jDyuwMk2csTnCZH5VDN8tnHIvEhndCw67SvIz6UUVL+MtfCZuj9YV/heByw9SN2CfpgflWnd/NcgNyMjg/wC61FFJm0fgZTYkabGQcEyNk+vz/wD1qhgYi1jIJyZeT69aKKmRpH416r8j1vweT/YkYzwskigegDHitd/vUUV3U/gR4Nb42NFKaKKohCNTD0NFFAxjVGaKKAEooooG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155575" y="3443434"/>
            <a:ext cx="2830103" cy="1548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23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uk-UA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Формування культури використання  даних для прийняття управлінських рішень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uk-UA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3059833" y="3834310"/>
            <a:ext cx="2808312" cy="2522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Поліпшення доступу до якісних послуг з профілактики, догляду та лікування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uk-UA" sz="23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3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3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uk-UA" sz="23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6009267" y="3563389"/>
            <a:ext cx="2942800" cy="18854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Зміцнення потенціалу НУО та ЗОЗ щодо надання якісних послуг, орієнтованих на потреби клієнта</a:t>
            </a:r>
          </a:p>
          <a:p>
            <a:endParaRPr lang="uk-UA" sz="23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3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3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uk-UA" sz="23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1947" y="1255678"/>
            <a:ext cx="1910041" cy="2545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2859" y="1415332"/>
            <a:ext cx="3239506" cy="195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25" y="1423222"/>
            <a:ext cx="2991687" cy="208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29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4000" dirty="0" smtClean="0">
                <a:solidFill>
                  <a:schemeClr val="tx1"/>
                </a:solidFill>
              </a:rPr>
              <a:t>Глобальні тенденції</a:t>
            </a:r>
            <a:br>
              <a:rPr lang="uk-UA" sz="4000" dirty="0" smtClean="0">
                <a:solidFill>
                  <a:schemeClr val="tx1"/>
                </a:solidFill>
              </a:rPr>
            </a:br>
            <a:r>
              <a:rPr lang="uk-UA" sz="4000" dirty="0" smtClean="0">
                <a:solidFill>
                  <a:schemeClr val="tx1"/>
                </a:solidFill>
              </a:rPr>
              <a:t>Міжнародні стратегічні документи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04826"/>
            <a:ext cx="8928992" cy="5094312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1" dirty="0"/>
              <a:t>PEPFAR </a:t>
            </a:r>
            <a:r>
              <a:rPr lang="en-US" sz="2200" b="1" dirty="0" smtClean="0"/>
              <a:t>3.0 </a:t>
            </a:r>
            <a:r>
              <a:rPr lang="uk-UA" sz="2200" dirty="0" smtClean="0"/>
              <a:t>Від надання допомоги у зв’язку з надзвичайним станом до </a:t>
            </a:r>
            <a:r>
              <a:rPr lang="uk-UA" sz="2200" b="1" dirty="0" smtClean="0"/>
              <a:t>сталого контролю </a:t>
            </a:r>
            <a:r>
              <a:rPr lang="uk-UA" sz="2200" dirty="0" smtClean="0"/>
              <a:t>над епідемією через вплив, ефективність, сталість, партнерства, права людини</a:t>
            </a:r>
          </a:p>
          <a:p>
            <a:pPr lvl="1" indent="0">
              <a:buNone/>
            </a:pPr>
            <a:endParaRPr lang="uk-UA" sz="2200" dirty="0" smtClean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/>
          </p:nvPr>
        </p:nvGraphicFramePr>
        <p:xfrm>
          <a:off x="730374" y="2745737"/>
          <a:ext cx="8229600" cy="3882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9455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18897"/>
            <a:ext cx="9144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9481" y="560968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1886" y="1758447"/>
            <a:ext cx="8722482" cy="5115932"/>
            <a:chOff x="256928" y="961414"/>
            <a:chExt cx="8722482" cy="5115932"/>
          </a:xfrm>
        </p:grpSpPr>
        <p:pic>
          <p:nvPicPr>
            <p:cNvPr id="5280" name="Picture 16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256928" y="961414"/>
              <a:ext cx="8722482" cy="5115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76000" y="5085184"/>
              <a:ext cx="1008112" cy="485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uk-UA" sz="1200" b="1" dirty="0" smtClean="0"/>
                <a:t>Визначити</a:t>
              </a:r>
              <a:br>
                <a:rPr lang="uk-UA" sz="1200" b="1" dirty="0" smtClean="0"/>
              </a:br>
              <a:r>
                <a:rPr lang="uk-UA" sz="1200" b="1" dirty="0" smtClean="0"/>
                <a:t>ключові</a:t>
              </a:r>
              <a:br>
                <a:rPr lang="uk-UA" sz="1200" b="1" dirty="0" smtClean="0"/>
              </a:br>
              <a:r>
                <a:rPr lang="uk-UA" sz="1200" b="1" dirty="0" smtClean="0"/>
                <a:t>групи</a:t>
              </a:r>
              <a:endParaRPr lang="ru-RU" sz="12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01160" y="5070949"/>
              <a:ext cx="102662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uk-UA" sz="1200" b="1" dirty="0" smtClean="0"/>
                <a:t>Знайти ключові</a:t>
              </a:r>
              <a:r>
                <a:rPr lang="uk-UA" sz="1200" b="1" dirty="0"/>
                <a:t/>
              </a:r>
              <a:br>
                <a:rPr lang="uk-UA" sz="1200" b="1" dirty="0"/>
              </a:br>
              <a:r>
                <a:rPr lang="uk-UA" sz="1200" b="1" dirty="0" smtClean="0"/>
                <a:t>групи</a:t>
              </a:r>
              <a:endParaRPr lang="ru-RU" sz="12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54481" y="5107046"/>
              <a:ext cx="1081415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uk-UA" sz="1200" b="1" dirty="0" smtClean="0"/>
                <a:t>Протестувати</a:t>
              </a:r>
              <a:br>
                <a:rPr lang="uk-UA" sz="1200" b="1" dirty="0" smtClean="0"/>
              </a:br>
              <a:r>
                <a:rPr lang="uk-UA" sz="1200" b="1" dirty="0" smtClean="0"/>
                <a:t>ключові</a:t>
              </a:r>
              <a:r>
                <a:rPr lang="uk-UA" sz="1200" b="1" dirty="0"/>
                <a:t/>
              </a:r>
              <a:br>
                <a:rPr lang="uk-UA" sz="1200" b="1" dirty="0"/>
              </a:br>
              <a:r>
                <a:rPr lang="uk-UA" sz="1200" b="1" dirty="0" smtClean="0"/>
                <a:t>групи</a:t>
              </a:r>
              <a:endParaRPr lang="ru-RU" sz="12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73016" y="5094642"/>
              <a:ext cx="1143000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uk-UA" sz="1200" b="1" dirty="0" smtClean="0"/>
                <a:t>Поставити діагноз </a:t>
              </a:r>
              <a:endParaRPr lang="ru-RU" sz="12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87355" y="5075245"/>
              <a:ext cx="93610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uk-UA" sz="1200" b="1" dirty="0" smtClean="0"/>
                <a:t>Залучити до лікування</a:t>
              </a:r>
              <a:endParaRPr lang="ru-RU" sz="1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52120" y="5075245"/>
              <a:ext cx="1062021" cy="482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uk-UA" sz="1200" b="1" dirty="0" smtClean="0"/>
                <a:t>Своєчасно розпочати </a:t>
              </a:r>
              <a:br>
                <a:rPr lang="uk-UA" sz="1200" b="1" dirty="0" smtClean="0"/>
              </a:br>
              <a:r>
                <a:rPr lang="uk-UA" sz="1200" b="1" dirty="0" smtClean="0"/>
                <a:t>АРТ</a:t>
              </a:r>
              <a:endParaRPr lang="ru-RU" sz="12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32240" y="5075245"/>
              <a:ext cx="936104" cy="354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uk-UA" sz="1200" b="1" dirty="0" smtClean="0"/>
                <a:t>Утримати на АРТ</a:t>
              </a:r>
              <a:endParaRPr lang="ru-RU" sz="1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23263" y="5075245"/>
              <a:ext cx="1369217" cy="485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uk-UA" sz="1200" b="1" dirty="0" smtClean="0"/>
                <a:t>Контролювати ефективність лікування</a:t>
              </a:r>
              <a:endParaRPr lang="ru-RU" sz="1200" b="1" dirty="0"/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" y="404664"/>
            <a:ext cx="9067800" cy="1197412"/>
          </a:xfrm>
        </p:spPr>
        <p:txBody>
          <a:bodyPr>
            <a:no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Вектор руху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4509" y="158186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90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20743" y="191889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90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14606" y="224238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90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97792" y="1445452"/>
            <a:ext cx="2288739" cy="26282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3" idx="3"/>
          </p:cNvCxnSpPr>
          <p:nvPr/>
        </p:nvCxnSpPr>
        <p:spPr>
          <a:xfrm>
            <a:off x="3890158" y="1812700"/>
            <a:ext cx="1545938" cy="23083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86475" y="2157413"/>
            <a:ext cx="1560502" cy="21321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4618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00" y="368661"/>
            <a:ext cx="9036496" cy="1080120"/>
          </a:xfrm>
        </p:spPr>
        <p:txBody>
          <a:bodyPr>
            <a:noAutofit/>
          </a:bodyPr>
          <a:lstStyle/>
          <a:p>
            <a:r>
              <a:rPr lang="uk-UA" sz="4000" dirty="0">
                <a:solidFill>
                  <a:schemeClr val="tx1"/>
                </a:solidFill>
              </a:rPr>
              <a:t>М</a:t>
            </a:r>
            <a:r>
              <a:rPr lang="uk-UA" sz="4000" dirty="0" smtClean="0">
                <a:solidFill>
                  <a:schemeClr val="tx1"/>
                </a:solidFill>
              </a:rPr>
              <a:t>етодології покращення якості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844824"/>
            <a:ext cx="8640959" cy="3816424"/>
          </a:xfrm>
        </p:spPr>
        <p:txBody>
          <a:bodyPr>
            <a:normAutofit/>
          </a:bodyPr>
          <a:lstStyle/>
          <a:p>
            <a:r>
              <a:rPr lang="ru-RU" sz="2600" b="1" dirty="0" smtClean="0"/>
              <a:t>Мета: </a:t>
            </a:r>
          </a:p>
          <a:p>
            <a:r>
              <a:rPr lang="ru-RU" sz="2600" dirty="0" smtClean="0"/>
              <a:t>Шляхом усунення прогалин у континуумі послуг досягти </a:t>
            </a:r>
            <a:r>
              <a:rPr lang="ru-RU" sz="2600" dirty="0"/>
              <a:t>своєчасного виявлення та ефективного </a:t>
            </a:r>
            <a:r>
              <a:rPr lang="ru-RU" sz="2600" dirty="0" smtClean="0"/>
              <a:t>антиретровірусного </a:t>
            </a:r>
            <a:r>
              <a:rPr lang="ru-RU" sz="2600" dirty="0"/>
              <a:t>лікування </a:t>
            </a:r>
            <a:r>
              <a:rPr lang="ru-RU" sz="2600" dirty="0" smtClean="0"/>
              <a:t>щонайменше </a:t>
            </a:r>
            <a:r>
              <a:rPr lang="ru-RU" sz="2600" dirty="0"/>
              <a:t>72% людей, які живуть з ВІЛ, у тому числі споживачів ін’єкційних наркотиків (СІН), </a:t>
            </a:r>
            <a:r>
              <a:rPr lang="ru-RU" sz="2600" dirty="0" err="1" smtClean="0"/>
              <a:t>зменшувати</a:t>
            </a:r>
            <a:r>
              <a:rPr lang="ru-RU" sz="2600" dirty="0" smtClean="0"/>
              <a:t> </a:t>
            </a:r>
            <a:r>
              <a:rPr lang="ru-RU" sz="2600" dirty="0" err="1" smtClean="0"/>
              <a:t>всі</a:t>
            </a:r>
            <a:r>
              <a:rPr lang="ru-RU" sz="2600" dirty="0" smtClean="0"/>
              <a:t> прояви </a:t>
            </a:r>
            <a:r>
              <a:rPr lang="ru-RU" sz="2600" dirty="0"/>
              <a:t>дискримінації та стигми щодо людей, які живуть з </a:t>
            </a:r>
            <a:r>
              <a:rPr lang="ru-RU" sz="2600" dirty="0" smtClean="0"/>
              <a:t>ВІЛ</a:t>
            </a:r>
            <a:endParaRPr lang="ru-RU" sz="2600" dirty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8354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PTShape_0"/>
          <p:cNvSpPr txBox="1">
            <a:spLocks/>
          </p:cNvSpPr>
          <p:nvPr/>
        </p:nvSpPr>
        <p:spPr>
          <a:xfrm>
            <a:off x="251520" y="404664"/>
            <a:ext cx="85406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" sz="4000" dirty="0" smtClean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  <a:latin typeface="Georgia" pitchFamily="18" charset="0"/>
                <a:ea typeface="+mn-ea"/>
                <a:cs typeface="+mn-cs"/>
              </a:rPr>
              <a:t>Принципи </a:t>
            </a:r>
            <a:r>
              <a:rPr lang="uk-UA" sz="4000" dirty="0" smtClean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  <a:latin typeface="Georgia" pitchFamily="18" charset="0"/>
                <a:ea typeface="+mn-ea"/>
                <a:cs typeface="+mn-cs"/>
              </a:rPr>
              <a:t>П</a:t>
            </a:r>
            <a:r>
              <a:rPr lang="ru" sz="4000" dirty="0" smtClean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  <a:latin typeface="Georgia" pitchFamily="18" charset="0"/>
                <a:ea typeface="+mn-ea"/>
                <a:cs typeface="+mn-cs"/>
              </a:rPr>
              <a:t>окращення якості </a:t>
            </a:r>
            <a:endParaRPr lang="ru" sz="3000" dirty="0">
              <a:latin typeface="Georgia" pitchFamily="18" charset="0"/>
              <a:ea typeface="+mn-ea"/>
              <a:cs typeface="+mn-cs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855714787"/>
              </p:ext>
            </p:extLst>
          </p:nvPr>
        </p:nvGraphicFramePr>
        <p:xfrm>
          <a:off x="971600" y="1669256"/>
          <a:ext cx="7488832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307412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DFCB21-B205-43BE-84CE-17948A71D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0DFCB21-B205-43BE-84CE-17948A71DE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7BBB99-76EA-46A3-B732-37FBDA17C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0D7BBB99-76EA-46A3-B732-37FBDA17C0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7FE0E3-5169-468D-8FB4-092A3DDF6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4D7FE0E3-5169-468D-8FB4-092A3DDF65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A593E6-79AE-4E3B-8C97-66C961DF3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43A593E6-79AE-4E3B-8C97-66C961DF3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FEDFA6-C028-4ED7-B6D8-0D369A2A6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1FFEDFA6-C028-4ED7-B6D8-0D369A2A61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6099357" y="4221088"/>
            <a:ext cx="2865131" cy="2101562"/>
          </a:xfrm>
          <a:prstGeom prst="rect">
            <a:avLst/>
          </a:prstGeom>
          <a:solidFill>
            <a:srgbClr val="99CCFF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147029" y="4221088"/>
            <a:ext cx="2865131" cy="21015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22972" y="4221088"/>
            <a:ext cx="2946154" cy="21015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271149" y="496052"/>
            <a:ext cx="4601701" cy="34370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483768" y="1615470"/>
            <a:ext cx="4014208" cy="2101562"/>
          </a:xfrm>
          <a:prstGeom prst="rect">
            <a:avLst/>
          </a:prstGeom>
          <a:solidFill>
            <a:srgbClr val="CC99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79513" y="476672"/>
            <a:ext cx="1803188" cy="28274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23928" y="1792196"/>
            <a:ext cx="1296144" cy="64807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prstClr val="white"/>
                </a:solidFill>
              </a:rPr>
              <a:t>Регіональний координатор </a:t>
            </a:r>
            <a:r>
              <a:rPr lang="en-US" sz="1400" b="1" dirty="0" smtClean="0">
                <a:solidFill>
                  <a:prstClr val="white"/>
                </a:solidFill>
              </a:rPr>
              <a:t>RESPOND</a:t>
            </a:r>
            <a:r>
              <a:rPr lang="uk-UA" sz="1400" b="1" dirty="0" smtClean="0">
                <a:solidFill>
                  <a:prstClr val="white"/>
                </a:solidFill>
              </a:rPr>
              <a:t> 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31840" y="2656292"/>
            <a:ext cx="1296144" cy="64807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prstClr val="white"/>
                </a:solidFill>
              </a:rPr>
              <a:t>Куратор з питань якості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6016" y="2656292"/>
            <a:ext cx="1296144" cy="64807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prstClr val="white"/>
                </a:solidFill>
              </a:rPr>
              <a:t>Куратор з питань даних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75005" y="4293096"/>
            <a:ext cx="1296144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prstClr val="white"/>
                </a:solidFill>
              </a:rPr>
              <a:t>Наставник з питань якості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520" y="5085184"/>
            <a:ext cx="1296144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prstClr val="white"/>
                </a:solidFill>
              </a:rPr>
              <a:t>Фахівці </a:t>
            </a:r>
            <a:r>
              <a:rPr lang="uk-UA" sz="1400" b="1" dirty="0" err="1" smtClean="0">
                <a:solidFill>
                  <a:prstClr val="white"/>
                </a:solidFill>
              </a:rPr>
              <a:t>медзакладів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23077" y="5085184"/>
            <a:ext cx="1296144" cy="64807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prstClr val="white"/>
                </a:solidFill>
              </a:rPr>
              <a:t>Фахівці НУО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23928" y="4293096"/>
            <a:ext cx="1296144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prstClr val="white"/>
                </a:solidFill>
              </a:rPr>
              <a:t>Наставник з питань якості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75856" y="5093568"/>
            <a:ext cx="1296144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prstClr val="white"/>
                </a:solidFill>
              </a:rPr>
              <a:t>Фахівці </a:t>
            </a:r>
            <a:r>
              <a:rPr lang="uk-UA" sz="1400" b="1" dirty="0" err="1" smtClean="0">
                <a:solidFill>
                  <a:prstClr val="white"/>
                </a:solidFill>
              </a:rPr>
              <a:t>медзакладів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47413" y="5093568"/>
            <a:ext cx="1296144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prstClr val="white"/>
                </a:solidFill>
              </a:rPr>
              <a:t>Фахівці НУО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948264" y="4293096"/>
            <a:ext cx="1296144" cy="648072"/>
          </a:xfrm>
          <a:prstGeom prst="roundRect">
            <a:avLst/>
          </a:prstGeom>
          <a:solidFill>
            <a:srgbClr val="009999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prstClr val="white"/>
                </a:solidFill>
              </a:rPr>
              <a:t>Наставник з питань якості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224779" y="5093568"/>
            <a:ext cx="1296144" cy="648072"/>
          </a:xfrm>
          <a:prstGeom prst="roundRect">
            <a:avLst/>
          </a:prstGeom>
          <a:solidFill>
            <a:srgbClr val="009999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prstClr val="white"/>
                </a:solidFill>
              </a:rPr>
              <a:t>Фахівці </a:t>
            </a:r>
            <a:r>
              <a:rPr lang="uk-UA" sz="1400" b="1" dirty="0" err="1" smtClean="0">
                <a:solidFill>
                  <a:prstClr val="white"/>
                </a:solidFill>
              </a:rPr>
              <a:t>медзакладів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596336" y="5093568"/>
            <a:ext cx="1296144" cy="648072"/>
          </a:xfrm>
          <a:prstGeom prst="roundRect">
            <a:avLst/>
          </a:prstGeom>
          <a:solidFill>
            <a:srgbClr val="009999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prstClr val="white"/>
                </a:solidFill>
              </a:rPr>
              <a:t>Фахівці НУО</a:t>
            </a:r>
            <a:endParaRPr lang="en-US" sz="1400" b="1" dirty="0">
              <a:solidFill>
                <a:prstClr val="white"/>
              </a:solidFill>
            </a:endParaRPr>
          </a:p>
        </p:txBody>
      </p:sp>
      <p:cxnSp>
        <p:nvCxnSpPr>
          <p:cNvPr id="17" name="Elbow Connector 16"/>
          <p:cNvCxnSpPr>
            <a:stCxn id="4" idx="2"/>
            <a:endCxn id="5" idx="0"/>
          </p:cNvCxnSpPr>
          <p:nvPr/>
        </p:nvCxnSpPr>
        <p:spPr>
          <a:xfrm rot="5400000">
            <a:off x="4067944" y="2152236"/>
            <a:ext cx="216024" cy="792088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4" idx="2"/>
            <a:endCxn id="6" idx="0"/>
          </p:cNvCxnSpPr>
          <p:nvPr/>
        </p:nvCxnSpPr>
        <p:spPr>
          <a:xfrm rot="16200000" flipH="1">
            <a:off x="4860032" y="2152236"/>
            <a:ext cx="216024" cy="792088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5" idx="2"/>
            <a:endCxn id="6" idx="2"/>
          </p:cNvCxnSpPr>
          <p:nvPr/>
        </p:nvCxnSpPr>
        <p:spPr>
          <a:xfrm rot="16200000" flipH="1">
            <a:off x="4572000" y="2512276"/>
            <a:ext cx="12700" cy="1584176"/>
          </a:xfrm>
          <a:prstGeom prst="bentConnector3">
            <a:avLst>
              <a:gd name="adj1" fmla="val 180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7" idx="0"/>
            <a:endCxn id="10" idx="0"/>
          </p:cNvCxnSpPr>
          <p:nvPr/>
        </p:nvCxnSpPr>
        <p:spPr>
          <a:xfrm rot="5400000" flipH="1" flipV="1">
            <a:off x="3097538" y="2818635"/>
            <a:ext cx="12700" cy="2948923"/>
          </a:xfrm>
          <a:prstGeom prst="bentConnector3">
            <a:avLst>
              <a:gd name="adj1" fmla="val 180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0" idx="0"/>
            <a:endCxn id="13" idx="0"/>
          </p:cNvCxnSpPr>
          <p:nvPr/>
        </p:nvCxnSpPr>
        <p:spPr>
          <a:xfrm rot="5400000" flipH="1" flipV="1">
            <a:off x="6084168" y="2780928"/>
            <a:ext cx="12700" cy="3024336"/>
          </a:xfrm>
          <a:prstGeom prst="bentConnector3">
            <a:avLst>
              <a:gd name="adj1" fmla="val 180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10" idx="0"/>
          </p:cNvCxnSpPr>
          <p:nvPr/>
        </p:nvCxnSpPr>
        <p:spPr>
          <a:xfrm flipH="1">
            <a:off x="4572000" y="3501008"/>
            <a:ext cx="7594" cy="792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2667193" y="856092"/>
            <a:ext cx="1508763" cy="64807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prstClr val="white"/>
                </a:solidFill>
              </a:rPr>
              <a:t>Координаційна Рада</a:t>
            </a:r>
            <a:endParaRPr lang="uk-UA" sz="1400" b="1" dirty="0">
              <a:solidFill>
                <a:prstClr val="white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989213" y="856092"/>
            <a:ext cx="1508763" cy="64807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prstClr val="white"/>
                </a:solidFill>
              </a:rPr>
              <a:t>Управління охорони здоров</a:t>
            </a:r>
            <a:r>
              <a:rPr lang="en-US" sz="1400" b="1" dirty="0" smtClean="0">
                <a:solidFill>
                  <a:prstClr val="white"/>
                </a:solidFill>
              </a:rPr>
              <a:t>’</a:t>
            </a:r>
            <a:r>
              <a:rPr lang="uk-UA" sz="1400" b="1" dirty="0" smtClean="0">
                <a:solidFill>
                  <a:prstClr val="white"/>
                </a:solidFill>
              </a:rPr>
              <a:t>я 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80120" y="548680"/>
            <a:ext cx="1508763" cy="64807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prstClr val="white"/>
                </a:solidFill>
              </a:rPr>
              <a:t>Експерт з питань якості</a:t>
            </a:r>
            <a:endParaRPr lang="uk-UA" sz="1400" b="1" dirty="0">
              <a:solidFill>
                <a:prstClr val="white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23121" y="2136150"/>
            <a:ext cx="1508763" cy="64807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prstClr val="white"/>
                </a:solidFill>
              </a:rPr>
              <a:t>Експерт з питань якості</a:t>
            </a:r>
            <a:endParaRPr lang="uk-UA" sz="1400" b="1" dirty="0">
              <a:solidFill>
                <a:prstClr val="white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23528" y="1340768"/>
            <a:ext cx="1508763" cy="64807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prstClr val="white"/>
                </a:solidFill>
              </a:rPr>
              <a:t>Експерт з питань якості</a:t>
            </a:r>
            <a:endParaRPr lang="uk-UA" sz="1400" b="1" dirty="0">
              <a:solidFill>
                <a:prstClr val="white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383717" y="614252"/>
            <a:ext cx="1508763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prstClr val="white"/>
                </a:solidFill>
              </a:rPr>
              <a:t>Програмний менеджер </a:t>
            </a:r>
            <a:r>
              <a:rPr lang="en-US" sz="1400" b="1" dirty="0" smtClean="0">
                <a:solidFill>
                  <a:prstClr val="white"/>
                </a:solidFill>
              </a:rPr>
              <a:t>RESPOND</a:t>
            </a:r>
            <a:endParaRPr lang="uk-UA" sz="1400" b="1" dirty="0">
              <a:solidFill>
                <a:prstClr val="whit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1520" y="2780928"/>
            <a:ext cx="1731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C0504D">
                    <a:lumMod val="50000"/>
                  </a:srgbClr>
                </a:solidFill>
              </a:rPr>
              <a:t>Група національних</a:t>
            </a:r>
          </a:p>
          <a:p>
            <a:pPr algn="ctr"/>
            <a:r>
              <a:rPr lang="uk-UA" sz="1400" b="1" dirty="0" smtClean="0">
                <a:solidFill>
                  <a:srgbClr val="C0504D">
                    <a:lumMod val="50000"/>
                  </a:srgbClr>
                </a:solidFill>
              </a:rPr>
              <a:t>експертів</a:t>
            </a:r>
            <a:endParaRPr lang="en-US" sz="1400" b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30077" y="476672"/>
            <a:ext cx="4742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8064A2">
                    <a:lumMod val="50000"/>
                  </a:srgbClr>
                </a:solidFill>
              </a:rPr>
              <a:t>Обласна команда управління якістю </a:t>
            </a:r>
            <a:endParaRPr lang="en-US" sz="1400" b="1" dirty="0">
              <a:solidFill>
                <a:srgbClr val="8064A2">
                  <a:lumMod val="50000"/>
                </a:srgb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483768" y="1700808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solidFill>
                  <a:srgbClr val="8064A2">
                    <a:lumMod val="50000"/>
                  </a:srgbClr>
                </a:solidFill>
              </a:rPr>
              <a:t>Група впровадження</a:t>
            </a:r>
            <a:endParaRPr lang="en-US" sz="1400" b="1" dirty="0">
              <a:solidFill>
                <a:srgbClr val="8064A2">
                  <a:lumMod val="50000"/>
                </a:srgb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7783" y="5785519"/>
            <a:ext cx="2961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9BBB59">
                    <a:lumMod val="50000"/>
                  </a:srgbClr>
                </a:solidFill>
              </a:rPr>
              <a:t>Локальна команда </a:t>
            </a:r>
          </a:p>
          <a:p>
            <a:pPr algn="ctr"/>
            <a:r>
              <a:rPr lang="uk-UA" sz="1400" b="1" dirty="0" smtClean="0">
                <a:solidFill>
                  <a:srgbClr val="9BBB59">
                    <a:lumMod val="50000"/>
                  </a:srgbClr>
                </a:solidFill>
              </a:rPr>
              <a:t>покращення якості </a:t>
            </a:r>
            <a:endParaRPr lang="en-US" sz="1400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131840" y="5785519"/>
            <a:ext cx="2961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F79646">
                    <a:lumMod val="50000"/>
                  </a:srgbClr>
                </a:solidFill>
              </a:rPr>
              <a:t>Локальна команда </a:t>
            </a:r>
          </a:p>
          <a:p>
            <a:pPr algn="ctr"/>
            <a:r>
              <a:rPr lang="uk-UA" sz="1400" b="1" dirty="0" smtClean="0">
                <a:solidFill>
                  <a:srgbClr val="F79646">
                    <a:lumMod val="50000"/>
                  </a:srgbClr>
                </a:solidFill>
              </a:rPr>
              <a:t>покращення якості</a:t>
            </a:r>
            <a:endParaRPr lang="en-US" sz="1400" b="1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147161" y="5785519"/>
            <a:ext cx="2961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006666"/>
                </a:solidFill>
              </a:rPr>
              <a:t>Локальна команда </a:t>
            </a:r>
          </a:p>
          <a:p>
            <a:pPr algn="ctr"/>
            <a:r>
              <a:rPr lang="uk-UA" sz="1400" b="1" dirty="0" smtClean="0">
                <a:solidFill>
                  <a:srgbClr val="006666"/>
                </a:solidFill>
              </a:rPr>
              <a:t>покращення якості </a:t>
            </a:r>
            <a:endParaRPr lang="en-US" sz="1400" b="1" dirty="0">
              <a:solidFill>
                <a:srgbClr val="006666"/>
              </a:solidFill>
            </a:endParaRPr>
          </a:p>
        </p:txBody>
      </p:sp>
      <p:cxnSp>
        <p:nvCxnSpPr>
          <p:cNvPr id="70" name="Elbow Connector 69"/>
          <p:cNvCxnSpPr>
            <a:stCxn id="45" idx="1"/>
            <a:endCxn id="4" idx="3"/>
          </p:cNvCxnSpPr>
          <p:nvPr/>
        </p:nvCxnSpPr>
        <p:spPr>
          <a:xfrm rot="10800000" flipV="1">
            <a:off x="5220073" y="938288"/>
            <a:ext cx="2163645" cy="1177944"/>
          </a:xfrm>
          <a:prstGeom prst="bentConnector3">
            <a:avLst>
              <a:gd name="adj1" fmla="val 1706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46" idx="3"/>
            <a:endCxn id="48" idx="1"/>
          </p:cNvCxnSpPr>
          <p:nvPr/>
        </p:nvCxnSpPr>
        <p:spPr>
          <a:xfrm>
            <a:off x="1982701" y="1890410"/>
            <a:ext cx="288448" cy="32414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18084" y="-57001"/>
            <a:ext cx="8990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prstClr val="white"/>
                </a:solidFill>
              </a:rPr>
              <a:t>Колаборатив</a:t>
            </a:r>
            <a:r>
              <a:rPr lang="uk-UA" sz="2400" b="1" dirty="0" smtClean="0">
                <a:solidFill>
                  <a:prstClr val="white"/>
                </a:solidFill>
              </a:rPr>
              <a:t> з покращення якості  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380312" y="1916832"/>
            <a:ext cx="1508763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prstClr val="white"/>
                </a:solidFill>
              </a:rPr>
              <a:t>Фахівець з </a:t>
            </a:r>
            <a:r>
              <a:rPr lang="uk-UA" sz="1400" b="1" dirty="0" err="1" smtClean="0">
                <a:solidFill>
                  <a:prstClr val="white"/>
                </a:solidFill>
              </a:rPr>
              <a:t>МіО</a:t>
            </a:r>
            <a:endParaRPr lang="uk-UA" sz="1400" b="1" dirty="0" smtClean="0">
              <a:solidFill>
                <a:prstClr val="white"/>
              </a:solidFill>
            </a:endParaRPr>
          </a:p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RESPOND</a:t>
            </a:r>
            <a:endParaRPr lang="uk-UA" sz="1400" b="1" dirty="0">
              <a:solidFill>
                <a:prstClr val="white"/>
              </a:solidFill>
            </a:endParaRPr>
          </a:p>
        </p:txBody>
      </p:sp>
      <p:cxnSp>
        <p:nvCxnSpPr>
          <p:cNvPr id="53" name="Elbow Connector 52"/>
          <p:cNvCxnSpPr>
            <a:stCxn id="52" idx="1"/>
            <a:endCxn id="6" idx="3"/>
          </p:cNvCxnSpPr>
          <p:nvPr/>
        </p:nvCxnSpPr>
        <p:spPr>
          <a:xfrm rot="10800000" flipV="1">
            <a:off x="6012160" y="2240868"/>
            <a:ext cx="1368152" cy="739460"/>
          </a:xfrm>
          <a:prstGeom prst="bentConnector3">
            <a:avLst>
              <a:gd name="adj1" fmla="val 25696"/>
            </a:avLst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358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635080" cy="1143000"/>
          </a:xfrm>
        </p:spPr>
        <p:txBody>
          <a:bodyPr>
            <a:normAutofit/>
          </a:bodyPr>
          <a:lstStyle/>
          <a:p>
            <a:pPr algn="l"/>
            <a:r>
              <a:rPr lang="uk-UA" dirty="0" smtClean="0">
                <a:solidFill>
                  <a:schemeClr val="tx1"/>
                </a:solidFill>
              </a:rPr>
              <a:t>Що зроблено?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967" y="1052736"/>
            <a:ext cx="8507289" cy="406286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uk-UA" sz="2800" dirty="0" smtClean="0"/>
              <a:t>Аналіз каскаду послуг (90х90х90)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uk-UA" sz="2800" dirty="0" smtClean="0"/>
              <a:t>Дорожня карта (цілі, заходи; маршрут пацієнта; пакет змін)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uk-UA" sz="2800" dirty="0" smtClean="0"/>
              <a:t>Регіональна група  впровадження; локальні команди; наставники на місцях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uk-UA" sz="2800" dirty="0" smtClean="0"/>
              <a:t>Система вимірювання ефективності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uk-UA" sz="2800" dirty="0" smtClean="0"/>
              <a:t>Наставницькі візити; регіональна та міжрегіональна навчальні зустрічі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uk-UA" sz="2800" dirty="0" smtClean="0"/>
              <a:t>Залучення НУО-</a:t>
            </a:r>
            <a:r>
              <a:rPr lang="uk-UA" sz="2800" dirty="0" err="1" smtClean="0"/>
              <a:t>грантерів</a:t>
            </a:r>
            <a:r>
              <a:rPr lang="uk-UA" sz="2800" dirty="0" smtClean="0"/>
              <a:t> RESPOND до участі у роботі локальних команд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uk-UA" sz="2800" dirty="0" smtClean="0"/>
              <a:t>Навчання медичних працівників з питань </a:t>
            </a:r>
            <a:r>
              <a:rPr lang="uk-UA" sz="2800" dirty="0" err="1" smtClean="0"/>
              <a:t>КіТ</a:t>
            </a:r>
            <a:r>
              <a:rPr lang="uk-UA" sz="2800" dirty="0" smtClean="0"/>
              <a:t> та ВІЛ/ТБ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uk-UA" sz="2800" dirty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1028" name="Picture 4" descr="https://scontent.xx.fbcdn.net/hphotos-xpl1/v/t1.0-9/10487220_1698560640374007_5643615429636993415_n.jpg?oh=857476d7f71dc543e4834895f9d7ba13&amp;oe=57B3C3A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66" y="5152044"/>
            <a:ext cx="2592288" cy="171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content.xx.fbcdn.net/hphotos-xta1/v/t1.0-9/12140614_1698264960403575_8685476030818099235_n.jpg?oh=93a78ddfad9da7eaa468c0acab3d4069&amp;oe=57BEEFD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849" y="5134935"/>
            <a:ext cx="2618154" cy="17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AppData\Roaming\Skype\alla.boyko71\media_messaging\media_cache_v3\^3D873168FB1283902A422D388828C51082D9EF79F12363E8D3^pimgpsh_fullsize_dist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8547" y="5129633"/>
            <a:ext cx="2323204" cy="174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content.xx.fbcdn.net/hphotos-xal1/v/t1.0-9/12341423_1714189085477829_4434740724181480654_n.jpg?oh=27d062a174d3ce0619117fd6ea484474&amp;oe=5778DA5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1751" y="5143308"/>
            <a:ext cx="2232249" cy="166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963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b6d94e6-6e14-414b-80ca-035956620130"/>
  <p:tag name="AUDIO_IMPORT" val="\\psf\Home\FHI360\Module 1 Assets\narration\Slide 3 Narration.mp3"/>
  <p:tag name="AUDIO_ID" val="308"/>
  <p:tag name="ELAPSEDTIME" val="32.732"/>
  <p:tag name="ANNOTATION_COUNT" val="0"/>
  <p:tag name="TIMELINE" val="7.60/8.60/9.90/10.70/14.50"/>
  <p:tag name="ARTICULATE_SLIDE_PAUSE" val="1"/>
  <p:tag name="ARTICULATE_NAV_LEVEL" val="1"/>
  <p:tag name="ARTICULATE_PLAYLIST_ID" val="-1"/>
  <p:tag name="ARTICULATE_LOCK_SLIDE" val="0"/>
  <p:tag name="ARTICULATE_SLIDE_NAV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heme/theme1.xml><?xml version="1.0" encoding="utf-8"?>
<a:theme xmlns:a="http://schemas.openxmlformats.org/drawingml/2006/main" name="Presentation_template_Eng_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24450</TotalTime>
  <Words>533</Words>
  <Application>Microsoft Office PowerPoint</Application>
  <PresentationFormat>Экран (4:3)</PresentationFormat>
  <Paragraphs>121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Presentation_template_Eng_l</vt:lpstr>
      <vt:lpstr>Огляд діяльності проекту RESPOND у м. Києві</vt:lpstr>
      <vt:lpstr>Задачі та географічне покриття</vt:lpstr>
      <vt:lpstr>Складові</vt:lpstr>
      <vt:lpstr>Глобальні тенденції Міжнародні стратегічні документи</vt:lpstr>
      <vt:lpstr>Вектор руху</vt:lpstr>
      <vt:lpstr>Методології покращення якості</vt:lpstr>
      <vt:lpstr>Слайд 7</vt:lpstr>
      <vt:lpstr>Слайд 8</vt:lpstr>
      <vt:lpstr>Що зроблено?</vt:lpstr>
      <vt:lpstr>Слайд 10</vt:lpstr>
      <vt:lpstr>Слайд 11</vt:lpstr>
      <vt:lpstr>Слайд 12</vt:lpstr>
      <vt:lpstr>Тестування та залучення до лікування ЧСЧ</vt:lpstr>
      <vt:lpstr>Тестування та залучення до лікування  статевих партнерів ЛЖВ та ЛВН</vt:lpstr>
      <vt:lpstr>Наступні кроки</vt:lpstr>
      <vt:lpstr>Слайд 16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Larisa Kurashyna</dc:creator>
  <cp:lastModifiedBy>vdp</cp:lastModifiedBy>
  <cp:revision>385</cp:revision>
  <cp:lastPrinted>2016-05-23T10:46:23Z</cp:lastPrinted>
  <dcterms:created xsi:type="dcterms:W3CDTF">2013-08-09T12:07:10Z</dcterms:created>
  <dcterms:modified xsi:type="dcterms:W3CDTF">2016-05-24T09:43:00Z</dcterms:modified>
</cp:coreProperties>
</file>