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handoutMasterIdLst>
    <p:handoutMasterId r:id="rId90"/>
  </p:handout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9" r:id="rId11"/>
    <p:sldId id="267" r:id="rId12"/>
    <p:sldId id="368" r:id="rId13"/>
    <p:sldId id="370" r:id="rId14"/>
    <p:sldId id="264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80" r:id="rId24"/>
    <p:sldId id="279" r:id="rId25"/>
    <p:sldId id="281" r:id="rId26"/>
    <p:sldId id="282" r:id="rId27"/>
    <p:sldId id="302" r:id="rId28"/>
    <p:sldId id="283" r:id="rId29"/>
    <p:sldId id="287" r:id="rId30"/>
    <p:sldId id="288" r:id="rId31"/>
    <p:sldId id="289" r:id="rId32"/>
    <p:sldId id="290" r:id="rId33"/>
    <p:sldId id="291" r:id="rId34"/>
    <p:sldId id="374" r:id="rId35"/>
    <p:sldId id="293" r:id="rId36"/>
    <p:sldId id="292" r:id="rId37"/>
    <p:sldId id="294" r:id="rId38"/>
    <p:sldId id="295" r:id="rId39"/>
    <p:sldId id="297" r:id="rId40"/>
    <p:sldId id="298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1" r:id="rId49"/>
    <p:sldId id="312" r:id="rId50"/>
    <p:sldId id="314" r:id="rId51"/>
    <p:sldId id="315" r:id="rId52"/>
    <p:sldId id="316" r:id="rId53"/>
    <p:sldId id="317" r:id="rId54"/>
    <p:sldId id="376" r:id="rId55"/>
    <p:sldId id="375" r:id="rId56"/>
    <p:sldId id="318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30" r:id="rId65"/>
    <p:sldId id="331" r:id="rId66"/>
    <p:sldId id="332" r:id="rId67"/>
    <p:sldId id="333" r:id="rId68"/>
    <p:sldId id="334" r:id="rId69"/>
    <p:sldId id="377" r:id="rId70"/>
    <p:sldId id="336" r:id="rId71"/>
    <p:sldId id="339" r:id="rId72"/>
    <p:sldId id="337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4" r:id="rId85"/>
    <p:sldId id="355" r:id="rId86"/>
    <p:sldId id="356" r:id="rId87"/>
    <p:sldId id="357" r:id="rId88"/>
  </p:sldIdLst>
  <p:sldSz cx="12192000" cy="6858000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04" autoAdjust="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4B39F-4BF6-4974-A419-A602C706F79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E7EAD-228D-4BC7-A2A4-B5FEF79C68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F333E-3AD2-42D6-B4D1-1DAD2B3E478D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77194"/>
            <a:ext cx="54254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24031867-C2B9-4E91-A55B-EC2F8F3D0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4283CE-7476-4E1C-B057-200D0A53E023}" type="slidenum">
              <a:rPr lang="uk-UA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</a:t>
            </a:fld>
            <a:endParaRPr lang="uk-UA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D4BA34-B40F-4ED3-A38E-A0F90539C7F2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19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6DEC3F-9125-4F44-B124-4EE3C9265DCF}" type="slidenum">
              <a:rPr lang="ru-RU" smtClean="0">
                <a:cs typeface="Arial" charset="0"/>
              </a:rPr>
              <a:pPr/>
              <a:t>20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8DEAD-CEDA-47BD-9BA3-9E2DCBFE4B0E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22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81CC7-F4CB-4AD4-9C5B-622B96C9ABDA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27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 txBox="1">
            <a:spLocks noGrp="1" noChangeArrowheads="1"/>
          </p:cNvSpPr>
          <p:nvPr/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38776D0-BD52-440A-8E60-52DAB740A9EB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eaLnBrk="0" hangingPunct="0"/>
              <a:t>34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F98AEC7-05CE-409B-90FF-C978619E83ED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eaLnBrk="0" hangingPunct="0"/>
              <a:t>34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F9EB1C-A9BE-4D9A-BF77-D44A3138E689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38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0A6BD2-6F46-4BAC-B9D5-800D4083B4B2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55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771E64-8282-4657-A653-DE86DC93F7AB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56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>
              <a:latin typeface="Arial" charset="0"/>
              <a:cs typeface="Arial" charset="0"/>
            </a:endParaRPr>
          </a:p>
        </p:txBody>
      </p:sp>
      <p:sp>
        <p:nvSpPr>
          <p:cNvPr id="115715" name="Номер слайда 3"/>
          <p:cNvSpPr txBox="1">
            <a:spLocks noGrp="1"/>
          </p:cNvSpPr>
          <p:nvPr/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4BE033-91F0-4952-8448-2482677DAD27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/>
              <a:t>73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D33FB6-2674-4586-8F54-0C16C5F3CA93}" type="slidenum">
              <a:rPr lang="uk-UA" altLang="ru-RU" sz="1200">
                <a:solidFill>
                  <a:srgbClr val="000000"/>
                </a:solidFill>
                <a:latin typeface="Arial" charset="0"/>
              </a:rPr>
              <a:pPr algn="r"/>
              <a:t>87</a:t>
            </a:fld>
            <a:endParaRPr lang="uk-UA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0BCCB3-EEFD-4757-A79D-F6F2609F4728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9BAE68-27EB-4780-A09A-340B92E0F4EF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15E0AC-C084-4EF8-BBDB-2B14A55C4AF0}" type="slidenum">
              <a:rPr lang="uk-UA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9</a:t>
            </a:fld>
            <a:endParaRPr lang="uk-UA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811C851-80EE-482D-A6F4-E15A2B9EA2CE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eaLnBrk="0" hangingPunct="0"/>
              <a:t>9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B77D78-FA56-4929-8FE2-DA3EDF9256BF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10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EAD038-15A3-4109-9810-DC8BE63035A7}" type="slidenum">
              <a:rPr lang="uk-UA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11</a:t>
            </a:fld>
            <a:endParaRPr lang="uk-UA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3FD254-141B-4D56-9D36-AD6B066BE51F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/>
              <a:t>11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D2DBDE-A7CE-4AEE-886F-12C0FC281DB0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12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>
              <a:latin typeface="Arial" charset="0"/>
              <a:cs typeface="Arial" charset="0"/>
            </a:endParaRPr>
          </a:p>
        </p:txBody>
      </p:sp>
      <p:sp>
        <p:nvSpPr>
          <p:cNvPr id="41987" name="Номер слайда 3"/>
          <p:cNvSpPr txBox="1">
            <a:spLocks noGrp="1"/>
          </p:cNvSpPr>
          <p:nvPr/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94C53F-9931-4EA7-9F74-22681AB3EB7D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/>
              <a:t>16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556A32-4FC1-43FE-9AB4-1E014D151BE0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17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6D2B-4600-4AC7-9CCC-DBA3CE6A5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98F05-190D-431C-AB98-B13F95AE29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BEF0-68C5-4E76-B9D4-471C1D5DCD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A5B2-6E17-4C5C-A814-4DFAB7869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979D-AD10-4E94-A3A6-52E525D95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D7EC-1D64-4FCA-AE35-EB7AC9AA1D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1A2A-C1F4-4D9C-A9AF-4B6253E271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FAE2-EA88-455D-9120-32D67DAA80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D035-971B-4C71-B6D8-CC32F17858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0DC67-682E-4CE2-8EE7-252EBA4E2C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8E1E-9785-4B95-BEAE-E458763986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2E188-F68F-4978-AE19-EAAB812269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0638-706F-4A9E-A9B8-8E897235F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2F35-CCFC-40D9-ADBD-96AE975114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3EF7-B004-4F2E-BC6A-4231FB6738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79F841-7BBB-4C1D-A129-800984094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mapo.edu.ua/u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ukrinterstandard.com/ru/about_teh_reg/organ_sertifik.htm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392988" cy="1417638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buClr>
                <a:srgbClr val="E46C0A"/>
              </a:buClr>
              <a:buFont typeface="Georgia" panose="02040502050405020303" pitchFamily="18" charset="0"/>
              <a:buNone/>
              <a:defRPr/>
            </a:pPr>
            <a:r>
              <a:rPr lang="uk-UA" altLang="ru-RU" sz="17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17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медична академія </a:t>
            </a:r>
            <a:br>
              <a:rPr lang="uk-UA" altLang="ru-RU" sz="20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післядипломної освіти імені П. Л. </a:t>
            </a:r>
            <a:r>
              <a:rPr lang="uk-UA" altLang="ru-RU" sz="2000" b="1" dirty="0" err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Шупика</a:t>
            </a:r>
            <a:r>
              <a:rPr lang="uk-UA" altLang="ru-RU" sz="20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0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управління охороною </a:t>
            </a:r>
            <a:r>
              <a:rPr lang="uk-UA" altLang="ru-RU" sz="2000" b="1" dirty="0" err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altLang="ru-RU" sz="20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0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0" y="-2301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435" name="Picture 5" descr="logo-kmapo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2338" y="360363"/>
            <a:ext cx="15144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4992688" y="5235575"/>
            <a:ext cx="637540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uk-UA" alt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ГОРАЧУК ВІКТОРІЯ ВАЛЕНТИНІВНА,</a:t>
            </a:r>
            <a:endParaRPr lang="en-US" alt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uk-UA" alt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 мед. н., доцент, </a:t>
            </a:r>
            <a:r>
              <a:rPr lang="uk-UA" alt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lang="uk-UA" alt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5270500" y="3429000"/>
            <a:ext cx="49037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endParaRPr lang="ru-RU" altLang="ru-RU" sz="2800" b="1">
              <a:solidFill>
                <a:srgbClr val="69676D"/>
              </a:solidFill>
              <a:latin typeface="Times New Roman" pitchFamily="18" charset="0"/>
            </a:endParaRPr>
          </a:p>
        </p:txBody>
      </p:sp>
      <p:sp>
        <p:nvSpPr>
          <p:cNvPr id="30728" name="Rectangle 1025"/>
          <p:cNvSpPr>
            <a:spLocks noChangeArrowheads="1"/>
          </p:cNvSpPr>
          <p:nvPr/>
        </p:nvSpPr>
        <p:spPr bwMode="auto">
          <a:xfrm>
            <a:off x="1890713" y="2092325"/>
            <a:ext cx="8491537" cy="16319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endParaRPr lang="uk-UA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СУЧАСНІ МОДЕЛІ УПРАВЛІННЯ ЯКІСТЮ МЕДИЧНОЇ ДОПОМОГИ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uk-UA" altLang="ru-RU" sz="20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63" eaLnBrk="1" hangingPunct="1">
              <a:defRPr/>
            </a:pPr>
            <a:r>
              <a:rPr lang="ru-RU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СТАНДАРТИ  </a:t>
            </a:r>
            <a:r>
              <a:rPr lang="en-US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КОНЦЕПЦІЯ  </a:t>
            </a:r>
            <a:r>
              <a:rPr lang="ru-RU" alt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TQM</a:t>
            </a:r>
            <a:r>
              <a:rPr lang="en-US" alt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Quality Management)</a:t>
            </a:r>
            <a:endParaRPr lang="ru-RU" alt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7934325" cy="5256212"/>
          </a:xfrm>
        </p:spPr>
        <p:txBody>
          <a:bodyPr/>
          <a:lstStyle/>
          <a:p>
            <a:pPr marL="339725" indent="-339725" defTabSz="449263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/>
              <a:t>	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449263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TQM (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Британський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стандарт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BS 7850)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конкурентоспроможності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конкурентоспроможної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безперервного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менеджменту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endParaRPr lang="ru-RU" alt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5" descr="C:\Users\Влад\Desktop\biznesskonk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3490913"/>
            <a:ext cx="4711700" cy="313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8" name="Group 56"/>
          <p:cNvGraphicFramePr>
            <a:graphicFrameLocks noGrp="1"/>
          </p:cNvGraphicFramePr>
          <p:nvPr/>
        </p:nvGraphicFramePr>
        <p:xfrm>
          <a:off x="166688" y="554038"/>
          <a:ext cx="11804650" cy="6137278"/>
        </p:xfrm>
        <a:graphic>
          <a:graphicData uri="http://schemas.openxmlformats.org/drawingml/2006/table">
            <a:tbl>
              <a:tblPr/>
              <a:tblGrid>
                <a:gridCol w="2786062"/>
                <a:gridCol w="1198563"/>
                <a:gridCol w="7820025"/>
              </a:tblGrid>
              <a:tr h="839788">
                <a:tc>
                  <a:txBody>
                    <a:bodyPr/>
                    <a:lstStyle/>
                    <a:p>
                      <a:pPr marL="0" marR="0" lvl="0" indent="47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Орієнтація на споживача</a:t>
                      </a: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Організації залежать від своїх споживачів, тому повинні розуміти їх поточні і майбутні потреби, виконувати їх вимоги і намагатись перевершити їх очікування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47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7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Лідерство керівника</a:t>
                      </a: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Керівники забезпечують єдність цілей і напрямок діяльності організації. Їм необхідно створювати і підтримувати внутрішнє середовище, в якому робітники можуть бути повністю залучені до вирішення завдань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47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Залучення персоналу</a:t>
                      </a: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Робітники усіх рівнів складають основу організації, та їх повне залучення дає можливість вигідно використовувати їх здібності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47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Процесний підхід</a:t>
                      </a: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Бажаний результат досягається ефективніше, коли діяльністю і відповідними ресурсами управляють як процесом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47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7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Системний підхід</a:t>
                      </a: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Виявлення, розуміння і менеджмент взаємопов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язаних процесів як системою вносять внесок в результативність і ефективність організації при досягненні її цілей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47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Постійне поліпшення</a:t>
                      </a: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Постійне поліпшення діяльності організації в цілому слід розглядати як її незмінну ціль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Прийняття рішень, заснованих на фактах</a:t>
                      </a: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Ефективні рішення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засновані на аналізі даних і інформації </a:t>
                      </a: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Взаємовигідні відносини з постачальниками</a:t>
                      </a: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Організація та її постачальники взаємозалежні, і відносини взаємної вигоди підвищують здатність обох сторін створювати цінності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7347" name="AutoShape 51" descr="60%"/>
          <p:cNvSpPr>
            <a:spLocks noChangeArrowheads="1"/>
          </p:cNvSpPr>
          <p:nvPr/>
        </p:nvSpPr>
        <p:spPr bwMode="auto">
          <a:xfrm>
            <a:off x="3238500" y="817563"/>
            <a:ext cx="685800" cy="381000"/>
          </a:xfrm>
          <a:prstGeom prst="chevron">
            <a:avLst>
              <a:gd name="adj" fmla="val 60000"/>
            </a:avLst>
          </a:prstGeom>
          <a:pattFill prst="pct60">
            <a:fgClr>
              <a:srgbClr val="FEEB9A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altLang="ru-RU" sz="1400">
                <a:solidFill>
                  <a:srgbClr val="0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567348" name="AutoShape 52" descr="60%"/>
          <p:cNvSpPr>
            <a:spLocks noChangeArrowheads="1"/>
          </p:cNvSpPr>
          <p:nvPr/>
        </p:nvSpPr>
        <p:spPr bwMode="auto">
          <a:xfrm>
            <a:off x="3254375" y="1697038"/>
            <a:ext cx="685800" cy="381000"/>
          </a:xfrm>
          <a:prstGeom prst="chevron">
            <a:avLst>
              <a:gd name="adj" fmla="val 60000"/>
            </a:avLst>
          </a:prstGeom>
          <a:pattFill prst="pct60">
            <a:fgClr>
              <a:srgbClr val="FEEB9A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Arial Black" pitchFamily="34" charset="0"/>
              </a:rPr>
              <a:t>  2</a:t>
            </a:r>
          </a:p>
        </p:txBody>
      </p:sp>
      <p:sp>
        <p:nvSpPr>
          <p:cNvPr id="567349" name="AutoShape 53" descr="60%"/>
          <p:cNvSpPr>
            <a:spLocks noChangeArrowheads="1"/>
          </p:cNvSpPr>
          <p:nvPr/>
        </p:nvSpPr>
        <p:spPr bwMode="auto">
          <a:xfrm>
            <a:off x="3254375" y="2578100"/>
            <a:ext cx="685800" cy="381000"/>
          </a:xfrm>
          <a:prstGeom prst="chevron">
            <a:avLst>
              <a:gd name="adj" fmla="val 60000"/>
            </a:avLst>
          </a:prstGeom>
          <a:pattFill prst="pct60">
            <a:fgClr>
              <a:srgbClr val="FEEB9A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altLang="ru-RU" sz="1400">
                <a:solidFill>
                  <a:srgbClr val="00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567350" name="AutoShape 54" descr="60%"/>
          <p:cNvSpPr>
            <a:spLocks noChangeArrowheads="1"/>
          </p:cNvSpPr>
          <p:nvPr/>
        </p:nvSpPr>
        <p:spPr bwMode="auto">
          <a:xfrm>
            <a:off x="3254375" y="3155950"/>
            <a:ext cx="685800" cy="376238"/>
          </a:xfrm>
          <a:prstGeom prst="chevron">
            <a:avLst>
              <a:gd name="adj" fmla="val 75004"/>
            </a:avLst>
          </a:prstGeom>
          <a:pattFill prst="pct60">
            <a:fgClr>
              <a:srgbClr val="FEEB9A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altLang="ru-RU" sz="1400">
                <a:solidFill>
                  <a:srgbClr val="00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567351" name="AutoShape 55" descr="60%"/>
          <p:cNvSpPr>
            <a:spLocks noChangeArrowheads="1"/>
          </p:cNvSpPr>
          <p:nvPr/>
        </p:nvSpPr>
        <p:spPr bwMode="auto">
          <a:xfrm>
            <a:off x="3254375" y="3946525"/>
            <a:ext cx="685800" cy="381000"/>
          </a:xfrm>
          <a:prstGeom prst="chevron">
            <a:avLst>
              <a:gd name="adj" fmla="val 60000"/>
            </a:avLst>
          </a:prstGeom>
          <a:pattFill prst="pct60">
            <a:fgClr>
              <a:srgbClr val="FEEB9A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altLang="ru-RU" sz="1400">
                <a:solidFill>
                  <a:srgbClr val="00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567352" name="AutoShape 56" descr="60%"/>
          <p:cNvSpPr>
            <a:spLocks noChangeArrowheads="1"/>
          </p:cNvSpPr>
          <p:nvPr/>
        </p:nvSpPr>
        <p:spPr bwMode="auto">
          <a:xfrm>
            <a:off x="3254375" y="4659313"/>
            <a:ext cx="685800" cy="304800"/>
          </a:xfrm>
          <a:prstGeom prst="chevron">
            <a:avLst>
              <a:gd name="adj" fmla="val 75000"/>
            </a:avLst>
          </a:prstGeom>
          <a:pattFill prst="pct60">
            <a:fgClr>
              <a:srgbClr val="FEEB9A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altLang="ru-RU" sz="1400">
                <a:solidFill>
                  <a:srgbClr val="000000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567353" name="AutoShape 57" descr="60%"/>
          <p:cNvSpPr>
            <a:spLocks noChangeArrowheads="1"/>
          </p:cNvSpPr>
          <p:nvPr/>
        </p:nvSpPr>
        <p:spPr bwMode="auto">
          <a:xfrm>
            <a:off x="3238500" y="5295900"/>
            <a:ext cx="685800" cy="381000"/>
          </a:xfrm>
          <a:prstGeom prst="chevron">
            <a:avLst>
              <a:gd name="adj" fmla="val 60000"/>
            </a:avLst>
          </a:prstGeom>
          <a:pattFill prst="pct60">
            <a:fgClr>
              <a:srgbClr val="FEEB9A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altLang="ru-RU" sz="1400">
                <a:solidFill>
                  <a:srgbClr val="00000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567354" name="AutoShape 58" descr="60%"/>
          <p:cNvSpPr>
            <a:spLocks noChangeArrowheads="1"/>
          </p:cNvSpPr>
          <p:nvPr/>
        </p:nvSpPr>
        <p:spPr bwMode="auto">
          <a:xfrm>
            <a:off x="3238500" y="6091238"/>
            <a:ext cx="685800" cy="381000"/>
          </a:xfrm>
          <a:prstGeom prst="chevron">
            <a:avLst>
              <a:gd name="adj" fmla="val 60000"/>
            </a:avLst>
          </a:prstGeom>
          <a:pattFill prst="pct60">
            <a:fgClr>
              <a:srgbClr val="FEEB9A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altLang="ru-RU" sz="1400">
                <a:solidFill>
                  <a:srgbClr val="000000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47159" name="Rectangle 59"/>
          <p:cNvSpPr>
            <a:spLocks noGrp="1" noChangeArrowheads="1"/>
          </p:cNvSpPr>
          <p:nvPr>
            <p:ph type="title" idx="4294967295"/>
          </p:nvPr>
        </p:nvSpPr>
        <p:spPr>
          <a:xfrm>
            <a:off x="1497013" y="0"/>
            <a:ext cx="9490075" cy="4968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ПРИНЦИПИ МЕНЕДЖМЕНТУ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ЯКОСТІ (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:2000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47" grpId="0" animBg="1"/>
      <p:bldP spid="567348" grpId="0" animBg="1"/>
      <p:bldP spid="567349" grpId="0" animBg="1"/>
      <p:bldP spid="567350" grpId="0" animBg="1"/>
      <p:bldP spid="567351" grpId="0" animBg="1"/>
      <p:bldP spid="567352" grpId="0" animBg="1"/>
      <p:bldP spid="567353" grpId="0" animBg="1"/>
      <p:bldP spid="5673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0"/>
            <a:ext cx="10972800" cy="1143000"/>
          </a:xfrm>
        </p:spPr>
        <p:txBody>
          <a:bodyPr/>
          <a:lstStyle/>
          <a:p>
            <a:pPr defTabSz="449263" eaLnBrk="1" hangingPunct="1">
              <a:defRPr/>
            </a:pPr>
            <a:r>
              <a:rPr lang="ru-RU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СТАНДАРТИ  </a:t>
            </a:r>
            <a:r>
              <a:rPr lang="en-US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КОНЦЕПЦІЯ  </a:t>
            </a:r>
            <a:r>
              <a:rPr lang="ru-RU" alt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TQM</a:t>
            </a:r>
            <a:r>
              <a:rPr lang="en-US" alt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Quality Management)</a:t>
            </a:r>
            <a:endParaRPr lang="ru-RU" alt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84250"/>
            <a:ext cx="7864475" cy="5613400"/>
          </a:xfrm>
        </p:spPr>
        <p:txBody>
          <a:bodyPr/>
          <a:lstStyle/>
          <a:p>
            <a:pPr marL="339725" indent="0" defTabSz="449263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39725" indent="0" defTabSz="449263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ISO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виробником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споживачем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попередньої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гарантувати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необхідну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споживачеві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39725" indent="0" defTabSz="449263" eaLnBrk="1" hangingPunct="1">
              <a:buFont typeface="Wingdings" pitchFamily="2" charset="2"/>
              <a:buChar char="§"/>
              <a:defRPr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449263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449263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ru-RU" alt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C:\Users\Влад\Desktop\_big_0266334001290101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1325" y="1412875"/>
            <a:ext cx="3933825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C:\Users\Влад\Desktop\93013499_121416o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25" y="4318000"/>
            <a:ext cx="37798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СТАНДАРТИ  </a:t>
            </a:r>
            <a:r>
              <a:rPr lang="en-US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КОНЦЕПЦІЯ  TQM</a:t>
            </a:r>
            <a:r>
              <a:rPr lang="en-US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(Total Quality Management)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075" y="1233488"/>
            <a:ext cx="10183813" cy="540226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Стандарт ISO 9001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установлює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сертифікування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контрактів</a:t>
            </a:r>
          </a:p>
          <a:p>
            <a:pPr>
              <a:buFontTx/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зосереджено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чином на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замовника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тандарт у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жодному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однаковості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однаковості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документації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до систем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стандарту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доповнюють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	 а не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замовниками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технічними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регламентами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2" descr="C:\Users\Влад\Desktop\certificat-iso-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3350" y="968375"/>
            <a:ext cx="1593850" cy="232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2" name="Picture 3" descr="C:\Users\Влад\Desktop\image_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3350" y="3338513"/>
            <a:ext cx="1635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УПРАВЛІННЯ ЯКІСТЮ – ВИЗНАЧЕННЯ ПОНЯТТЯ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871538" y="908050"/>
            <a:ext cx="10258425" cy="56880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114300" indent="0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14300" indent="0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управління якістю </a:t>
            </a:r>
            <a:r>
              <a:rPr lang="uk-UA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це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межах загальної системи управління організацією з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метою задоволення</a:t>
            </a:r>
            <a:r>
              <a:rPr lang="uk-UA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залежно від обставин: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uk-UA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потреб, очікувань та вимог </a:t>
            </a:r>
            <a:r>
              <a:rPr lang="uk-UA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усіх зацікавлених сторін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процесів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сприяють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створенню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послуги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прийнятної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замовника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керування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процесами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системою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процесів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ДСТУ </a:t>
            </a:r>
            <a:r>
              <a:rPr lang="en-GB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ISO 900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GB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:200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uk-UA" dirty="0" smtClean="0"/>
          </a:p>
        </p:txBody>
      </p:sp>
      <p:sp>
        <p:nvSpPr>
          <p:cNvPr id="3891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C06441-BCAF-4406-A677-712621DDFCBF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545" name="Group 49"/>
          <p:cNvGraphicFramePr>
            <a:graphicFrameLocks noGrp="1"/>
          </p:cNvGraphicFramePr>
          <p:nvPr>
            <p:ph idx="4294967295"/>
          </p:nvPr>
        </p:nvGraphicFramePr>
        <p:xfrm>
          <a:off x="185738" y="0"/>
          <a:ext cx="12006262" cy="6733428"/>
        </p:xfrm>
        <a:graphic>
          <a:graphicData uri="http://schemas.openxmlformats.org/drawingml/2006/table">
            <a:tbl>
              <a:tblPr/>
              <a:tblGrid>
                <a:gridCol w="2062162"/>
                <a:gridCol w="5624513"/>
                <a:gridCol w="4319587"/>
              </a:tblGrid>
              <a:tr h="63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Зацікавлені сторони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Вимоги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Об’єкт, якість якого досліджується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Пацієнт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Досягнення позитивного кінцевого результату лікування. Задоволеність від отриманої медичної допомоги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Медична послуга. Медична допомога населенню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7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Медичні працівники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Досягнення позитивного кінцевого результату лікування пацієнта. Задоволеність умовами праці, корпоративними стосунками, можливістю професійного зростання, професійною безпекою, винагородою за якісну працю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Медична допомога конкретному пацієнту. Організація діяльності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6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Адміністрація закладу охорони здоров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Поліпшення стану здоров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контингенту населення, яке обслуговується; оптимальний обсяг використання ресурсів; постійне поліпшення якості лікувально-діагностичного процесу; відсутність дефектів; задоволеність пацієнтів, власників компанії, вищих органів управління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Діяльність структурного підрозділу, закладу охорони здоров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я. Діяльність лікаря (медичного працівника). Кваліфікація , підготовка, перепідготовка медичних кадрів. Лікувально-діагностичний процес, ресурси.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Власники компанії, вищі органи управління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Медико-соціальна ефективність. </a:t>
                      </a:r>
                      <a:r>
                        <a:rPr kumimoji="0" lang="uk-UA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Медико-економічна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ефективність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Медична допомога населенню. Діяльність закладів охорони здоров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ромадські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асоціації</a:t>
                      </a: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Страхові компанії, </a:t>
                      </a: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Постачальники ресурсів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Досягнення позитивного кінцевого результату лікування. Додержання стандартів медичної допомоги. Відсутність дефектів лікування і скарг від пацієнтів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Дотримання укладених угод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Медична послуга, лікувально-діагностичний процес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2509" y="692727"/>
            <a:ext cx="11277599" cy="5957454"/>
            <a:chOff x="963" y="737"/>
            <a:chExt cx="13566" cy="8666"/>
          </a:xfrm>
          <a:solidFill>
            <a:schemeClr val="bg1">
              <a:lumMod val="95000"/>
            </a:schemeClr>
          </a:solidFill>
        </p:grpSpPr>
        <p:sp>
          <p:nvSpPr>
            <p:cNvPr id="570374" name="Rectangle 3"/>
            <p:cNvSpPr>
              <a:spLocks noChangeArrowheads="1"/>
            </p:cNvSpPr>
            <p:nvPr/>
          </p:nvSpPr>
          <p:spPr bwMode="auto">
            <a:xfrm>
              <a:off x="963" y="737"/>
              <a:ext cx="13566" cy="866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altLang="ru-RU">
                <a:solidFill>
                  <a:srgbClr val="000000"/>
                </a:solidFill>
              </a:endParaRPr>
            </a:p>
          </p:txBody>
        </p:sp>
        <p:sp>
          <p:nvSpPr>
            <p:cNvPr id="28677" name="AutoShape 4"/>
            <p:cNvSpPr>
              <a:spLocks noChangeArrowheads="1"/>
            </p:cNvSpPr>
            <p:nvPr/>
          </p:nvSpPr>
          <p:spPr bwMode="auto">
            <a:xfrm>
              <a:off x="9238" y="939"/>
              <a:ext cx="4862" cy="2463"/>
            </a:xfrm>
            <a:prstGeom prst="cloudCallout">
              <a:avLst>
                <a:gd name="adj1" fmla="val -47139"/>
                <a:gd name="adj2" fmla="val 30139"/>
              </a:avLst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ru-RU" sz="1600" b="1" dirty="0">
                  <a:solidFill>
                    <a:srgbClr val="800000"/>
                  </a:solidFill>
                  <a:latin typeface="Times New Roman" pitchFamily="18" charset="0"/>
                  <a:cs typeface="Arial" panose="020B0604020202020204" pitchFamily="34" charset="0"/>
                </a:rPr>
                <a:t>п.3.2.14 </a:t>
              </a:r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anose="020B0604020202020204" pitchFamily="34" charset="0"/>
                </a:rPr>
                <a:t>РЕЗУЛЬТАТИВНІСТЬ ПРОЦЕСУ</a:t>
              </a:r>
            </a:p>
            <a:p>
              <a:pPr algn="ctr" eaLnBrk="0" hangingPunct="0">
                <a:defRPr/>
              </a:pP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«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ступінь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реалізації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запланованих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дій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і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досягнення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запланованих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результатів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»</a:t>
              </a:r>
              <a:endParaRPr lang="ru-RU" sz="2800" b="1" u="sng" dirty="0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678" name="AutoShape 5"/>
            <p:cNvSpPr>
              <a:spLocks noChangeArrowheads="1"/>
            </p:cNvSpPr>
            <p:nvPr/>
          </p:nvSpPr>
          <p:spPr bwMode="auto">
            <a:xfrm>
              <a:off x="9414" y="4810"/>
              <a:ext cx="4859" cy="2700"/>
            </a:xfrm>
            <a:prstGeom prst="cloudCallout">
              <a:avLst>
                <a:gd name="adj1" fmla="val -50551"/>
                <a:gd name="adj2" fmla="val -30898"/>
              </a:avLst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ru-RU" sz="1600" b="1" dirty="0">
                  <a:solidFill>
                    <a:srgbClr val="800000"/>
                  </a:solidFill>
                  <a:latin typeface="Times New Roman" pitchFamily="18" charset="0"/>
                  <a:cs typeface="Arial" panose="020B0604020202020204" pitchFamily="34" charset="0"/>
                </a:rPr>
                <a:t>п.3.2.15 </a:t>
              </a:r>
              <a:r>
                <a:rPr lang="ru-RU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anose="020B0604020202020204" pitchFamily="34" charset="0"/>
                </a:rPr>
                <a:t>ЕФЕКТИВНІСТЬ ПРОЦЕСУ</a:t>
              </a:r>
            </a:p>
            <a:p>
              <a:pPr algn="ctr" eaLnBrk="0" hangingPunct="0">
                <a:defRPr/>
              </a:pP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«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співвідношення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між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досягнутим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результатом і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використаними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ресурсами»</a:t>
              </a:r>
              <a:endParaRPr lang="ru-RU" sz="2800" b="1" u="sng" dirty="0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0011" y="3731"/>
              <a:ext cx="3958" cy="72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r>
                <a:rPr lang="ru-RU" sz="1400" b="1" cap="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п.3.4.2 ПРОДУКЦІЯ</a:t>
              </a:r>
            </a:p>
            <a:p>
              <a:pPr algn="ctr" eaLnBrk="0" hangingPunct="0">
                <a:defRPr/>
              </a:pP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«результат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процесу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»</a:t>
              </a:r>
              <a:endParaRPr lang="ru-RU" sz="2800" b="1" u="sng" dirty="0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3583" y="3494"/>
              <a:ext cx="4929" cy="108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ru-RU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anose="020B0604020202020204" pitchFamily="34" charset="0"/>
                </a:rPr>
                <a:t>п.3.4.1. ПРОЦЕС</a:t>
              </a:r>
            </a:p>
            <a:p>
              <a:pPr algn="ctr" eaLnBrk="0" hangingPunct="0">
                <a:defRPr/>
              </a:pP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«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сукупність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взаємопов'язаних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або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взаємодійних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робіт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(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операцій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),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що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перетворює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входи на </a:t>
              </a:r>
              <a:r>
                <a:rPr lang="ru-RU" sz="12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виходи</a:t>
              </a:r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»</a:t>
              </a:r>
              <a:endParaRPr lang="ru-RU" sz="2800" b="1" u="sng" dirty="0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0379" name="Line 8"/>
            <p:cNvSpPr>
              <a:spLocks noChangeShapeType="1"/>
            </p:cNvSpPr>
            <p:nvPr/>
          </p:nvSpPr>
          <p:spPr bwMode="auto">
            <a:xfrm>
              <a:off x="3585" y="3416"/>
              <a:ext cx="4929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0380" name="Line 9"/>
            <p:cNvSpPr>
              <a:spLocks noChangeShapeType="1"/>
            </p:cNvSpPr>
            <p:nvPr/>
          </p:nvSpPr>
          <p:spPr bwMode="auto">
            <a:xfrm>
              <a:off x="8514" y="4043"/>
              <a:ext cx="1455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683" name="Rectangle 10"/>
            <p:cNvSpPr>
              <a:spLocks noChangeArrowheads="1"/>
            </p:cNvSpPr>
            <p:nvPr/>
          </p:nvSpPr>
          <p:spPr bwMode="auto">
            <a:xfrm>
              <a:off x="8555" y="3731"/>
              <a:ext cx="1220" cy="291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  <a:ex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anose="020B0604020202020204" pitchFamily="34" charset="0"/>
                </a:rPr>
                <a:t>ВИХІД</a:t>
              </a:r>
              <a:endParaRPr lang="ru-RU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684" name="Rectangle 11"/>
            <p:cNvSpPr>
              <a:spLocks noChangeArrowheads="1"/>
            </p:cNvSpPr>
            <p:nvPr/>
          </p:nvSpPr>
          <p:spPr bwMode="auto">
            <a:xfrm>
              <a:off x="963" y="3720"/>
              <a:ext cx="2510" cy="73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  <a:ex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anose="020B0604020202020204" pitchFamily="34" charset="0"/>
                </a:rPr>
                <a:t>ВХІД</a:t>
              </a:r>
              <a:r>
                <a:rPr lang="ru-RU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anose="020B0604020202020204" pitchFamily="34" charset="0"/>
                </a:rPr>
                <a:t>  (</a:t>
              </a:r>
              <a:r>
                <a:rPr lang="ru-RU" sz="1200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пацієнт</a:t>
              </a:r>
              <a:r>
                <a:rPr lang="ru-RU" sz="1200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, </a:t>
              </a:r>
              <a:r>
                <a:rPr lang="ru-RU" sz="1200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інформація</a:t>
              </a:r>
              <a:r>
                <a:rPr lang="ru-RU" sz="1200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, </a:t>
              </a:r>
              <a:r>
                <a:rPr lang="ru-RU" sz="1200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матеріали</a:t>
              </a:r>
              <a:r>
                <a:rPr lang="ru-RU" sz="1200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70383" name="Line 12"/>
            <p:cNvSpPr>
              <a:spLocks noChangeShapeType="1"/>
            </p:cNvSpPr>
            <p:nvPr/>
          </p:nvSpPr>
          <p:spPr bwMode="auto">
            <a:xfrm>
              <a:off x="1207" y="4043"/>
              <a:ext cx="239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0384" name="AutoShape 13"/>
            <p:cNvSpPr>
              <a:spLocks/>
            </p:cNvSpPr>
            <p:nvPr/>
          </p:nvSpPr>
          <p:spPr bwMode="auto">
            <a:xfrm rot="-5400000">
              <a:off x="5893" y="2248"/>
              <a:ext cx="285" cy="5586"/>
            </a:xfrm>
            <a:prstGeom prst="leftBrace">
              <a:avLst>
                <a:gd name="adj1" fmla="val 163333"/>
                <a:gd name="adj2" fmla="val 50532"/>
              </a:avLst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uk-UA" altLang="ru-RU">
                <a:solidFill>
                  <a:srgbClr val="000000"/>
                </a:solidFill>
              </a:endParaRPr>
            </a:p>
          </p:txBody>
        </p:sp>
        <p:sp>
          <p:nvSpPr>
            <p:cNvPr id="28687" name="Rectangle 14"/>
            <p:cNvSpPr>
              <a:spLocks noChangeArrowheads="1"/>
            </p:cNvSpPr>
            <p:nvPr/>
          </p:nvSpPr>
          <p:spPr bwMode="auto">
            <a:xfrm>
              <a:off x="5156" y="5261"/>
              <a:ext cx="3880" cy="93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  <a:ex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r>
                <a:rPr lang="ru-RU" sz="1400" b="1" cap="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МОНІТОРИНГ І ВИМІРИ </a:t>
              </a:r>
            </a:p>
            <a:p>
              <a:pPr algn="ctr" eaLnBrk="0" hangingPunct="0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(входу, </a:t>
              </a: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перебігу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 і </a:t>
              </a: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результатів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процесу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)</a:t>
              </a:r>
              <a:endParaRPr lang="ru-RU" sz="1400" b="1" u="sng" dirty="0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688" name="Rectangle 15"/>
            <p:cNvSpPr>
              <a:spLocks noChangeArrowheads="1"/>
            </p:cNvSpPr>
            <p:nvPr/>
          </p:nvSpPr>
          <p:spPr bwMode="auto">
            <a:xfrm>
              <a:off x="3516" y="1357"/>
              <a:ext cx="5040" cy="119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  <a:ex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П.3.4.5 ПРОЦЕДУРА</a:t>
              </a:r>
            </a:p>
            <a:p>
              <a:pPr algn="ctr" eaLnBrk="0" hangingPunct="0">
                <a:defRPr/>
              </a:pPr>
              <a:r>
                <a:rPr lang="ru-RU" sz="1400" b="1" dirty="0">
                  <a:latin typeface="Times New Roman" pitchFamily="18" charset="0"/>
                  <a:cs typeface="Arial" panose="020B0604020202020204" pitchFamily="34" charset="0"/>
                </a:rPr>
                <a:t>«установлений </a:t>
              </a:r>
              <a:r>
                <a:rPr lang="ru-RU" sz="1400" b="1" dirty="0" err="1">
                  <a:latin typeface="Times New Roman" pitchFamily="18" charset="0"/>
                  <a:cs typeface="Arial" panose="020B0604020202020204" pitchFamily="34" charset="0"/>
                </a:rPr>
                <a:t>спосіб</a:t>
              </a:r>
              <a:r>
                <a:rPr lang="ru-RU" sz="1400" b="1" dirty="0"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>
                  <a:latin typeface="Times New Roman" pitchFamily="18" charset="0"/>
                  <a:cs typeface="Arial" panose="020B0604020202020204" pitchFamily="34" charset="0"/>
                </a:rPr>
                <a:t>виконуванн</a:t>
              </a: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я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роботи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чи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процесу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rPr>
                <a:t>»</a:t>
              </a:r>
              <a:endParaRPr lang="ru-RU" sz="1400" b="1" u="sng" dirty="0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0387" name="Line 16"/>
            <p:cNvSpPr>
              <a:spLocks noChangeShapeType="1"/>
            </p:cNvSpPr>
            <p:nvPr/>
          </p:nvSpPr>
          <p:spPr bwMode="auto">
            <a:xfrm>
              <a:off x="6029" y="2571"/>
              <a:ext cx="7" cy="84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1507" name="Rectangle 18"/>
          <p:cNvSpPr>
            <a:spLocks noGrp="1" noChangeArrowheads="1"/>
          </p:cNvSpPr>
          <p:nvPr>
            <p:ph type="ctrTitle" idx="4294967295"/>
          </p:nvPr>
        </p:nvSpPr>
        <p:spPr>
          <a:xfrm>
            <a:off x="2160588" y="320675"/>
            <a:ext cx="7359650" cy="327025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defRPr/>
            </a:pPr>
            <a:r>
              <a:rPr lang="ru-RU" altLang="ru-RU" sz="24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ПРОЦЕСУ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ISO/TC 176/SC 2/№ 544R30)</a:t>
            </a:r>
            <a:endParaRPr lang="ru-RU" altLang="ru-RU" sz="2400" dirty="0" smtClean="0">
              <a:solidFill>
                <a:srgbClr val="3760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4751388"/>
            <a:ext cx="1046163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РЕСУРСИ</a:t>
            </a:r>
            <a:endParaRPr lang="ru-RU" sz="14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 flipH="1" flipV="1">
            <a:off x="2695575" y="4221163"/>
            <a:ext cx="9271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9"/>
          <p:cNvSpPr txBox="1">
            <a:spLocks noChangeArrowheads="1"/>
          </p:cNvSpPr>
          <p:nvPr/>
        </p:nvSpPr>
        <p:spPr bwMode="auto">
          <a:xfrm>
            <a:off x="1905000" y="5006975"/>
            <a:ext cx="81534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C00000"/>
                </a:solidFill>
                <a:latin typeface="Arial" charset="0"/>
              </a:rPr>
              <a:t>Процесне управління </a:t>
            </a:r>
            <a:r>
              <a:rPr lang="ru-RU" sz="1600" b="1">
                <a:solidFill>
                  <a:srgbClr val="000099"/>
                </a:solidFill>
                <a:latin typeface="Arial" charset="0"/>
              </a:rPr>
              <a:t>– специфічний спосіб управління, при якому организація розглядається не як система структурних підрозділів, а як </a:t>
            </a:r>
            <a:r>
              <a:rPr lang="ru-RU" sz="1600" b="1">
                <a:solidFill>
                  <a:srgbClr val="C00000"/>
                </a:solidFill>
                <a:latin typeface="Arial" charset="0"/>
              </a:rPr>
              <a:t>система процесів. 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Arial" charset="0"/>
              </a:rPr>
              <a:t>Управління не функціональне, а </a:t>
            </a:r>
            <a:r>
              <a:rPr lang="ru-RU" sz="1600" b="1">
                <a:solidFill>
                  <a:srgbClr val="C00000"/>
                </a:solidFill>
                <a:latin typeface="Arial" charset="0"/>
              </a:rPr>
              <a:t>міжфункціональне </a:t>
            </a:r>
            <a:r>
              <a:rPr lang="ru-RU" sz="1600" b="1">
                <a:solidFill>
                  <a:srgbClr val="000099"/>
                </a:solidFill>
                <a:latin typeface="Arial" charset="0"/>
              </a:rPr>
              <a:t>(системне).</a:t>
            </a:r>
          </a:p>
        </p:txBody>
      </p:sp>
      <p:grpSp>
        <p:nvGrpSpPr>
          <p:cNvPr id="43010" name="Group 20"/>
          <p:cNvGrpSpPr>
            <a:grpSpLocks/>
          </p:cNvGrpSpPr>
          <p:nvPr/>
        </p:nvGrpSpPr>
        <p:grpSpPr bwMode="auto">
          <a:xfrm>
            <a:off x="1943100" y="2413000"/>
            <a:ext cx="3022600" cy="1985963"/>
            <a:chOff x="312" y="1650"/>
            <a:chExt cx="5329" cy="2126"/>
          </a:xfrm>
        </p:grpSpPr>
        <p:sp>
          <p:nvSpPr>
            <p:cNvPr id="43033" name="Text Box 21"/>
            <p:cNvSpPr txBox="1">
              <a:spLocks noChangeArrowheads="1"/>
            </p:cNvSpPr>
            <p:nvPr/>
          </p:nvSpPr>
          <p:spPr bwMode="auto">
            <a:xfrm>
              <a:off x="312" y="2670"/>
              <a:ext cx="5111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>
                  <a:solidFill>
                    <a:srgbClr val="000099"/>
                  </a:solidFill>
                  <a:latin typeface="Tahoma" pitchFamily="34" charset="0"/>
                </a:rPr>
                <a:t>Выход?</a:t>
              </a:r>
            </a:p>
          </p:txBody>
        </p:sp>
        <p:sp>
          <p:nvSpPr>
            <p:cNvPr id="43034" name="AutoShape 22"/>
            <p:cNvSpPr>
              <a:spLocks noChangeArrowheads="1"/>
            </p:cNvSpPr>
            <p:nvPr/>
          </p:nvSpPr>
          <p:spPr bwMode="auto">
            <a:xfrm>
              <a:off x="480" y="1677"/>
              <a:ext cx="4839" cy="2099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00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35" name="Oval 23"/>
            <p:cNvSpPr>
              <a:spLocks noChangeArrowheads="1"/>
            </p:cNvSpPr>
            <p:nvPr/>
          </p:nvSpPr>
          <p:spPr bwMode="auto">
            <a:xfrm>
              <a:off x="2853" y="1650"/>
              <a:ext cx="84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36" name="Line 24"/>
            <p:cNvSpPr>
              <a:spLocks noChangeShapeType="1"/>
            </p:cNvSpPr>
            <p:nvPr/>
          </p:nvSpPr>
          <p:spPr bwMode="auto">
            <a:xfrm>
              <a:off x="480" y="1849"/>
              <a:ext cx="503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7" name="Oval 25"/>
            <p:cNvSpPr>
              <a:spLocks noChangeArrowheads="1"/>
            </p:cNvSpPr>
            <p:nvPr/>
          </p:nvSpPr>
          <p:spPr bwMode="auto">
            <a:xfrm>
              <a:off x="2596" y="1963"/>
              <a:ext cx="87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38" name="Oval 26"/>
            <p:cNvSpPr>
              <a:spLocks noChangeArrowheads="1"/>
            </p:cNvSpPr>
            <p:nvPr/>
          </p:nvSpPr>
          <p:spPr bwMode="auto">
            <a:xfrm>
              <a:off x="2767" y="1963"/>
              <a:ext cx="87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39" name="Oval 27"/>
            <p:cNvSpPr>
              <a:spLocks noChangeArrowheads="1"/>
            </p:cNvSpPr>
            <p:nvPr/>
          </p:nvSpPr>
          <p:spPr bwMode="auto">
            <a:xfrm>
              <a:off x="2937" y="1963"/>
              <a:ext cx="84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40" name="Oval 28"/>
            <p:cNvSpPr>
              <a:spLocks noChangeArrowheads="1"/>
            </p:cNvSpPr>
            <p:nvPr/>
          </p:nvSpPr>
          <p:spPr bwMode="auto">
            <a:xfrm>
              <a:off x="3108" y="1963"/>
              <a:ext cx="84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41" name="Line 29"/>
            <p:cNvSpPr>
              <a:spLocks noChangeShapeType="1"/>
            </p:cNvSpPr>
            <p:nvPr/>
          </p:nvSpPr>
          <p:spPr bwMode="auto">
            <a:xfrm>
              <a:off x="502" y="2189"/>
              <a:ext cx="503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42" name="Rectangle 30"/>
            <p:cNvSpPr>
              <a:spLocks noChangeAspect="1" noChangeArrowheads="1"/>
            </p:cNvSpPr>
            <p:nvPr/>
          </p:nvSpPr>
          <p:spPr bwMode="auto">
            <a:xfrm>
              <a:off x="2215" y="2507"/>
              <a:ext cx="137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43" name="Rectangle 31"/>
            <p:cNvSpPr>
              <a:spLocks noChangeAspect="1" noChangeArrowheads="1"/>
            </p:cNvSpPr>
            <p:nvPr/>
          </p:nvSpPr>
          <p:spPr bwMode="auto">
            <a:xfrm>
              <a:off x="2529" y="2507"/>
              <a:ext cx="137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44" name="Rectangle 32"/>
            <p:cNvSpPr>
              <a:spLocks noChangeAspect="1" noChangeArrowheads="1"/>
            </p:cNvSpPr>
            <p:nvPr/>
          </p:nvSpPr>
          <p:spPr bwMode="auto">
            <a:xfrm>
              <a:off x="2800" y="2507"/>
              <a:ext cx="137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45" name="Rectangle 33"/>
            <p:cNvSpPr>
              <a:spLocks noChangeAspect="1" noChangeArrowheads="1"/>
            </p:cNvSpPr>
            <p:nvPr/>
          </p:nvSpPr>
          <p:spPr bwMode="auto">
            <a:xfrm>
              <a:off x="3335" y="2507"/>
              <a:ext cx="137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46" name="Line 34"/>
            <p:cNvSpPr>
              <a:spLocks noChangeShapeType="1"/>
            </p:cNvSpPr>
            <p:nvPr/>
          </p:nvSpPr>
          <p:spPr bwMode="auto">
            <a:xfrm flipH="1">
              <a:off x="2285" y="2048"/>
              <a:ext cx="339" cy="45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47" name="Line 35"/>
            <p:cNvSpPr>
              <a:spLocks noChangeShapeType="1"/>
            </p:cNvSpPr>
            <p:nvPr/>
          </p:nvSpPr>
          <p:spPr bwMode="auto">
            <a:xfrm flipH="1">
              <a:off x="2596" y="2048"/>
              <a:ext cx="204" cy="45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48" name="Line 36"/>
            <p:cNvSpPr>
              <a:spLocks noChangeShapeType="1"/>
            </p:cNvSpPr>
            <p:nvPr/>
          </p:nvSpPr>
          <p:spPr bwMode="auto">
            <a:xfrm flipH="1">
              <a:off x="2867" y="2048"/>
              <a:ext cx="106" cy="45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49" name="Line 37"/>
            <p:cNvSpPr>
              <a:spLocks noChangeShapeType="1"/>
            </p:cNvSpPr>
            <p:nvPr/>
          </p:nvSpPr>
          <p:spPr bwMode="auto">
            <a:xfrm>
              <a:off x="3150" y="2048"/>
              <a:ext cx="246" cy="45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50" name="Line 38"/>
            <p:cNvSpPr>
              <a:spLocks noChangeShapeType="1"/>
            </p:cNvSpPr>
            <p:nvPr/>
          </p:nvSpPr>
          <p:spPr bwMode="auto">
            <a:xfrm>
              <a:off x="603" y="2828"/>
              <a:ext cx="503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51" name="Rectangle 39"/>
            <p:cNvSpPr>
              <a:spLocks noChangeAspect="1" noChangeArrowheads="1"/>
            </p:cNvSpPr>
            <p:nvPr/>
          </p:nvSpPr>
          <p:spPr bwMode="auto">
            <a:xfrm>
              <a:off x="1563" y="3186"/>
              <a:ext cx="137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52" name="Rectangle 40"/>
            <p:cNvSpPr>
              <a:spLocks noChangeAspect="1" noChangeArrowheads="1"/>
            </p:cNvSpPr>
            <p:nvPr/>
          </p:nvSpPr>
          <p:spPr bwMode="auto">
            <a:xfrm>
              <a:off x="1767" y="3186"/>
              <a:ext cx="137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53" name="Rectangle 41"/>
            <p:cNvSpPr>
              <a:spLocks noChangeAspect="1" noChangeArrowheads="1"/>
            </p:cNvSpPr>
            <p:nvPr/>
          </p:nvSpPr>
          <p:spPr bwMode="auto">
            <a:xfrm>
              <a:off x="1980" y="3186"/>
              <a:ext cx="137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54" name="Rectangle 42"/>
            <p:cNvSpPr>
              <a:spLocks noChangeAspect="1" noChangeArrowheads="1"/>
            </p:cNvSpPr>
            <p:nvPr/>
          </p:nvSpPr>
          <p:spPr bwMode="auto">
            <a:xfrm>
              <a:off x="2403" y="3186"/>
              <a:ext cx="137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55" name="Rectangle 43"/>
            <p:cNvSpPr>
              <a:spLocks noChangeAspect="1" noChangeArrowheads="1"/>
            </p:cNvSpPr>
            <p:nvPr/>
          </p:nvSpPr>
          <p:spPr bwMode="auto">
            <a:xfrm>
              <a:off x="2601" y="3186"/>
              <a:ext cx="134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56" name="Oval 44"/>
            <p:cNvSpPr>
              <a:spLocks noChangeArrowheads="1"/>
            </p:cNvSpPr>
            <p:nvPr/>
          </p:nvSpPr>
          <p:spPr bwMode="auto">
            <a:xfrm>
              <a:off x="1591" y="2953"/>
              <a:ext cx="84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57" name="Oval 45"/>
            <p:cNvSpPr>
              <a:spLocks noChangeArrowheads="1"/>
            </p:cNvSpPr>
            <p:nvPr/>
          </p:nvSpPr>
          <p:spPr bwMode="auto">
            <a:xfrm>
              <a:off x="1795" y="2952"/>
              <a:ext cx="84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58" name="Oval 46"/>
            <p:cNvSpPr>
              <a:spLocks noChangeArrowheads="1"/>
            </p:cNvSpPr>
            <p:nvPr/>
          </p:nvSpPr>
          <p:spPr bwMode="auto">
            <a:xfrm>
              <a:off x="2003" y="2953"/>
              <a:ext cx="87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59" name="Oval 47"/>
            <p:cNvSpPr>
              <a:spLocks noChangeArrowheads="1"/>
            </p:cNvSpPr>
            <p:nvPr/>
          </p:nvSpPr>
          <p:spPr bwMode="auto">
            <a:xfrm>
              <a:off x="2425" y="2953"/>
              <a:ext cx="87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60" name="Oval 48"/>
            <p:cNvSpPr>
              <a:spLocks noChangeArrowheads="1"/>
            </p:cNvSpPr>
            <p:nvPr/>
          </p:nvSpPr>
          <p:spPr bwMode="auto">
            <a:xfrm>
              <a:off x="2624" y="2953"/>
              <a:ext cx="84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61" name="Line 49"/>
            <p:cNvSpPr>
              <a:spLocks noChangeShapeType="1"/>
            </p:cNvSpPr>
            <p:nvPr/>
          </p:nvSpPr>
          <p:spPr bwMode="auto">
            <a:xfrm>
              <a:off x="1633" y="3038"/>
              <a:ext cx="0" cy="1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62" name="Line 50"/>
            <p:cNvSpPr>
              <a:spLocks noChangeShapeType="1"/>
            </p:cNvSpPr>
            <p:nvPr/>
          </p:nvSpPr>
          <p:spPr bwMode="auto">
            <a:xfrm>
              <a:off x="1840" y="3038"/>
              <a:ext cx="0" cy="1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63" name="Line 51"/>
            <p:cNvSpPr>
              <a:spLocks noChangeShapeType="1"/>
            </p:cNvSpPr>
            <p:nvPr/>
          </p:nvSpPr>
          <p:spPr bwMode="auto">
            <a:xfrm>
              <a:off x="2047" y="3038"/>
              <a:ext cx="0" cy="1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64" name="Line 52"/>
            <p:cNvSpPr>
              <a:spLocks noChangeShapeType="1"/>
            </p:cNvSpPr>
            <p:nvPr/>
          </p:nvSpPr>
          <p:spPr bwMode="auto">
            <a:xfrm>
              <a:off x="2470" y="3038"/>
              <a:ext cx="0" cy="1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65" name="Line 53"/>
            <p:cNvSpPr>
              <a:spLocks noChangeShapeType="1"/>
            </p:cNvSpPr>
            <p:nvPr/>
          </p:nvSpPr>
          <p:spPr bwMode="auto">
            <a:xfrm>
              <a:off x="2669" y="3038"/>
              <a:ext cx="0" cy="1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66" name="Rectangle 54"/>
            <p:cNvSpPr>
              <a:spLocks noChangeAspect="1" noChangeArrowheads="1"/>
            </p:cNvSpPr>
            <p:nvPr/>
          </p:nvSpPr>
          <p:spPr bwMode="auto">
            <a:xfrm>
              <a:off x="2800" y="3185"/>
              <a:ext cx="137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67" name="Oval 55"/>
            <p:cNvSpPr>
              <a:spLocks noChangeArrowheads="1"/>
            </p:cNvSpPr>
            <p:nvPr/>
          </p:nvSpPr>
          <p:spPr bwMode="auto">
            <a:xfrm>
              <a:off x="2823" y="2952"/>
              <a:ext cx="87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68" name="Line 56"/>
            <p:cNvSpPr>
              <a:spLocks noChangeShapeType="1"/>
            </p:cNvSpPr>
            <p:nvPr/>
          </p:nvSpPr>
          <p:spPr bwMode="auto">
            <a:xfrm>
              <a:off x="2870" y="3037"/>
              <a:ext cx="0" cy="1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69" name="Rectangle 57"/>
            <p:cNvSpPr>
              <a:spLocks noChangeAspect="1" noChangeArrowheads="1"/>
            </p:cNvSpPr>
            <p:nvPr/>
          </p:nvSpPr>
          <p:spPr bwMode="auto">
            <a:xfrm>
              <a:off x="3192" y="3188"/>
              <a:ext cx="137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70" name="Rectangle 58"/>
            <p:cNvSpPr>
              <a:spLocks noChangeAspect="1" noChangeArrowheads="1"/>
            </p:cNvSpPr>
            <p:nvPr/>
          </p:nvSpPr>
          <p:spPr bwMode="auto">
            <a:xfrm>
              <a:off x="3396" y="3188"/>
              <a:ext cx="134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71" name="Rectangle 59"/>
            <p:cNvSpPr>
              <a:spLocks noChangeAspect="1" noChangeArrowheads="1"/>
            </p:cNvSpPr>
            <p:nvPr/>
          </p:nvSpPr>
          <p:spPr bwMode="auto">
            <a:xfrm>
              <a:off x="3609" y="3188"/>
              <a:ext cx="137" cy="1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72" name="Oval 60"/>
            <p:cNvSpPr>
              <a:spLocks noChangeArrowheads="1"/>
            </p:cNvSpPr>
            <p:nvPr/>
          </p:nvSpPr>
          <p:spPr bwMode="auto">
            <a:xfrm>
              <a:off x="3217" y="2955"/>
              <a:ext cx="87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73" name="Oval 61"/>
            <p:cNvSpPr>
              <a:spLocks noChangeArrowheads="1"/>
            </p:cNvSpPr>
            <p:nvPr/>
          </p:nvSpPr>
          <p:spPr bwMode="auto">
            <a:xfrm>
              <a:off x="3424" y="2953"/>
              <a:ext cx="84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74" name="Oval 62"/>
            <p:cNvSpPr>
              <a:spLocks noChangeArrowheads="1"/>
            </p:cNvSpPr>
            <p:nvPr/>
          </p:nvSpPr>
          <p:spPr bwMode="auto">
            <a:xfrm>
              <a:off x="3631" y="2955"/>
              <a:ext cx="84" cy="8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75" name="Line 63"/>
            <p:cNvSpPr>
              <a:spLocks noChangeShapeType="1"/>
            </p:cNvSpPr>
            <p:nvPr/>
          </p:nvSpPr>
          <p:spPr bwMode="auto">
            <a:xfrm>
              <a:off x="3262" y="3040"/>
              <a:ext cx="0" cy="1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76" name="Line 64"/>
            <p:cNvSpPr>
              <a:spLocks noChangeShapeType="1"/>
            </p:cNvSpPr>
            <p:nvPr/>
          </p:nvSpPr>
          <p:spPr bwMode="auto">
            <a:xfrm>
              <a:off x="3466" y="3040"/>
              <a:ext cx="0" cy="1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77" name="Line 65"/>
            <p:cNvSpPr>
              <a:spLocks noChangeShapeType="1"/>
            </p:cNvSpPr>
            <p:nvPr/>
          </p:nvSpPr>
          <p:spPr bwMode="auto">
            <a:xfrm>
              <a:off x="3676" y="3040"/>
              <a:ext cx="0" cy="1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78" name="Line 66"/>
            <p:cNvSpPr>
              <a:spLocks noChangeShapeType="1"/>
            </p:cNvSpPr>
            <p:nvPr/>
          </p:nvSpPr>
          <p:spPr bwMode="auto">
            <a:xfrm flipH="1">
              <a:off x="1675" y="2644"/>
              <a:ext cx="610" cy="33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79" name="Line 67"/>
            <p:cNvSpPr>
              <a:spLocks noChangeShapeType="1"/>
            </p:cNvSpPr>
            <p:nvPr/>
          </p:nvSpPr>
          <p:spPr bwMode="auto">
            <a:xfrm flipH="1">
              <a:off x="1840" y="2644"/>
              <a:ext cx="445" cy="3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80" name="Line 68"/>
            <p:cNvSpPr>
              <a:spLocks noChangeShapeType="1"/>
            </p:cNvSpPr>
            <p:nvPr/>
          </p:nvSpPr>
          <p:spPr bwMode="auto">
            <a:xfrm flipH="1">
              <a:off x="2047" y="2648"/>
              <a:ext cx="238" cy="30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81" name="Line 69"/>
            <p:cNvSpPr>
              <a:spLocks noChangeShapeType="1"/>
            </p:cNvSpPr>
            <p:nvPr/>
          </p:nvSpPr>
          <p:spPr bwMode="auto">
            <a:xfrm>
              <a:off x="2596" y="2644"/>
              <a:ext cx="257" cy="3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82" name="Line 70"/>
            <p:cNvSpPr>
              <a:spLocks noChangeShapeType="1"/>
            </p:cNvSpPr>
            <p:nvPr/>
          </p:nvSpPr>
          <p:spPr bwMode="auto">
            <a:xfrm>
              <a:off x="2596" y="2648"/>
              <a:ext cx="70" cy="30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83" name="Line 71"/>
            <p:cNvSpPr>
              <a:spLocks noChangeShapeType="1"/>
            </p:cNvSpPr>
            <p:nvPr/>
          </p:nvSpPr>
          <p:spPr bwMode="auto">
            <a:xfrm flipH="1">
              <a:off x="2470" y="2644"/>
              <a:ext cx="126" cy="3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84" name="Line 72"/>
            <p:cNvSpPr>
              <a:spLocks noChangeShapeType="1"/>
            </p:cNvSpPr>
            <p:nvPr/>
          </p:nvSpPr>
          <p:spPr bwMode="auto">
            <a:xfrm>
              <a:off x="3396" y="2648"/>
              <a:ext cx="235" cy="3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85" name="Line 73"/>
            <p:cNvSpPr>
              <a:spLocks noChangeShapeType="1"/>
            </p:cNvSpPr>
            <p:nvPr/>
          </p:nvSpPr>
          <p:spPr bwMode="auto">
            <a:xfrm>
              <a:off x="3396" y="2648"/>
              <a:ext cx="28" cy="3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86" name="Line 74"/>
            <p:cNvSpPr>
              <a:spLocks noChangeShapeType="1"/>
            </p:cNvSpPr>
            <p:nvPr/>
          </p:nvSpPr>
          <p:spPr bwMode="auto">
            <a:xfrm flipH="1">
              <a:off x="3262" y="2648"/>
              <a:ext cx="134" cy="3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1" name="Rectangle 75"/>
          <p:cNvSpPr>
            <a:spLocks noChangeArrowheads="1"/>
          </p:cNvSpPr>
          <p:nvPr/>
        </p:nvSpPr>
        <p:spPr bwMode="auto">
          <a:xfrm>
            <a:off x="5867400" y="2413000"/>
            <a:ext cx="4152900" cy="1985963"/>
          </a:xfrm>
          <a:prstGeom prst="rect">
            <a:avLst/>
          </a:prstGeom>
          <a:solidFill>
            <a:srgbClr val="C6C6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2" name="Text Box 76"/>
          <p:cNvSpPr txBox="1">
            <a:spLocks noChangeArrowheads="1"/>
          </p:cNvSpPr>
          <p:nvPr/>
        </p:nvSpPr>
        <p:spPr bwMode="auto">
          <a:xfrm>
            <a:off x="6210300" y="2705100"/>
            <a:ext cx="3365500" cy="376238"/>
          </a:xfrm>
          <a:prstGeom prst="rect">
            <a:avLst/>
          </a:prstGeom>
          <a:solidFill>
            <a:srgbClr val="9D9DD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99"/>
                </a:solidFill>
                <a:latin typeface="Tahoma" pitchFamily="34" charset="0"/>
              </a:rPr>
              <a:t>Процес 1</a:t>
            </a:r>
          </a:p>
        </p:txBody>
      </p:sp>
      <p:sp>
        <p:nvSpPr>
          <p:cNvPr id="43013" name="Text Box 77"/>
          <p:cNvSpPr txBox="1">
            <a:spLocks noChangeArrowheads="1"/>
          </p:cNvSpPr>
          <p:nvPr/>
        </p:nvSpPr>
        <p:spPr bwMode="auto">
          <a:xfrm>
            <a:off x="6210300" y="3271838"/>
            <a:ext cx="3365500" cy="376237"/>
          </a:xfrm>
          <a:prstGeom prst="rect">
            <a:avLst/>
          </a:prstGeom>
          <a:solidFill>
            <a:srgbClr val="9D9DDF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99"/>
                </a:solidFill>
                <a:latin typeface="Tahoma" pitchFamily="34" charset="0"/>
              </a:rPr>
              <a:t>Процес 2</a:t>
            </a:r>
          </a:p>
        </p:txBody>
      </p:sp>
      <p:sp>
        <p:nvSpPr>
          <p:cNvPr id="43014" name="Text Box 78"/>
          <p:cNvSpPr txBox="1">
            <a:spLocks noChangeArrowheads="1"/>
          </p:cNvSpPr>
          <p:nvPr/>
        </p:nvSpPr>
        <p:spPr bwMode="auto">
          <a:xfrm>
            <a:off x="6210300" y="3846513"/>
            <a:ext cx="3365500" cy="376237"/>
          </a:xfrm>
          <a:prstGeom prst="rect">
            <a:avLst/>
          </a:prstGeom>
          <a:solidFill>
            <a:srgbClr val="9D9DDF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99"/>
                </a:solidFill>
                <a:latin typeface="Tahoma" pitchFamily="34" charset="0"/>
              </a:rPr>
              <a:t>Процес </a:t>
            </a:r>
            <a:r>
              <a:rPr lang="en-US" altLang="ru-RU" b="1">
                <a:solidFill>
                  <a:srgbClr val="000099"/>
                </a:solidFill>
                <a:latin typeface="Tahoma" pitchFamily="34" charset="0"/>
              </a:rPr>
              <a:t>N</a:t>
            </a:r>
            <a:endParaRPr lang="ru-RU" altLang="ru-RU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3015" name="Line 79"/>
          <p:cNvSpPr>
            <a:spLocks noChangeShapeType="1"/>
          </p:cNvSpPr>
          <p:nvPr/>
        </p:nvSpPr>
        <p:spPr bwMode="auto">
          <a:xfrm>
            <a:off x="5435600" y="2916238"/>
            <a:ext cx="7731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6" name="Line 80"/>
          <p:cNvSpPr>
            <a:spLocks noChangeShapeType="1"/>
          </p:cNvSpPr>
          <p:nvPr/>
        </p:nvSpPr>
        <p:spPr bwMode="auto">
          <a:xfrm>
            <a:off x="5422900" y="3473450"/>
            <a:ext cx="7731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Line 81"/>
          <p:cNvSpPr>
            <a:spLocks noChangeShapeType="1"/>
          </p:cNvSpPr>
          <p:nvPr/>
        </p:nvSpPr>
        <p:spPr bwMode="auto">
          <a:xfrm>
            <a:off x="5441950" y="4052888"/>
            <a:ext cx="7731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Line 82"/>
          <p:cNvSpPr>
            <a:spLocks noChangeShapeType="1"/>
          </p:cNvSpPr>
          <p:nvPr/>
        </p:nvSpPr>
        <p:spPr bwMode="auto">
          <a:xfrm>
            <a:off x="9575800" y="4032250"/>
            <a:ext cx="7731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9" name="Line 83"/>
          <p:cNvSpPr>
            <a:spLocks noChangeShapeType="1"/>
          </p:cNvSpPr>
          <p:nvPr/>
        </p:nvSpPr>
        <p:spPr bwMode="auto">
          <a:xfrm>
            <a:off x="9575800" y="3444875"/>
            <a:ext cx="7731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0" name="Line 84"/>
          <p:cNvSpPr>
            <a:spLocks noChangeShapeType="1"/>
          </p:cNvSpPr>
          <p:nvPr/>
        </p:nvSpPr>
        <p:spPr bwMode="auto">
          <a:xfrm>
            <a:off x="9575800" y="2884488"/>
            <a:ext cx="7731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43021" name="Group 85"/>
          <p:cNvGrpSpPr>
            <a:grpSpLocks/>
          </p:cNvGrpSpPr>
          <p:nvPr/>
        </p:nvGrpSpPr>
        <p:grpSpPr bwMode="auto">
          <a:xfrm>
            <a:off x="6416675" y="2757488"/>
            <a:ext cx="709613" cy="252412"/>
            <a:chOff x="3130" y="1867"/>
            <a:chExt cx="447" cy="159"/>
          </a:xfrm>
        </p:grpSpPr>
        <p:sp>
          <p:nvSpPr>
            <p:cNvPr id="43031" name="Rectangle 86"/>
            <p:cNvSpPr>
              <a:spLocks noChangeArrowheads="1"/>
            </p:cNvSpPr>
            <p:nvPr/>
          </p:nvSpPr>
          <p:spPr bwMode="auto">
            <a:xfrm>
              <a:off x="3130" y="1867"/>
              <a:ext cx="159" cy="159"/>
            </a:xfrm>
            <a:prstGeom prst="rect">
              <a:avLst/>
            </a:prstGeom>
            <a:solidFill>
              <a:srgbClr val="9FBBF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32" name="Rectangle 87"/>
            <p:cNvSpPr>
              <a:spLocks noChangeArrowheads="1"/>
            </p:cNvSpPr>
            <p:nvPr/>
          </p:nvSpPr>
          <p:spPr bwMode="auto">
            <a:xfrm>
              <a:off x="3418" y="1867"/>
              <a:ext cx="159" cy="159"/>
            </a:xfrm>
            <a:prstGeom prst="rect">
              <a:avLst/>
            </a:prstGeom>
            <a:solidFill>
              <a:srgbClr val="9FBBF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3022" name="Group 88"/>
          <p:cNvGrpSpPr>
            <a:grpSpLocks/>
          </p:cNvGrpSpPr>
          <p:nvPr/>
        </p:nvGrpSpPr>
        <p:grpSpPr bwMode="auto">
          <a:xfrm>
            <a:off x="8689975" y="2759075"/>
            <a:ext cx="709613" cy="252413"/>
            <a:chOff x="4562" y="1868"/>
            <a:chExt cx="447" cy="159"/>
          </a:xfrm>
        </p:grpSpPr>
        <p:sp>
          <p:nvSpPr>
            <p:cNvPr id="43029" name="Rectangle 89"/>
            <p:cNvSpPr>
              <a:spLocks noChangeArrowheads="1"/>
            </p:cNvSpPr>
            <p:nvPr/>
          </p:nvSpPr>
          <p:spPr bwMode="auto">
            <a:xfrm>
              <a:off x="4562" y="1868"/>
              <a:ext cx="159" cy="159"/>
            </a:xfrm>
            <a:prstGeom prst="rect">
              <a:avLst/>
            </a:prstGeom>
            <a:solidFill>
              <a:srgbClr val="9FBBF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30" name="Rectangle 90"/>
            <p:cNvSpPr>
              <a:spLocks noChangeArrowheads="1"/>
            </p:cNvSpPr>
            <p:nvPr/>
          </p:nvSpPr>
          <p:spPr bwMode="auto">
            <a:xfrm>
              <a:off x="4850" y="1868"/>
              <a:ext cx="159" cy="159"/>
            </a:xfrm>
            <a:prstGeom prst="rect">
              <a:avLst/>
            </a:prstGeom>
            <a:solidFill>
              <a:srgbClr val="9FBBF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3023" name="Group 91"/>
          <p:cNvGrpSpPr>
            <a:grpSpLocks/>
          </p:cNvGrpSpPr>
          <p:nvPr/>
        </p:nvGrpSpPr>
        <p:grpSpPr bwMode="auto">
          <a:xfrm>
            <a:off x="6215063" y="1557338"/>
            <a:ext cx="3360737" cy="1147762"/>
            <a:chOff x="2979" y="1388"/>
            <a:chExt cx="2117" cy="723"/>
          </a:xfrm>
        </p:grpSpPr>
        <p:sp>
          <p:nvSpPr>
            <p:cNvPr id="43025" name="Text Box 92"/>
            <p:cNvSpPr txBox="1">
              <a:spLocks noChangeArrowheads="1"/>
            </p:cNvSpPr>
            <p:nvPr/>
          </p:nvSpPr>
          <p:spPr bwMode="auto">
            <a:xfrm>
              <a:off x="3265" y="1444"/>
              <a:ext cx="17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>
                  <a:solidFill>
                    <a:srgbClr val="C00000"/>
                  </a:solidFill>
                  <a:latin typeface="Tahoma" pitchFamily="34" charset="0"/>
                </a:rPr>
                <a:t>ВОЛОДАР ПРОЦЕСУ</a:t>
              </a:r>
            </a:p>
          </p:txBody>
        </p:sp>
        <p:sp>
          <p:nvSpPr>
            <p:cNvPr id="43026" name="Oval 93"/>
            <p:cNvSpPr>
              <a:spLocks noChangeArrowheads="1"/>
            </p:cNvSpPr>
            <p:nvPr/>
          </p:nvSpPr>
          <p:spPr bwMode="auto">
            <a:xfrm>
              <a:off x="3122" y="1388"/>
              <a:ext cx="1879" cy="380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27" name="Line 94"/>
            <p:cNvSpPr>
              <a:spLocks noChangeShapeType="1"/>
            </p:cNvSpPr>
            <p:nvPr/>
          </p:nvSpPr>
          <p:spPr bwMode="auto">
            <a:xfrm flipH="1">
              <a:off x="2979" y="1768"/>
              <a:ext cx="1021" cy="34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95"/>
            <p:cNvSpPr>
              <a:spLocks noChangeShapeType="1"/>
            </p:cNvSpPr>
            <p:nvPr/>
          </p:nvSpPr>
          <p:spPr bwMode="auto">
            <a:xfrm flipH="1" flipV="1">
              <a:off x="4000" y="1768"/>
              <a:ext cx="1096" cy="34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302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63" y="85725"/>
            <a:ext cx="10174287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6"/>
          <p:cNvSpPr>
            <a:spLocks noGrp="1"/>
          </p:cNvSpPr>
          <p:nvPr>
            <p:ph type="title"/>
          </p:nvPr>
        </p:nvSpPr>
        <p:spPr>
          <a:xfrm>
            <a:off x="360363" y="228600"/>
            <a:ext cx="11637962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400" dirty="0">
                <a:ea typeface="Calibri" pitchFamily="34" charset="0"/>
                <a:cs typeface="Times New Roman" pitchFamily="18" charset="0"/>
              </a:rPr>
              <a:t/>
            </a:r>
            <a:br>
              <a:rPr lang="uk-UA" sz="2400" dirty="0">
                <a:ea typeface="Calibri" pitchFamily="34" charset="0"/>
                <a:cs typeface="Times New Roman" pitchFamily="18" charset="0"/>
              </a:rPr>
            </a:br>
            <a:r>
              <a:rPr lang="uk-UA" sz="2400" dirty="0">
                <a:ea typeface="Calibri" pitchFamily="34" charset="0"/>
                <a:cs typeface="Times New Roman" pitchFamily="18" charset="0"/>
              </a:rPr>
              <a:t/>
            </a:r>
            <a:br>
              <a:rPr lang="uk-UA" sz="2400" dirty="0">
                <a:ea typeface="Calibri" pitchFamily="34" charset="0"/>
                <a:cs typeface="Times New Roman" pitchFamily="18" charset="0"/>
              </a:rPr>
            </a:br>
            <a:r>
              <a:rPr lang="uk-UA" sz="2400" dirty="0">
                <a:ea typeface="Calibri" pitchFamily="34" charset="0"/>
                <a:cs typeface="Times New Roman" pitchFamily="18" charset="0"/>
              </a:rPr>
              <a:t/>
            </a:r>
            <a:br>
              <a:rPr lang="uk-UA" sz="2400" dirty="0">
                <a:ea typeface="Calibri" pitchFamily="34" charset="0"/>
                <a:cs typeface="Times New Roman" pitchFamily="18" charset="0"/>
              </a:rPr>
            </a:br>
            <a:r>
              <a:rPr lang="ru-RU" sz="2800" dirty="0"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>
                <a:ea typeface="Calibri" pitchFamily="34" charset="0"/>
                <a:cs typeface="Times New Roman" pitchFamily="18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ДСТУ ISO 9001:2009.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УПРАВЛІННЯ ЯКІСТЮ. ВИМОГИ. </a:t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стандарту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74467" name="Объект 7"/>
          <p:cNvSpPr>
            <a:spLocks noGrp="1"/>
          </p:cNvSpPr>
          <p:nvPr>
            <p:ph type="body" sz="half" idx="2"/>
          </p:nvPr>
        </p:nvSpPr>
        <p:spPr>
          <a:xfrm>
            <a:off x="263525" y="1246188"/>
            <a:ext cx="5597525" cy="54324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uk-UA" alt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Національний вступ.</a:t>
            </a:r>
          </a:p>
          <a:p>
            <a:pPr eaLnBrk="1" hangingPunct="1">
              <a:defRPr/>
            </a:pPr>
            <a:r>
              <a:rPr lang="uk-UA" alt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Сфера застосування.</a:t>
            </a:r>
          </a:p>
          <a:p>
            <a:pPr eaLnBrk="1" hangingPunct="1">
              <a:defRPr/>
            </a:pPr>
            <a:r>
              <a:rPr lang="uk-UA" alt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Нормативні посилання.</a:t>
            </a: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понять.</a:t>
            </a:r>
          </a:p>
          <a:p>
            <a:pPr eaLnBrk="1" hangingPunct="1">
              <a:defRPr/>
            </a:pPr>
            <a:r>
              <a:rPr lang="uk-UA" altLang="ru-RU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Система управління якістю.</a:t>
            </a:r>
          </a:p>
          <a:p>
            <a:pPr eaLnBrk="1" hangingPunct="1">
              <a:defRPr/>
            </a:pPr>
            <a:r>
              <a:rPr lang="uk-UA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4.1. Загальні вимоги.</a:t>
            </a:r>
          </a:p>
          <a:p>
            <a:pPr eaLnBrk="1" hangingPunct="1">
              <a:defRPr/>
            </a:pPr>
            <a:r>
              <a:rPr lang="uk-UA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4.2. Вимоги до документації.</a:t>
            </a:r>
          </a:p>
          <a:p>
            <a:pPr eaLnBrk="1" hangingPunct="1">
              <a:defRPr/>
            </a:pPr>
            <a:r>
              <a:rPr lang="uk-UA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Відповідальність керівництва.</a:t>
            </a:r>
          </a:p>
          <a:p>
            <a:pPr eaLnBrk="1" hangingPunct="1">
              <a:defRPr/>
            </a:pPr>
            <a:r>
              <a:rPr lang="uk-UA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5.1. Зобов’язання керівництва.</a:t>
            </a:r>
          </a:p>
          <a:p>
            <a:pPr eaLnBrk="1" hangingPunct="1">
              <a:defRPr/>
            </a:pPr>
            <a:r>
              <a:rPr lang="uk-UA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5.2. Орієнтація на замовника.</a:t>
            </a:r>
          </a:p>
          <a:p>
            <a:pPr eaLnBrk="1" hangingPunct="1">
              <a:defRPr/>
            </a:pPr>
            <a:r>
              <a:rPr lang="uk-UA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5.3. Політика у сфері якості.</a:t>
            </a:r>
          </a:p>
          <a:p>
            <a:pPr eaLnBrk="1" hangingPunct="1">
              <a:defRPr/>
            </a:pPr>
            <a:r>
              <a:rPr lang="uk-UA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5.4. Планування.</a:t>
            </a:r>
          </a:p>
          <a:p>
            <a:pPr eaLnBrk="1" hangingPunct="1">
              <a:defRPr/>
            </a:pPr>
            <a:r>
              <a:rPr lang="uk-UA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5.5. Відповідальність, повноваження та інформування.</a:t>
            </a:r>
          </a:p>
          <a:p>
            <a:pPr eaLnBrk="1" hangingPunct="1">
              <a:defRPr/>
            </a:pPr>
            <a:r>
              <a:rPr lang="uk-UA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5.6. Критичне аналізування з боку керівництва.</a:t>
            </a:r>
          </a:p>
          <a:p>
            <a:pPr eaLnBrk="1" hangingPunct="1">
              <a:defRPr/>
            </a:pPr>
            <a:r>
              <a:rPr lang="uk-UA" altLang="ru-RU" sz="1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. Керування ресурсами </a:t>
            </a:r>
          </a:p>
          <a:p>
            <a:pPr eaLnBrk="1" hangingPunct="1">
              <a:defRPr/>
            </a:pPr>
            <a:r>
              <a:rPr lang="uk-UA" altLang="ru-RU" sz="1800" dirty="0" smtClean="0">
                <a:latin typeface="Times New Roman" pitchFamily="18" charset="0"/>
                <a:cs typeface="Times New Roman" pitchFamily="18" charset="0"/>
              </a:rPr>
              <a:t>6.1. Забезпечення ресурсами.</a:t>
            </a:r>
          </a:p>
          <a:p>
            <a:pPr eaLnBrk="1" hangingPunct="1">
              <a:defRPr/>
            </a:pPr>
            <a:endParaRPr lang="uk-UA" altLang="ru-RU" sz="2800" dirty="0" smtClean="0"/>
          </a:p>
        </p:txBody>
      </p:sp>
      <p:sp>
        <p:nvSpPr>
          <p:cNvPr id="45060" name="Объект 8"/>
          <p:cNvSpPr>
            <a:spLocks noGrp="1"/>
          </p:cNvSpPr>
          <p:nvPr>
            <p:ph sz="half" idx="4294967295"/>
          </p:nvPr>
        </p:nvSpPr>
        <p:spPr>
          <a:xfrm>
            <a:off x="5957888" y="1233488"/>
            <a:ext cx="6234112" cy="54578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6.2. 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altLang="ru-RU" sz="1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altLang="ru-RU" sz="1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uk-UA" altLang="ru-RU" sz="1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р</a:t>
            </a:r>
            <a:r>
              <a:rPr lang="uk-UA" altLang="ru-RU" sz="1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altLang="ru-RU" sz="1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altLang="ru-RU" sz="1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6.3. Інфраструктура.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6.4. Робоче середовище.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alt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Виготовляння продукції.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7.1. Планування виготовляння продукції.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7.2. Процеси, що стосуються замовників.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7.3. Проектування та розробляння.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7.4. Закупівля.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7.5. Виробництво та обслуговування.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7.6. Контроль засобів моніторингу та вимірювального устаткування 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alt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Вимірювання, аналізування та поліпшування.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latin typeface="Times New Roman" pitchFamily="18" charset="0"/>
                <a:cs typeface="Times New Roman" pitchFamily="18" charset="0"/>
              </a:rPr>
              <a:t>8.1. Загальні положення.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8.2. 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 і 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8.3. 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alt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uk-UA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8.4. Аналізування даних.</a:t>
            </a:r>
          </a:p>
          <a:p>
            <a:pPr eaLnBrk="1" hangingPunct="1">
              <a:buFontTx/>
              <a:buNone/>
            </a:pPr>
            <a:r>
              <a:rPr lang="uk-UA" alt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8.5. Поліпшування.</a:t>
            </a:r>
          </a:p>
          <a:p>
            <a:pPr eaLnBrk="1" hangingPunct="1"/>
            <a:endParaRPr lang="uk-UA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38825" y="3657600"/>
            <a:ext cx="504825" cy="655638"/>
            <a:chOff x="2970" y="2304"/>
            <a:chExt cx="294" cy="413"/>
          </a:xfrm>
        </p:grpSpPr>
        <p:sp>
          <p:nvSpPr>
            <p:cNvPr id="46133" name="Line 3"/>
            <p:cNvSpPr>
              <a:spLocks noChangeShapeType="1"/>
            </p:cNvSpPr>
            <p:nvPr/>
          </p:nvSpPr>
          <p:spPr bwMode="auto">
            <a:xfrm flipH="1">
              <a:off x="3259" y="2304"/>
              <a:ext cx="5" cy="4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sm"/>
              <a:tailEnd type="none" w="med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34" name="Line 4"/>
            <p:cNvSpPr>
              <a:spLocks noChangeShapeType="1"/>
            </p:cNvSpPr>
            <p:nvPr/>
          </p:nvSpPr>
          <p:spPr bwMode="auto">
            <a:xfrm flipH="1">
              <a:off x="2970" y="2304"/>
              <a:ext cx="6" cy="4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3317" name="Oval 5"/>
          <p:cNvSpPr>
            <a:spLocks noChangeArrowheads="1"/>
          </p:cNvSpPr>
          <p:nvPr/>
        </p:nvSpPr>
        <p:spPr bwMode="auto">
          <a:xfrm>
            <a:off x="3543300" y="762000"/>
            <a:ext cx="5127625" cy="4749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 rot="-5400000">
            <a:off x="228600" y="2743200"/>
            <a:ext cx="4724400" cy="914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Ctr="1"/>
          <a:lstStyle/>
          <a:p>
            <a:pPr algn="ctr" eaLnBrk="0" hangingPunct="0"/>
            <a:r>
              <a:rPr lang="uk-UA" altLang="ru-RU" sz="2800">
                <a:solidFill>
                  <a:srgbClr val="000000"/>
                </a:solidFill>
                <a:latin typeface="Tahoma" pitchFamily="34" charset="0"/>
              </a:rPr>
              <a:t>ПАЦІЄНТ/КЛІЄНТ</a:t>
            </a:r>
            <a:endParaRPr lang="ru-RU" altLang="ru-RU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53319" name="Text Box 7"/>
          <p:cNvSpPr txBox="1">
            <a:spLocks noChangeArrowheads="1"/>
          </p:cNvSpPr>
          <p:nvPr/>
        </p:nvSpPr>
        <p:spPr bwMode="auto">
          <a:xfrm rot="-5400000">
            <a:off x="1866107" y="2934493"/>
            <a:ext cx="19812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>
                <a:solidFill>
                  <a:srgbClr val="000000"/>
                </a:solidFill>
                <a:latin typeface="Tahoma" pitchFamily="34" charset="0"/>
              </a:rPr>
              <a:t>ВИМОГИ</a:t>
            </a:r>
          </a:p>
        </p:txBody>
      </p:sp>
      <p:sp>
        <p:nvSpPr>
          <p:cNvPr id="653320" name="Text Box 8"/>
          <p:cNvSpPr txBox="1">
            <a:spLocks noChangeArrowheads="1"/>
          </p:cNvSpPr>
          <p:nvPr/>
        </p:nvSpPr>
        <p:spPr bwMode="auto">
          <a:xfrm>
            <a:off x="1068388" y="141288"/>
            <a:ext cx="9540875" cy="4016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 ПОЛІПШЕННЯ СИСТЕМИ УПРАВЛІННЯ ЯКІСТЮ (</a:t>
            </a:r>
            <a:r>
              <a:rPr lang="en-US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TQM)</a:t>
            </a:r>
            <a:endParaRPr lang="ru-RU" alt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3321" name="Text Box 9"/>
          <p:cNvSpPr txBox="1">
            <a:spLocks noChangeArrowheads="1"/>
          </p:cNvSpPr>
          <p:nvPr/>
        </p:nvSpPr>
        <p:spPr bwMode="auto">
          <a:xfrm>
            <a:off x="1106488" y="6053138"/>
            <a:ext cx="10328275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>
                <a:solidFill>
                  <a:srgbClr val="002060"/>
                </a:solidFill>
                <a:latin typeface="Tahoma" pitchFamily="34" charset="0"/>
              </a:rPr>
              <a:t>Модель системи управління якістю на основі процесного підходу</a:t>
            </a:r>
            <a:endParaRPr lang="ru-RU" altLang="ru-RU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5603875" y="2743200"/>
            <a:ext cx="98425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r>
              <a:rPr lang="ru-RU" altLang="ru-RU" sz="1200" b="1">
                <a:solidFill>
                  <a:srgbClr val="000000"/>
                </a:solidFill>
                <a:latin typeface="Tahoma" pitchFamily="34" charset="0"/>
              </a:rPr>
              <a:t>4.1; </a:t>
            </a:r>
            <a:r>
              <a:rPr lang="ru-RU" altLang="ru-RU" sz="1200" b="1">
                <a:solidFill>
                  <a:srgbClr val="C00000"/>
                </a:solidFill>
                <a:latin typeface="Tahoma" pitchFamily="34" charset="0"/>
              </a:rPr>
              <a:t>4.2</a:t>
            </a:r>
          </a:p>
          <a:p>
            <a:pPr eaLnBrk="0" hangingPunct="0"/>
            <a:r>
              <a:rPr lang="ru-RU" altLang="ru-RU" sz="1200" b="1">
                <a:solidFill>
                  <a:srgbClr val="C00000"/>
                </a:solidFill>
                <a:latin typeface="Tahoma" pitchFamily="34" charset="0"/>
              </a:rPr>
              <a:t>4.2.2</a:t>
            </a:r>
          </a:p>
          <a:p>
            <a:pPr eaLnBrk="0" hangingPunct="0"/>
            <a:r>
              <a:rPr lang="ru-RU" altLang="ru-RU" sz="1200" b="1">
                <a:solidFill>
                  <a:srgbClr val="C00000"/>
                </a:solidFill>
                <a:latin typeface="Tahoma" pitchFamily="34" charset="0"/>
              </a:rPr>
              <a:t>4.2.3</a:t>
            </a:r>
          </a:p>
          <a:p>
            <a:pPr eaLnBrk="0" hangingPunct="0"/>
            <a:r>
              <a:rPr lang="ru-RU" altLang="ru-RU" sz="1200" b="1">
                <a:solidFill>
                  <a:srgbClr val="C00000"/>
                </a:solidFill>
                <a:latin typeface="Tahoma" pitchFamily="34" charset="0"/>
              </a:rPr>
              <a:t>4.2.4</a:t>
            </a:r>
          </a:p>
        </p:txBody>
      </p:sp>
      <p:sp>
        <p:nvSpPr>
          <p:cNvPr id="653323" name="Text Box 11"/>
          <p:cNvSpPr txBox="1">
            <a:spLocks noChangeArrowheads="1"/>
          </p:cNvSpPr>
          <p:nvPr/>
        </p:nvSpPr>
        <p:spPr bwMode="auto">
          <a:xfrm>
            <a:off x="4125913" y="2743200"/>
            <a:ext cx="985837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</a:t>
            </a:r>
          </a:p>
          <a:p>
            <a:pPr algn="ctr" eaLnBrk="0" hangingPunct="0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6.2; 6.3</a:t>
            </a:r>
          </a:p>
          <a:p>
            <a:pPr algn="ctr" eaLnBrk="0" hangingPunct="0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6.4</a:t>
            </a:r>
          </a:p>
          <a:p>
            <a:pPr eaLnBrk="0" hangingPunct="0"/>
            <a:endParaRPr lang="ru-RU" altLang="ru-RU" sz="10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53324" name="Text Box 12"/>
          <p:cNvSpPr txBox="1">
            <a:spLocks noChangeArrowheads="1"/>
          </p:cNvSpPr>
          <p:nvPr/>
        </p:nvSpPr>
        <p:spPr bwMode="auto">
          <a:xfrm>
            <a:off x="7080250" y="2743200"/>
            <a:ext cx="985838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8.1; 8.2</a:t>
            </a:r>
          </a:p>
          <a:p>
            <a:pPr eaLnBrk="0" hangingPunct="0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8.3; 8.4</a:t>
            </a:r>
          </a:p>
          <a:p>
            <a:pPr eaLnBrk="0" hangingPunct="0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8.5</a:t>
            </a:r>
          </a:p>
        </p:txBody>
      </p:sp>
      <p:sp>
        <p:nvSpPr>
          <p:cNvPr id="653325" name="Text Box 13"/>
          <p:cNvSpPr txBox="1">
            <a:spLocks noChangeArrowheads="1"/>
          </p:cNvSpPr>
          <p:nvPr/>
        </p:nvSpPr>
        <p:spPr bwMode="auto">
          <a:xfrm>
            <a:off x="5603875" y="1295400"/>
            <a:ext cx="98425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ru-RU" altLang="ru-RU" sz="1100" b="1">
              <a:solidFill>
                <a:srgbClr val="000000"/>
              </a:solidFill>
              <a:latin typeface="Tahoma" pitchFamily="34" charset="0"/>
            </a:endParaRPr>
          </a:p>
          <a:p>
            <a:pPr algn="ctr" eaLnBrk="0" hangingPunct="0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5.1; 5.2</a:t>
            </a:r>
          </a:p>
          <a:p>
            <a:pPr algn="ctr" eaLnBrk="0" hangingPunct="0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5.3; 5.4</a:t>
            </a:r>
          </a:p>
          <a:p>
            <a:pPr algn="ctr" eaLnBrk="0" hangingPunct="0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5.5; 5.6</a:t>
            </a:r>
          </a:p>
        </p:txBody>
      </p:sp>
      <p:sp>
        <p:nvSpPr>
          <p:cNvPr id="653326" name="Text Box 14"/>
          <p:cNvSpPr txBox="1">
            <a:spLocks noChangeArrowheads="1"/>
          </p:cNvSpPr>
          <p:nvPr/>
        </p:nvSpPr>
        <p:spPr bwMode="auto">
          <a:xfrm>
            <a:off x="7086600" y="2133600"/>
            <a:ext cx="1482725" cy="6096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193675" eaLnBrk="0" hangingPunct="0"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</a:rPr>
              <a:t>8.	Виміри, аналіз, поліпшення</a:t>
            </a:r>
          </a:p>
        </p:txBody>
      </p:sp>
      <p:sp>
        <p:nvSpPr>
          <p:cNvPr id="653327" name="Text Box 15"/>
          <p:cNvSpPr txBox="1">
            <a:spLocks noChangeArrowheads="1"/>
          </p:cNvSpPr>
          <p:nvPr/>
        </p:nvSpPr>
        <p:spPr bwMode="auto">
          <a:xfrm>
            <a:off x="5403850" y="3897313"/>
            <a:ext cx="2219325" cy="415925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193675" eaLnBrk="0" hangingPunct="0">
              <a:lnSpc>
                <a:spcPct val="75000"/>
              </a:lnSpc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</a:rPr>
              <a:t>7.	Процеси медичної допомоги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403850" y="4316413"/>
            <a:ext cx="1406525" cy="1165225"/>
            <a:chOff x="2651" y="2691"/>
            <a:chExt cx="960" cy="624"/>
          </a:xfrm>
        </p:grpSpPr>
        <p:sp>
          <p:nvSpPr>
            <p:cNvPr id="46128" name="Text Box 17"/>
            <p:cNvSpPr txBox="1">
              <a:spLocks noChangeArrowheads="1"/>
            </p:cNvSpPr>
            <p:nvPr/>
          </p:nvSpPr>
          <p:spPr bwMode="auto">
            <a:xfrm>
              <a:off x="2651" y="2691"/>
              <a:ext cx="960" cy="6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</a:rPr>
                <a:t>7.1</a:t>
              </a:r>
            </a:p>
            <a:p>
              <a:pPr eaLnBrk="0" hangingPunct="0"/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</a:rPr>
                <a:t>7.2</a:t>
              </a:r>
            </a:p>
            <a:p>
              <a:pPr eaLnBrk="0" hangingPunct="0"/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</a:rPr>
                <a:t>7.3</a:t>
              </a:r>
            </a:p>
            <a:p>
              <a:pPr eaLnBrk="0" hangingPunct="0"/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</a:rPr>
                <a:t>7.4</a:t>
              </a:r>
            </a:p>
            <a:p>
              <a:pPr eaLnBrk="0" hangingPunct="0"/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</a:rPr>
                <a:t>7.5</a:t>
              </a:r>
            </a:p>
            <a:p>
              <a:pPr eaLnBrk="0" hangingPunct="0"/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</a:rPr>
                <a:t>7.6</a:t>
              </a:r>
            </a:p>
          </p:txBody>
        </p:sp>
        <p:grpSp>
          <p:nvGrpSpPr>
            <p:cNvPr id="46129" name="Group 18"/>
            <p:cNvGrpSpPr>
              <a:grpSpLocks/>
            </p:cNvGrpSpPr>
            <p:nvPr/>
          </p:nvGrpSpPr>
          <p:grpSpPr bwMode="auto">
            <a:xfrm>
              <a:off x="3120" y="2784"/>
              <a:ext cx="393" cy="147"/>
              <a:chOff x="4224" y="3312"/>
              <a:chExt cx="393" cy="147"/>
            </a:xfrm>
          </p:grpSpPr>
          <p:sp>
            <p:nvSpPr>
              <p:cNvPr id="46130" name="AutoShape 19"/>
              <p:cNvSpPr>
                <a:spLocks noChangeArrowheads="1"/>
              </p:cNvSpPr>
              <p:nvPr/>
            </p:nvSpPr>
            <p:spPr bwMode="auto">
              <a:xfrm>
                <a:off x="4224" y="3312"/>
                <a:ext cx="288" cy="96"/>
              </a:xfrm>
              <a:prstGeom prst="chevron">
                <a:avLst>
                  <a:gd name="adj" fmla="val 48958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131" name="AutoShape 20"/>
              <p:cNvSpPr>
                <a:spLocks noChangeArrowheads="1"/>
              </p:cNvSpPr>
              <p:nvPr/>
            </p:nvSpPr>
            <p:spPr bwMode="auto">
              <a:xfrm>
                <a:off x="4275" y="3338"/>
                <a:ext cx="288" cy="96"/>
              </a:xfrm>
              <a:prstGeom prst="chevron">
                <a:avLst>
                  <a:gd name="adj" fmla="val 48958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132" name="AutoShape 21"/>
              <p:cNvSpPr>
                <a:spLocks noChangeArrowheads="1"/>
              </p:cNvSpPr>
              <p:nvPr/>
            </p:nvSpPr>
            <p:spPr bwMode="auto">
              <a:xfrm>
                <a:off x="4329" y="3363"/>
                <a:ext cx="288" cy="96"/>
              </a:xfrm>
              <a:prstGeom prst="chevron">
                <a:avLst>
                  <a:gd name="adj" fmla="val 48958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653334" name="Text Box 22"/>
          <p:cNvSpPr txBox="1">
            <a:spLocks noChangeArrowheads="1"/>
          </p:cNvSpPr>
          <p:nvPr/>
        </p:nvSpPr>
        <p:spPr bwMode="auto">
          <a:xfrm>
            <a:off x="5249863" y="863600"/>
            <a:ext cx="1971675" cy="436563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193675" eaLnBrk="0" hangingPunct="0"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</a:rPr>
              <a:t>5.	Відповідальність керівництва</a:t>
            </a:r>
          </a:p>
        </p:txBody>
      </p:sp>
      <p:sp>
        <p:nvSpPr>
          <p:cNvPr id="653335" name="Text Box 23"/>
          <p:cNvSpPr txBox="1">
            <a:spLocks noChangeArrowheads="1"/>
          </p:cNvSpPr>
          <p:nvPr/>
        </p:nvSpPr>
        <p:spPr bwMode="auto">
          <a:xfrm rot="-5400000">
            <a:off x="7429500" y="2781300"/>
            <a:ext cx="4724400" cy="9906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b" anchorCtr="1"/>
          <a:lstStyle/>
          <a:p>
            <a:pPr algn="ctr" eaLnBrk="0" hangingPunct="0"/>
            <a:r>
              <a:rPr lang="ru-RU" altLang="ru-RU" sz="3200">
                <a:solidFill>
                  <a:srgbClr val="000000"/>
                </a:solidFill>
                <a:latin typeface="Tahoma" pitchFamily="34" charset="0"/>
              </a:rPr>
              <a:t>ПАЦІЄНТ/КЛІЄНТ</a:t>
            </a:r>
          </a:p>
        </p:txBody>
      </p:sp>
      <p:sp>
        <p:nvSpPr>
          <p:cNvPr id="653336" name="Text Box 24"/>
          <p:cNvSpPr txBox="1">
            <a:spLocks noChangeArrowheads="1"/>
          </p:cNvSpPr>
          <p:nvPr/>
        </p:nvSpPr>
        <p:spPr bwMode="auto">
          <a:xfrm rot="-5400000">
            <a:off x="7961313" y="3086100"/>
            <a:ext cx="3049587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>
                <a:solidFill>
                  <a:srgbClr val="000000"/>
                </a:solidFill>
                <a:latin typeface="Tahoma" pitchFamily="34" charset="0"/>
              </a:rPr>
              <a:t>ЗАДОВОЛЕНІСТЬ</a:t>
            </a:r>
          </a:p>
        </p:txBody>
      </p:sp>
      <p:sp>
        <p:nvSpPr>
          <p:cNvPr id="653337" name="Line 25"/>
          <p:cNvSpPr>
            <a:spLocks noChangeShapeType="1"/>
          </p:cNvSpPr>
          <p:nvPr/>
        </p:nvSpPr>
        <p:spPr bwMode="auto">
          <a:xfrm flipV="1">
            <a:off x="3103563" y="1752600"/>
            <a:ext cx="2492375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triangle" w="med" len="lg"/>
            <a:tailEnd type="triangle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3338" name="Line 26"/>
          <p:cNvSpPr>
            <a:spLocks noChangeShapeType="1"/>
          </p:cNvSpPr>
          <p:nvPr/>
        </p:nvSpPr>
        <p:spPr bwMode="auto">
          <a:xfrm>
            <a:off x="8066088" y="3200400"/>
            <a:ext cx="10112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triangle" w="med" len="lg"/>
            <a:tailEnd type="triangle" w="med" len="lg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884863" y="2286000"/>
            <a:ext cx="422275" cy="457200"/>
            <a:chOff x="2976" y="1440"/>
            <a:chExt cx="288" cy="288"/>
          </a:xfrm>
        </p:grpSpPr>
        <p:sp>
          <p:nvSpPr>
            <p:cNvPr id="46126" name="Line 28"/>
            <p:cNvSpPr>
              <a:spLocks noChangeShapeType="1"/>
            </p:cNvSpPr>
            <p:nvPr/>
          </p:nvSpPr>
          <p:spPr bwMode="auto">
            <a:xfrm flipH="1">
              <a:off x="3264" y="144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sm"/>
              <a:tailEnd type="none" w="med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7" name="Line 29"/>
            <p:cNvSpPr>
              <a:spLocks noChangeShapeType="1"/>
            </p:cNvSpPr>
            <p:nvPr/>
          </p:nvSpPr>
          <p:spPr bwMode="auto">
            <a:xfrm flipH="1">
              <a:off x="2976" y="144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584950" y="3048000"/>
            <a:ext cx="488950" cy="304800"/>
            <a:chOff x="3456" y="1920"/>
            <a:chExt cx="336" cy="192"/>
          </a:xfrm>
        </p:grpSpPr>
        <p:sp>
          <p:nvSpPr>
            <p:cNvPr id="46124" name="Line 32"/>
            <p:cNvSpPr>
              <a:spLocks noChangeShapeType="1"/>
            </p:cNvSpPr>
            <p:nvPr/>
          </p:nvSpPr>
          <p:spPr bwMode="auto">
            <a:xfrm>
              <a:off x="3456" y="1920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sm"/>
              <a:tailEnd type="none" w="med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5" name="Line 33"/>
            <p:cNvSpPr>
              <a:spLocks noChangeShapeType="1"/>
            </p:cNvSpPr>
            <p:nvPr/>
          </p:nvSpPr>
          <p:spPr bwMode="auto">
            <a:xfrm>
              <a:off x="3456" y="211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triangle" w="med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108575" y="3048000"/>
            <a:ext cx="498475" cy="304800"/>
            <a:chOff x="2448" y="1920"/>
            <a:chExt cx="336" cy="192"/>
          </a:xfrm>
        </p:grpSpPr>
        <p:sp>
          <p:nvSpPr>
            <p:cNvPr id="46122" name="Line 35"/>
            <p:cNvSpPr>
              <a:spLocks noChangeShapeType="1"/>
            </p:cNvSpPr>
            <p:nvPr/>
          </p:nvSpPr>
          <p:spPr bwMode="auto">
            <a:xfrm>
              <a:off x="2448" y="1920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sm"/>
              <a:tailEnd type="none" w="med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3" name="Line 36"/>
            <p:cNvSpPr>
              <a:spLocks noChangeShapeType="1"/>
            </p:cNvSpPr>
            <p:nvPr/>
          </p:nvSpPr>
          <p:spPr bwMode="auto">
            <a:xfrm>
              <a:off x="2448" y="211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triangle" w="med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815138" y="4419600"/>
            <a:ext cx="2293937" cy="890588"/>
            <a:chOff x="3600" y="2784"/>
            <a:chExt cx="1633" cy="561"/>
          </a:xfrm>
        </p:grpSpPr>
        <p:sp>
          <p:nvSpPr>
            <p:cNvPr id="46119" name="Line 42"/>
            <p:cNvSpPr>
              <a:spLocks noChangeShapeType="1"/>
            </p:cNvSpPr>
            <p:nvPr/>
          </p:nvSpPr>
          <p:spPr bwMode="auto">
            <a:xfrm>
              <a:off x="3600" y="2976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0" name="Text Box 43"/>
            <p:cNvSpPr txBox="1">
              <a:spLocks noChangeArrowheads="1"/>
            </p:cNvSpPr>
            <p:nvPr/>
          </p:nvSpPr>
          <p:spPr bwMode="auto">
            <a:xfrm>
              <a:off x="3793" y="2880"/>
              <a:ext cx="961" cy="4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ru-RU" sz="1400">
                  <a:solidFill>
                    <a:srgbClr val="000000"/>
                  </a:solidFill>
                  <a:latin typeface="Tahoma" pitchFamily="34" charset="0"/>
                </a:rPr>
                <a:t>Клінічний </a:t>
              </a:r>
            </a:p>
            <a:p>
              <a:pPr eaLnBrk="0" hangingPunct="0"/>
              <a:r>
                <a:rPr lang="ru-RU" altLang="ru-RU" sz="1400">
                  <a:solidFill>
                    <a:srgbClr val="000000"/>
                  </a:solidFill>
                  <a:latin typeface="Tahoma" pitchFamily="34" charset="0"/>
                </a:rPr>
                <a:t>і економічний </a:t>
              </a:r>
            </a:p>
            <a:p>
              <a:pPr eaLnBrk="0" hangingPunct="0"/>
              <a:r>
                <a:rPr lang="ru-RU" altLang="ru-RU" sz="1400">
                  <a:solidFill>
                    <a:srgbClr val="000000"/>
                  </a:solidFill>
                  <a:latin typeface="Tahoma" pitchFamily="34" charset="0"/>
                </a:rPr>
                <a:t>результат </a:t>
              </a:r>
            </a:p>
          </p:txBody>
        </p:sp>
        <p:sp>
          <p:nvSpPr>
            <p:cNvPr id="46121" name="Text Box 44"/>
            <p:cNvSpPr txBox="1">
              <a:spLocks noChangeArrowheads="1"/>
            </p:cNvSpPr>
            <p:nvPr/>
          </p:nvSpPr>
          <p:spPr bwMode="auto">
            <a:xfrm>
              <a:off x="4656" y="2784"/>
              <a:ext cx="577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600">
                  <a:solidFill>
                    <a:srgbClr val="000000"/>
                  </a:solidFill>
                  <a:latin typeface="Tahoma" pitchFamily="34" charset="0"/>
                </a:rPr>
                <a:t>  Вихід</a:t>
              </a: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3101975" y="4419600"/>
            <a:ext cx="2301875" cy="338138"/>
            <a:chOff x="1008" y="2784"/>
            <a:chExt cx="1632" cy="213"/>
          </a:xfrm>
        </p:grpSpPr>
        <p:sp>
          <p:nvSpPr>
            <p:cNvPr id="46117" name="Line 46"/>
            <p:cNvSpPr>
              <a:spLocks noChangeShapeType="1"/>
            </p:cNvSpPr>
            <p:nvPr/>
          </p:nvSpPr>
          <p:spPr bwMode="auto">
            <a:xfrm>
              <a:off x="1008" y="2976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18" name="Text Box 47"/>
            <p:cNvSpPr txBox="1">
              <a:spLocks noChangeArrowheads="1"/>
            </p:cNvSpPr>
            <p:nvPr/>
          </p:nvSpPr>
          <p:spPr bwMode="auto">
            <a:xfrm>
              <a:off x="1104" y="2784"/>
              <a:ext cx="401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600">
                  <a:solidFill>
                    <a:srgbClr val="000000"/>
                  </a:solidFill>
                  <a:latin typeface="Tahoma" pitchFamily="34" charset="0"/>
                </a:rPr>
                <a:t>Вхід</a:t>
              </a: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3609975" y="5562600"/>
            <a:ext cx="5321300" cy="533400"/>
            <a:chOff x="1536" y="3456"/>
            <a:chExt cx="3216" cy="336"/>
          </a:xfrm>
        </p:grpSpPr>
        <p:sp>
          <p:nvSpPr>
            <p:cNvPr id="46113" name="Line 49"/>
            <p:cNvSpPr>
              <a:spLocks noChangeShapeType="1"/>
            </p:cNvSpPr>
            <p:nvPr/>
          </p:nvSpPr>
          <p:spPr bwMode="auto">
            <a:xfrm>
              <a:off x="1536" y="3552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14" name="Text Box 50"/>
            <p:cNvSpPr txBox="1">
              <a:spLocks noChangeArrowheads="1"/>
            </p:cNvSpPr>
            <p:nvPr/>
          </p:nvSpPr>
          <p:spPr bwMode="auto">
            <a:xfrm>
              <a:off x="1920" y="3456"/>
              <a:ext cx="283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ru-RU" sz="1400">
                  <a:solidFill>
                    <a:srgbClr val="000000"/>
                  </a:solidFill>
                  <a:latin typeface="Tahoma" pitchFamily="34" charset="0"/>
                </a:rPr>
                <a:t>Діяльність, що додає цінності (вартість)</a:t>
              </a:r>
            </a:p>
          </p:txBody>
        </p:sp>
        <p:sp>
          <p:nvSpPr>
            <p:cNvPr id="46115" name="Text Box 51"/>
            <p:cNvSpPr txBox="1">
              <a:spLocks noChangeArrowheads="1"/>
            </p:cNvSpPr>
            <p:nvPr/>
          </p:nvSpPr>
          <p:spPr bwMode="auto">
            <a:xfrm>
              <a:off x="1920" y="3600"/>
              <a:ext cx="23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ru-RU" sz="1400">
                  <a:solidFill>
                    <a:srgbClr val="000000"/>
                  </a:solidFill>
                  <a:latin typeface="Tahoma" pitchFamily="34" charset="0"/>
                </a:rPr>
                <a:t>Інформаційні потоки</a:t>
              </a:r>
            </a:p>
          </p:txBody>
        </p:sp>
        <p:sp>
          <p:nvSpPr>
            <p:cNvPr id="46116" name="Line 52"/>
            <p:cNvSpPr>
              <a:spLocks noChangeShapeType="1"/>
            </p:cNvSpPr>
            <p:nvPr/>
          </p:nvSpPr>
          <p:spPr bwMode="auto">
            <a:xfrm>
              <a:off x="1536" y="369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3365" name="Freeform 53"/>
          <p:cNvSpPr>
            <a:spLocks/>
          </p:cNvSpPr>
          <p:nvPr/>
        </p:nvSpPr>
        <p:spPr bwMode="auto">
          <a:xfrm>
            <a:off x="6592888" y="1981200"/>
            <a:ext cx="701675" cy="796925"/>
          </a:xfrm>
          <a:custGeom>
            <a:avLst/>
            <a:gdLst>
              <a:gd name="T0" fmla="*/ 2147483647 w 442"/>
              <a:gd name="T1" fmla="*/ 2147483647 h 502"/>
              <a:gd name="T2" fmla="*/ 0 w 442"/>
              <a:gd name="T3" fmla="*/ 0 h 502"/>
              <a:gd name="T4" fmla="*/ 0 60000 65536"/>
              <a:gd name="T5" fmla="*/ 0 60000 65536"/>
              <a:gd name="T6" fmla="*/ 0 w 442"/>
              <a:gd name="T7" fmla="*/ 0 h 502"/>
              <a:gd name="T8" fmla="*/ 442 w 442"/>
              <a:gd name="T9" fmla="*/ 502 h 5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2" h="502">
                <a:moveTo>
                  <a:pt x="442" y="502"/>
                </a:moveTo>
                <a:cubicBezTo>
                  <a:pt x="351" y="260"/>
                  <a:pt x="257" y="137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sm"/>
          </a:ln>
        </p:spPr>
        <p:txBody>
          <a:bodyPr wrap="none" anchor="ctr"/>
          <a:lstStyle/>
          <a:p>
            <a:pPr eaLnBrk="0" hangingPunct="0"/>
            <a:endParaRPr lang="uk-UA"/>
          </a:p>
        </p:txBody>
      </p:sp>
      <p:sp>
        <p:nvSpPr>
          <p:cNvPr id="653366" name="Freeform 54"/>
          <p:cNvSpPr>
            <a:spLocks/>
          </p:cNvSpPr>
          <p:nvPr/>
        </p:nvSpPr>
        <p:spPr bwMode="auto">
          <a:xfrm>
            <a:off x="4902200" y="1955800"/>
            <a:ext cx="704850" cy="784225"/>
          </a:xfrm>
          <a:custGeom>
            <a:avLst/>
            <a:gdLst>
              <a:gd name="T0" fmla="*/ 2147483647 w 440"/>
              <a:gd name="T1" fmla="*/ 0 h 500"/>
              <a:gd name="T2" fmla="*/ 0 w 440"/>
              <a:gd name="T3" fmla="*/ 2147483647 h 500"/>
              <a:gd name="T4" fmla="*/ 0 60000 65536"/>
              <a:gd name="T5" fmla="*/ 0 60000 65536"/>
              <a:gd name="T6" fmla="*/ 0 w 440"/>
              <a:gd name="T7" fmla="*/ 0 h 500"/>
              <a:gd name="T8" fmla="*/ 440 w 440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0" h="500">
                <a:moveTo>
                  <a:pt x="440" y="0"/>
                </a:moveTo>
                <a:cubicBezTo>
                  <a:pt x="212" y="113"/>
                  <a:pt x="104" y="233"/>
                  <a:pt x="0" y="5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sm"/>
          </a:ln>
        </p:spPr>
        <p:txBody>
          <a:bodyPr wrap="none" anchor="ctr"/>
          <a:lstStyle/>
          <a:p>
            <a:pPr eaLnBrk="0" hangingPunct="0"/>
            <a:endParaRPr lang="uk-UA"/>
          </a:p>
        </p:txBody>
      </p:sp>
      <p:sp>
        <p:nvSpPr>
          <p:cNvPr id="653367" name="Freeform 55"/>
          <p:cNvSpPr>
            <a:spLocks/>
          </p:cNvSpPr>
          <p:nvPr/>
        </p:nvSpPr>
        <p:spPr bwMode="auto">
          <a:xfrm>
            <a:off x="4970463" y="3657600"/>
            <a:ext cx="482600" cy="530225"/>
          </a:xfrm>
          <a:custGeom>
            <a:avLst/>
            <a:gdLst>
              <a:gd name="T0" fmla="*/ 0 w 281"/>
              <a:gd name="T1" fmla="*/ 0 h 334"/>
              <a:gd name="T2" fmla="*/ 2147483647 w 281"/>
              <a:gd name="T3" fmla="*/ 2147483647 h 334"/>
              <a:gd name="T4" fmla="*/ 0 60000 65536"/>
              <a:gd name="T5" fmla="*/ 0 60000 65536"/>
              <a:gd name="T6" fmla="*/ 0 w 281"/>
              <a:gd name="T7" fmla="*/ 0 h 334"/>
              <a:gd name="T8" fmla="*/ 281 w 281"/>
              <a:gd name="T9" fmla="*/ 334 h 3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1" h="334">
                <a:moveTo>
                  <a:pt x="0" y="0"/>
                </a:moveTo>
                <a:cubicBezTo>
                  <a:pt x="86" y="175"/>
                  <a:pt x="151" y="235"/>
                  <a:pt x="281" y="33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sm"/>
          </a:ln>
        </p:spPr>
        <p:txBody>
          <a:bodyPr wrap="none" anchor="ctr"/>
          <a:lstStyle/>
          <a:p>
            <a:pPr eaLnBrk="0" hangingPunct="0"/>
            <a:endParaRPr lang="uk-UA"/>
          </a:p>
        </p:txBody>
      </p:sp>
      <p:sp>
        <p:nvSpPr>
          <p:cNvPr id="653368" name="Freeform 56"/>
          <p:cNvSpPr>
            <a:spLocks/>
          </p:cNvSpPr>
          <p:nvPr/>
        </p:nvSpPr>
        <p:spPr bwMode="auto">
          <a:xfrm>
            <a:off x="6807200" y="3690938"/>
            <a:ext cx="506413" cy="614362"/>
          </a:xfrm>
          <a:custGeom>
            <a:avLst/>
            <a:gdLst>
              <a:gd name="T0" fmla="*/ 0 w 278"/>
              <a:gd name="T1" fmla="*/ 2147483647 h 334"/>
              <a:gd name="T2" fmla="*/ 2147483647 w 278"/>
              <a:gd name="T3" fmla="*/ 0 h 334"/>
              <a:gd name="T4" fmla="*/ 0 60000 65536"/>
              <a:gd name="T5" fmla="*/ 0 60000 65536"/>
              <a:gd name="T6" fmla="*/ 0 w 278"/>
              <a:gd name="T7" fmla="*/ 0 h 334"/>
              <a:gd name="T8" fmla="*/ 278 w 278"/>
              <a:gd name="T9" fmla="*/ 334 h 3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" h="334">
                <a:moveTo>
                  <a:pt x="0" y="334"/>
                </a:moveTo>
                <a:cubicBezTo>
                  <a:pt x="134" y="233"/>
                  <a:pt x="194" y="180"/>
                  <a:pt x="278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sm"/>
          </a:ln>
        </p:spPr>
        <p:txBody>
          <a:bodyPr wrap="none" anchor="ctr"/>
          <a:lstStyle/>
          <a:p>
            <a:pPr eaLnBrk="0" hangingPunct="0"/>
            <a:endParaRPr lang="uk-UA"/>
          </a:p>
        </p:txBody>
      </p:sp>
      <p:sp>
        <p:nvSpPr>
          <p:cNvPr id="653369" name="Text Box 57"/>
          <p:cNvSpPr txBox="1">
            <a:spLocks noChangeArrowheads="1"/>
          </p:cNvSpPr>
          <p:nvPr/>
        </p:nvSpPr>
        <p:spPr bwMode="auto">
          <a:xfrm>
            <a:off x="3943350" y="2235200"/>
            <a:ext cx="1562100" cy="436563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193675" eaLnBrk="0" hangingPunct="0"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</a:rPr>
              <a:t>6.	Менеджмент</a:t>
            </a:r>
            <a:br>
              <a:rPr lang="ru-RU" altLang="ru-RU" sz="14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400">
                <a:solidFill>
                  <a:srgbClr val="000000"/>
                </a:solidFill>
                <a:latin typeface="Tahoma" pitchFamily="34" charset="0"/>
              </a:rPr>
              <a:t>	ресурсів</a:t>
            </a:r>
          </a:p>
        </p:txBody>
      </p:sp>
      <p:sp>
        <p:nvSpPr>
          <p:cNvPr id="653370" name="Text Box 58"/>
          <p:cNvSpPr txBox="1">
            <a:spLocks noChangeArrowheads="1"/>
          </p:cNvSpPr>
          <p:nvPr/>
        </p:nvSpPr>
        <p:spPr bwMode="auto">
          <a:xfrm>
            <a:off x="5673725" y="2414588"/>
            <a:ext cx="844550" cy="252412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193675" eaLnBrk="0" hangingPunct="0">
              <a:lnSpc>
                <a:spcPct val="75000"/>
              </a:lnSpc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</a:rPr>
              <a:t>4.	СУЯ</a:t>
            </a:r>
          </a:p>
        </p:txBody>
      </p:sp>
      <p:sp>
        <p:nvSpPr>
          <p:cNvPr id="653371" name="Text Box 59"/>
          <p:cNvSpPr txBox="1">
            <a:spLocks noChangeArrowheads="1"/>
          </p:cNvSpPr>
          <p:nvPr/>
        </p:nvSpPr>
        <p:spPr bwMode="auto">
          <a:xfrm>
            <a:off x="7532688" y="914400"/>
            <a:ext cx="1482725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uk-UA" altLang="ru-RU" sz="1200" b="1">
                <a:solidFill>
                  <a:srgbClr val="000000"/>
                </a:solidFill>
                <a:latin typeface="Tahoma" pitchFamily="34" charset="0"/>
              </a:rPr>
              <a:t>ДСТУ </a:t>
            </a:r>
            <a:r>
              <a:rPr lang="en-US" altLang="ru-RU" sz="1200" b="1">
                <a:solidFill>
                  <a:srgbClr val="000000"/>
                </a:solidFill>
                <a:latin typeface="Tahoma" pitchFamily="34" charset="0"/>
              </a:rPr>
              <a:t>ISO </a:t>
            </a:r>
            <a:r>
              <a:rPr lang="ru-RU" altLang="ru-RU" sz="1200" b="1">
                <a:solidFill>
                  <a:srgbClr val="000000"/>
                </a:solidFill>
                <a:latin typeface="Tahoma" pitchFamily="34" charset="0"/>
              </a:rPr>
              <a:t>9001:2009</a:t>
            </a:r>
          </a:p>
        </p:txBody>
      </p:sp>
      <p:pic>
        <p:nvPicPr>
          <p:cNvPr id="4611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213" y="469900"/>
            <a:ext cx="768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3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5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65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3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3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65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3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65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5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75" fill="hold"/>
                                        <p:tgtEl>
                                          <p:spTgt spid="65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" fill="hold"/>
                                        <p:tgtEl>
                                          <p:spTgt spid="65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" fill="hold"/>
                                        <p:tgtEl>
                                          <p:spTgt spid="65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" fill="hold"/>
                                        <p:tgtEl>
                                          <p:spTgt spid="653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5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62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67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5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 animBg="1"/>
      <p:bldP spid="653318" grpId="0" animBg="1" autoUpdateAnimBg="0"/>
      <p:bldP spid="653319" grpId="0" animBg="1" autoUpdateAnimBg="0"/>
      <p:bldP spid="653320" grpId="0" animBg="1" autoUpdateAnimBg="0"/>
      <p:bldP spid="653321" grpId="0" autoUpdateAnimBg="0"/>
      <p:bldP spid="653322" grpId="0" animBg="1" autoUpdateAnimBg="0"/>
      <p:bldP spid="653323" grpId="0" animBg="1" autoUpdateAnimBg="0"/>
      <p:bldP spid="653324" grpId="0" animBg="1" autoUpdateAnimBg="0"/>
      <p:bldP spid="653325" grpId="0" animBg="1" autoUpdateAnimBg="0"/>
      <p:bldP spid="653326" grpId="0" animBg="1" autoUpdateAnimBg="0"/>
      <p:bldP spid="653327" grpId="0" animBg="1" autoUpdateAnimBg="0"/>
      <p:bldP spid="653334" grpId="0" animBg="1" autoUpdateAnimBg="0"/>
      <p:bldP spid="653335" grpId="0" animBg="1" autoUpdateAnimBg="0"/>
      <p:bldP spid="653336" grpId="0" animBg="1" autoUpdateAnimBg="0"/>
      <p:bldP spid="653337" grpId="0" animBg="1"/>
      <p:bldP spid="653338" grpId="0" animBg="1"/>
      <p:bldP spid="653365" grpId="0" animBg="1"/>
      <p:bldP spid="653366" grpId="0" animBg="1"/>
      <p:bldP spid="653367" grpId="0" animBg="1"/>
      <p:bldP spid="653368" grpId="0" animBg="1"/>
      <p:bldP spid="653369" grpId="0" animBg="1" autoUpdateAnimBg="0"/>
      <p:bldP spid="653370" grpId="0" animBg="1" autoUpdateAnimBg="0"/>
      <p:bldP spid="65337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0482" name="Подзаголовок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Tx/>
              <a:buNone/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Вирішення проблем якості – це книга, </a:t>
            </a:r>
          </a:p>
          <a:p>
            <a:pPr marL="0" indent="0" algn="r">
              <a:buFontTx/>
              <a:buNone/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якої постійно додаються нові </a:t>
            </a:r>
          </a:p>
          <a:p>
            <a:pPr marL="0" indent="0" algn="r">
              <a:buFontTx/>
              <a:buNone/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розділи, але останній так і не буде </a:t>
            </a:r>
          </a:p>
          <a:p>
            <a:pPr marL="0" indent="0" algn="r">
              <a:buFontTx/>
              <a:buNone/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ніколи написаний …</a:t>
            </a:r>
          </a:p>
          <a:p>
            <a:pPr marL="0" indent="0" algn="r"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Фейгенбаум </a:t>
            </a:r>
          </a:p>
          <a:p>
            <a:pPr marL="0" indent="0" algn="r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автор концепції тотального – комплексного -  </a:t>
            </a:r>
          </a:p>
          <a:p>
            <a:pPr marL="0" indent="0" algn="r">
              <a:buFontTx/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управління якістю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483" name="Picture 2" descr="C:\Users\Владимир\Desktop\feigenbaum_armand_vall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501775"/>
            <a:ext cx="2803525" cy="355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3988"/>
            <a:ext cx="10972800" cy="4286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ГРУПИ І ВИДИ ДІЯЛЬНОСТІ (ПРОЦЕСІВ) У ЗАКЛАДІ ОХОРОНИ ЗДОРОВ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2000" dirty="0"/>
          </a:p>
        </p:txBody>
      </p:sp>
      <p:graphicFrame>
        <p:nvGraphicFramePr>
          <p:cNvPr id="1140841" name="Group 105"/>
          <p:cNvGraphicFramePr>
            <a:graphicFrameLocks noGrp="1"/>
          </p:cNvGraphicFramePr>
          <p:nvPr/>
        </p:nvGraphicFramePr>
        <p:xfrm>
          <a:off x="163513" y="517525"/>
          <a:ext cx="11757025" cy="6110288"/>
        </p:xfrm>
        <a:graphic>
          <a:graphicData uri="http://schemas.openxmlformats.org/drawingml/2006/table">
            <a:tbl>
              <a:tblPr/>
              <a:tblGrid>
                <a:gridCol w="407835"/>
                <a:gridCol w="2663946"/>
                <a:gridCol w="8686022"/>
              </a:tblGrid>
              <a:tr h="3273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uk-UA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Групи процесів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процесів у групі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Процеси, необхідні для надання медичної допомоги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1.1. Лікувально-діагностичний процес за нозологічними формами та клінічними станами; профілактична допомога; медична допомога при пологах, у до-та - післяпологовому періоді.</a:t>
                      </a: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1.2. Отримання згоди пацієнта на обробку персональних даних;  ідентифікація пацієнта; отримання поінформованої згоди на медичні втручання; збереження і захист конфіденційної інформації.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35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Процеси управлінської діяльності керівництва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2.1.Процеси взаємодії з пацієнтами (визначення нормативних і очікуваних потреб у медичній допомозі; моніторинг публікацій у засобах масової інформації; робота зі зверненнями громадян).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Розробка політики і стратегічних цілей в сфері якості медичної допомоги.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Планування діяльності з досягнення цілей на стратегічному, тактичному і оперативному рівнях управління.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Планування і розробка організаційної структури системи управління якістю.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 Аналіз функціонування системи управління якістю.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 Прийняття управлінських рішень з поліпшення якості медичної допомоги, ресурсного забезпечення та функціонування системи; впровадження новітніх технологій.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0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Процеси забезпечення якості ресурсів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Навчання і мотивація персоналу, визначення професійних потреб і очікувань від професійної діяльності.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 Забезпечення якості інфраструктурних ресурсів (будівель, споруд, приміщень, транспорту, зв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язку).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 Забезпечення якості робочого середовища (робочих місць та їх обладнання, параметрів робочого середовища).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 Ресурсне забезпечення виконання протоколів (стандартів) медичної допомоги (медичні технології, медичне обладнання, лікарські засоби, вироби медичного призначення, інформаційно-комп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ютерні технології).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3.5. Забезпечення фінансовими ресурсами. </a:t>
                      </a:r>
                      <a:endParaRPr kumimoji="0" lang="uk-UA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5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Процеси </a:t>
                      </a: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зворотного зв</a:t>
                      </a: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язку</a:t>
                      </a: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системі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 Моніторинг, вимірювання і оцінка процесу і результатів медичної допомоги, процесів забезпечення ресурсами, процесів управління.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 Аудит процесів, результатів, системи управління якістю.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 Самооцінка системи управління якістю.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 Аналіз даних моніторингу, аудиту, самооцінки.</a:t>
                      </a:r>
                      <a:endParaRPr kumimoji="0" lang="uk-UA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452E4F-7AF8-47F5-A027-4AA3FDADF573}" type="slidenum">
              <a:rPr lang="ru-RU" altLang="ru-RU" smtClean="0">
                <a:latin typeface="Trebuchet MS" pitchFamily="34" charset="0"/>
                <a:cs typeface="Arial" charset="0"/>
              </a:rPr>
              <a:pPr/>
              <a:t>21</a:t>
            </a:fld>
            <a:endParaRPr lang="ru-RU" altLang="ru-RU" smtClean="0">
              <a:latin typeface="Trebuchet MS" pitchFamily="34" charset="0"/>
              <a:cs typeface="Arial" charset="0"/>
            </a:endParaRPr>
          </a:p>
        </p:txBody>
      </p:sp>
      <p:pic>
        <p:nvPicPr>
          <p:cNvPr id="5017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130175"/>
            <a:ext cx="1078865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50887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ІЄРАРХІЯ ДОКУМЕНТІВ СИСТЕМИ МЕНЕДЖМЕНТУ ЯКОСТІ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524000" y="1182688"/>
            <a:ext cx="18415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69963" y="1108075"/>
          <a:ext cx="10182225" cy="5543550"/>
        </p:xfrm>
        <a:graphic>
          <a:graphicData uri="http://schemas.openxmlformats.org/presentationml/2006/ole">
            <p:oleObj spid="_x0000_s1026" name="Picture" r:id="rId4" imgW="6120720" imgH="4671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4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uk-UA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ПРИМІРНА СТРУКТУРА НАСТАНОВИ З ЯКОСТІ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1275" y="1017588"/>
            <a:ext cx="9432925" cy="5632450"/>
          </a:xfr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558800"/>
          </a:xfrm>
        </p:spPr>
        <p:txBody>
          <a:bodyPr/>
          <a:lstStyle/>
          <a:p>
            <a:pPr>
              <a:defRPr/>
            </a:pPr>
            <a:r>
              <a:rPr lang="uk-UA" altLang="ru-RU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ЗАДОКУМЕНТОВАНІ МЕТОДИКИ</a:t>
            </a:r>
          </a:p>
        </p:txBody>
      </p:sp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814388" y="1316038"/>
            <a:ext cx="10464800" cy="5137150"/>
          </a:xfrm>
        </p:spPr>
        <p:txBody>
          <a:bodyPr/>
          <a:lstStyle/>
          <a:p>
            <a:pPr indent="447675">
              <a:lnSpc>
                <a:spcPct val="115000"/>
              </a:lnSpc>
            </a:pPr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Задокументовані методики являють собою затверджені документи, що описують, як організація виконує дії, що відносяться до </a:t>
            </a:r>
            <a:r>
              <a:rPr lang="uk-UA" altLang="ru-RU" sz="24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наступних пунктів стандарту: </a:t>
            </a:r>
          </a:p>
          <a:p>
            <a:pPr indent="447675">
              <a:lnSpc>
                <a:spcPct val="115000"/>
              </a:lnSpc>
              <a:buFontTx/>
              <a:buNone/>
            </a:pPr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4.2.3. Управління документацією.</a:t>
            </a:r>
            <a:b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4.2.4. Управління записами (або звітами, протоколами) за якістю. </a:t>
            </a:r>
            <a:b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8.2.2. Внутрішній аудит. </a:t>
            </a:r>
            <a:b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8.3. Управління (контроль за) невідповідною вимогам продукцією. </a:t>
            </a:r>
            <a:b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8.5.2. Дії щодо виправлення дефектів та їх причин (коригуючі дії). </a:t>
            </a:r>
            <a:b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8.5.3. Дії щодо попередження дефектів та їх причин (запобіжні дії).</a:t>
            </a:r>
          </a:p>
          <a:p>
            <a:pPr indent="447675">
              <a:lnSpc>
                <a:spcPct val="115000"/>
              </a:lnSpc>
            </a:pPr>
            <a:endParaRPr lang="uk-UA" altLang="ru-RU" sz="24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60350"/>
            <a:ext cx="10972800" cy="673100"/>
          </a:xfrm>
        </p:spPr>
        <p:txBody>
          <a:bodyPr/>
          <a:lstStyle/>
          <a:p>
            <a:pPr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ПРОТОКОЛИ (ЗАПИСИ)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ЯКОСТІ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22363"/>
            <a:ext cx="10972800" cy="54165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133" b="1" dirty="0">
                <a:latin typeface="Times New Roman" pitchFamily="18" charset="0"/>
                <a:cs typeface="Times New Roman" pitchFamily="18" charset="0"/>
              </a:rPr>
              <a:t>Протоколи з якості </a:t>
            </a:r>
            <a:r>
              <a:rPr lang="uk-UA" sz="2133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133" b="1" dirty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1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свідоцтва </a:t>
            </a:r>
            <a:r>
              <a:rPr lang="uk-UA" sz="2133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uk-UA" sz="21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робіт </a:t>
            </a:r>
            <a:r>
              <a:rPr lang="uk-UA" sz="2133" b="1" dirty="0">
                <a:latin typeface="Times New Roman" pitchFamily="18" charset="0"/>
                <a:cs typeface="Times New Roman" pitchFamily="18" charset="0"/>
              </a:rPr>
              <a:t>та їх </a:t>
            </a:r>
            <a:r>
              <a:rPr lang="uk-UA" sz="2133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uk-UA" sz="2133" dirty="0">
                <a:latin typeface="Times New Roman" pitchFamily="18" charset="0"/>
                <a:cs typeface="Times New Roman" pitchFamily="18" charset="0"/>
              </a:rPr>
              <a:t>, наприклад:</a:t>
            </a:r>
          </a:p>
          <a:p>
            <a:pPr marL="0" indent="0">
              <a:defRPr/>
            </a:pPr>
            <a:r>
              <a:rPr lang="uk-UA" sz="2133" dirty="0">
                <a:latin typeface="Times New Roman" pitchFamily="18" charset="0"/>
                <a:cs typeface="Times New Roman" pitchFamily="18" charset="0"/>
              </a:rPr>
              <a:t> ідентифіковані та заповнені медичні карти пацієнтів</a:t>
            </a:r>
          </a:p>
          <a:p>
            <a:pPr marL="0" indent="0">
              <a:defRPr/>
            </a:pPr>
            <a:r>
              <a:rPr lang="uk-UA" sz="2133" dirty="0">
                <a:latin typeface="Times New Roman" pitchFamily="18" charset="0"/>
                <a:cs typeface="Times New Roman" pitchFamily="18" charset="0"/>
              </a:rPr>
              <a:t> лабораторні дані</a:t>
            </a:r>
          </a:p>
          <a:p>
            <a:pPr marL="0" indent="0">
              <a:defRPr/>
            </a:pPr>
            <a:r>
              <a:rPr lang="uk-UA" sz="2133" dirty="0">
                <a:latin typeface="Times New Roman" pitchFamily="18" charset="0"/>
                <a:cs typeface="Times New Roman" pitchFamily="18" charset="0"/>
              </a:rPr>
              <a:t> записи зображень</a:t>
            </a:r>
          </a:p>
          <a:p>
            <a:pPr marL="0" indent="0">
              <a:defRPr/>
            </a:pPr>
            <a:r>
              <a:rPr lang="uk-UA" sz="2133" dirty="0">
                <a:latin typeface="Times New Roman" pitchFamily="18" charset="0"/>
                <a:cs typeface="Times New Roman" pitchFamily="18" charset="0"/>
              </a:rPr>
              <a:t> рецепти на лікарські засоби</a:t>
            </a:r>
          </a:p>
          <a:p>
            <a:pPr marL="0" indent="0">
              <a:defRPr/>
            </a:pPr>
            <a:r>
              <a:rPr lang="uk-UA" sz="2133" dirty="0">
                <a:latin typeface="Times New Roman" pitchFamily="18" charset="0"/>
                <a:cs typeface="Times New Roman" pitchFamily="18" charset="0"/>
              </a:rPr>
              <a:t> журнал обліку наркотичних препаратів</a:t>
            </a:r>
          </a:p>
          <a:p>
            <a:pPr marL="0" indent="0">
              <a:defRPr/>
            </a:pPr>
            <a:r>
              <a:rPr lang="uk-UA" sz="2133" dirty="0">
                <a:latin typeface="Times New Roman" pitchFamily="18" charset="0"/>
                <a:cs typeface="Times New Roman" pitchFamily="18" charset="0"/>
              </a:rPr>
              <a:t> протоколи щодо калібрування і технічного обслуговування обладнання</a:t>
            </a:r>
          </a:p>
          <a:p>
            <a:pPr marL="0" indent="0">
              <a:defRPr/>
            </a:pPr>
            <a:r>
              <a:rPr lang="uk-UA" sz="2133" dirty="0">
                <a:latin typeface="Times New Roman" pitchFamily="18" charset="0"/>
                <a:cs typeface="Times New Roman" pitchFamily="18" charset="0"/>
              </a:rPr>
              <a:t> протоколи навчання персоналу</a:t>
            </a:r>
          </a:p>
          <a:p>
            <a:pPr marL="0" indent="0">
              <a:defRPr/>
            </a:pPr>
            <a:r>
              <a:rPr lang="uk-UA" sz="2133" dirty="0">
                <a:latin typeface="Times New Roman" pitchFamily="18" charset="0"/>
                <a:cs typeface="Times New Roman" pitchFamily="18" charset="0"/>
              </a:rPr>
              <a:t> протоколи аудиту</a:t>
            </a:r>
          </a:p>
          <a:p>
            <a:pPr marL="0" indent="0">
              <a:defRPr/>
            </a:pPr>
            <a:r>
              <a:rPr lang="uk-UA" sz="2133" dirty="0">
                <a:latin typeface="Times New Roman" pitchFamily="18" charset="0"/>
                <a:cs typeface="Times New Roman" pitchFamily="18" charset="0"/>
              </a:rPr>
              <a:t> протоколи коригувальних дій</a:t>
            </a:r>
          </a:p>
          <a:p>
            <a:pPr marL="0" indent="0">
              <a:defRPr/>
            </a:pPr>
            <a:r>
              <a:rPr lang="uk-UA" sz="21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закупівельні заявки</a:t>
            </a:r>
          </a:p>
          <a:p>
            <a:pPr marL="0" indent="0">
              <a:defRPr/>
            </a:pPr>
            <a:r>
              <a:rPr lang="uk-UA" sz="21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свідоцтва ліцензування, сертифікації</a:t>
            </a:r>
          </a:p>
          <a:p>
            <a:pPr marL="0" indent="0">
              <a:defRPr/>
            </a:pPr>
            <a:r>
              <a:rPr lang="uk-UA" sz="21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інші записи, у тому числі</a:t>
            </a:r>
            <a:r>
              <a:rPr lang="uk-UA" sz="2133" dirty="0">
                <a:latin typeface="Times New Roman" pitchFamily="18" charset="0"/>
                <a:cs typeface="Times New Roman" pitchFamily="18" charset="0"/>
              </a:rPr>
              <a:t>, і про несприятливі </a:t>
            </a:r>
            <a:r>
              <a:rPr lang="uk-UA" sz="2133" dirty="0" smtClean="0">
                <a:latin typeface="Times New Roman" pitchFamily="18" charset="0"/>
                <a:cs typeface="Times New Roman" pitchFamily="18" charset="0"/>
              </a:rPr>
              <a:t>події , дефекти, відхилення</a:t>
            </a:r>
            <a:endParaRPr lang="uk-UA" sz="2133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650" y="339725"/>
            <a:ext cx="10126663" cy="4525963"/>
          </a:xfrm>
        </p:spPr>
        <p:txBody>
          <a:bodyPr/>
          <a:lstStyle/>
          <a:p>
            <a:pPr marL="457189" indent="599002" algn="just">
              <a:lnSpc>
                <a:spcPct val="150000"/>
              </a:lnSpc>
              <a:defRPr/>
            </a:pPr>
            <a:r>
              <a:rPr lang="uk-UA" sz="2667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Документи, що стосуються </a:t>
            </a:r>
            <a:r>
              <a:rPr lang="uk-UA" sz="2667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міжфункціональних</a:t>
            </a:r>
            <a:r>
              <a:rPr lang="uk-UA" sz="2667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дій, необхідно розробляти </a:t>
            </a:r>
            <a:r>
              <a:rPr lang="uk-UA" sz="2667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робочими групами</a:t>
            </a:r>
            <a:r>
              <a:rPr lang="uk-UA" sz="2667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очолюваними керівниками </a:t>
            </a:r>
            <a:r>
              <a:rPr lang="uk-UA" sz="2667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структурних підрозділів </a:t>
            </a:r>
            <a:r>
              <a:rPr lang="uk-UA" sz="2667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загальним керівництвом представника з якості, що сприятиме дотриманню </a:t>
            </a:r>
            <a:r>
              <a:rPr lang="uk-UA" sz="2667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принципу </a:t>
            </a:r>
            <a:r>
              <a:rPr lang="uk-UA" sz="2667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процесного</a:t>
            </a:r>
            <a:r>
              <a:rPr lang="uk-UA" sz="2667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підходу. </a:t>
            </a:r>
            <a:r>
              <a:rPr lang="uk-UA" sz="2667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667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іншому разі неузгодженості в діях між співробітниками різних структурних підрозділів призведуть до відмови від використання документу, а отже, його неефективності</a:t>
            </a:r>
            <a:endParaRPr lang="ru-RU" sz="2667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457189" indent="599002">
              <a:defRPr/>
            </a:pPr>
            <a:endParaRPr lang="uk-UA" sz="4267" dirty="0" smtClean="0"/>
          </a:p>
        </p:txBody>
      </p:sp>
      <p:pic>
        <p:nvPicPr>
          <p:cNvPr id="57346" name="Picture 4" descr="C:\Users\Влад\Desktop\626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0" y="4641850"/>
            <a:ext cx="48847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288925"/>
            <a:ext cx="11333162" cy="965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ВІДПОВІДАЛЬНІСТЬ КЕРІВНИЦТВА</a:t>
            </a:r>
            <a:br>
              <a:rPr lang="ru-RU" alt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5.1. ЗОБОВЯЗАННЯ КЕРІВНИЦТВА</a:t>
            </a:r>
          </a:p>
        </p:txBody>
      </p:sp>
      <p:graphicFrame>
        <p:nvGraphicFramePr>
          <p:cNvPr id="628794" name="Group 58"/>
          <p:cNvGraphicFramePr>
            <a:graphicFrameLocks noGrp="1"/>
          </p:cNvGraphicFramePr>
          <p:nvPr>
            <p:ph type="tbl" idx="1"/>
          </p:nvPr>
        </p:nvGraphicFramePr>
        <p:xfrm>
          <a:off x="374650" y="1371600"/>
          <a:ext cx="11388725" cy="4962525"/>
        </p:xfrm>
        <a:graphic>
          <a:graphicData uri="http://schemas.openxmlformats.org/drawingml/2006/table">
            <a:tbl>
              <a:tblPr/>
              <a:tblGrid>
                <a:gridCol w="8645236"/>
                <a:gridCol w="2743200"/>
              </a:tblGrid>
              <a:tr h="33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Пункт ДСТУ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ISO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9001-2008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1.1.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Визначення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вищим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керівництвом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Політики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 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сфері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якості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Орієнтація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замовника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5.1 б, 5.2, 5.3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AF4"/>
                    </a:solidFill>
                  </a:tcPr>
                </a:tc>
              </a:tr>
              <a:tr h="41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1.2.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Постановка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цілей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у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сфері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якості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керівниками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всіх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рівнів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управління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5.1 в, 5.4.1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1.3.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Здійснення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планування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створення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розвитку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СМЯ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керівниками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всіх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рівнів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управління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5.4.2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1.4.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Визначення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відповідальності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і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повноважень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працівників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організацій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всіх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рівнях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управління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для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забезпечення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впровадження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і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підтримки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СМЯ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5.5.1, 5.5.2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AF4"/>
                    </a:solidFill>
                  </a:tcPr>
                </a:tc>
              </a:tr>
              <a:tr h="651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1.5.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Наявність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системи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інформування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персоналу з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питань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виконання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вимог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до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продукції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і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функціонування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СМЯ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5.1 а, 5.5.3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1.6.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аналізу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даних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всіх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рівнях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управління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прийняття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рішень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і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дій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з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їх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результатами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8.4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1.7.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Планування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забезпечення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необхідними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ресурсами для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впровадження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функціонування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СМЯ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5.1 д, 6.1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399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2150" y="201613"/>
            <a:ext cx="187801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5054" y="208542"/>
            <a:ext cx="8229600" cy="702915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3D3D3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5.2. ОРІЄНТАЦІЯ НА ЗАМОВНИКА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8" name="Объект 2"/>
          <p:cNvSpPr>
            <a:spLocks noGrp="1"/>
          </p:cNvSpPr>
          <p:nvPr>
            <p:ph type="subTitle" idx="1"/>
          </p:nvPr>
        </p:nvSpPr>
        <p:spPr>
          <a:xfrm>
            <a:off x="539750" y="900113"/>
            <a:ext cx="11001375" cy="552767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uk-UA" altLang="ru-RU" sz="2400" smtClean="0">
                <a:ea typeface="Calibri" pitchFamily="34" charset="0"/>
                <a:cs typeface="Times New Roman" pitchFamily="18" charset="0"/>
              </a:rPr>
              <a:t>	</a:t>
            </a:r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Організації залежать від своїх </a:t>
            </a:r>
            <a:r>
              <a:rPr lang="uk-UA" altLang="ru-RU" sz="2000" b="1" smtClean="0">
                <a:ea typeface="Calibri" pitchFamily="34" charset="0"/>
                <a:cs typeface="Times New Roman" pitchFamily="18" charset="0"/>
              </a:rPr>
              <a:t>замовників (зацікавлених сторін) </a:t>
            </a:r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 і тому мають розуміти їх поточні і майбутні потреби, виконувати їх вимоги та прагнути до </a:t>
            </a:r>
            <a:r>
              <a:rPr lang="uk-UA" altLang="ru-RU" sz="2000" b="1" smtClean="0">
                <a:ea typeface="Calibri" pitchFamily="34" charset="0"/>
                <a:cs typeface="Times New Roman" pitchFamily="18" charset="0"/>
              </a:rPr>
              <a:t>перевищення їх очікувань.</a:t>
            </a:r>
          </a:p>
          <a:p>
            <a:pPr algn="l"/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	</a:t>
            </a:r>
          </a:p>
          <a:p>
            <a:pPr algn="l"/>
            <a:r>
              <a:rPr lang="uk-UA" altLang="ru-RU" sz="2000" b="1" smtClean="0">
                <a:ea typeface="Calibri" pitchFamily="34" charset="0"/>
                <a:cs typeface="Times New Roman" pitchFamily="18" charset="0"/>
              </a:rPr>
              <a:t>	5.2.1.</a:t>
            </a:r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 Для підвищення задоволеності замовників найвище керівництво повинне забезпечувати </a:t>
            </a:r>
            <a:r>
              <a:rPr lang="uk-UA" altLang="ru-RU" sz="2000" b="1" smtClean="0">
                <a:ea typeface="Calibri" pitchFamily="34" charset="0"/>
                <a:cs typeface="Times New Roman" pitchFamily="18" charset="0"/>
              </a:rPr>
              <a:t>визначення та виконання </a:t>
            </a:r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їхніх вимог</a:t>
            </a:r>
          </a:p>
          <a:p>
            <a:pPr algn="l"/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	</a:t>
            </a:r>
            <a:r>
              <a:rPr lang="uk-UA" altLang="ru-RU" sz="2000" b="1" smtClean="0">
                <a:ea typeface="Calibri" pitchFamily="34" charset="0"/>
                <a:cs typeface="Times New Roman" pitchFamily="18" charset="0"/>
              </a:rPr>
              <a:t> 7.2.1. Визначання вимог щодо продукції.</a:t>
            </a:r>
          </a:p>
          <a:p>
            <a:pPr algn="l"/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	Організація повинна визначити:</a:t>
            </a:r>
          </a:p>
          <a:p>
            <a:pPr algn="l"/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	а) вимоги, установлені замовником, зокрема вимоги </a:t>
            </a:r>
            <a:r>
              <a:rPr lang="uk-UA" altLang="ru-RU" sz="2000" b="1" smtClean="0">
                <a:ea typeface="Calibri" pitchFamily="34" charset="0"/>
                <a:cs typeface="Times New Roman" pitchFamily="18" charset="0"/>
              </a:rPr>
              <a:t>до постачання та дій після постачання</a:t>
            </a:r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;</a:t>
            </a:r>
          </a:p>
          <a:p>
            <a:pPr algn="l"/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ru-RU" sz="2000" smtClean="0">
                <a:ea typeface="Calibri" pitchFamily="34" charset="0"/>
                <a:cs typeface="Times New Roman" pitchFamily="18" charset="0"/>
              </a:rPr>
              <a:t>b) </a:t>
            </a:r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вимоги, не встановлені замовником, але необхідні для встановленого чи передбаченого використання, якщо про таке відомо;</a:t>
            </a:r>
          </a:p>
          <a:p>
            <a:pPr algn="l"/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ru-RU" sz="2000" smtClean="0">
                <a:ea typeface="Calibri" pitchFamily="34" charset="0"/>
                <a:cs typeface="Times New Roman" pitchFamily="18" charset="0"/>
              </a:rPr>
              <a:t>c) </a:t>
            </a:r>
            <a:r>
              <a:rPr lang="uk-UA" altLang="ru-RU" sz="2000" b="1" smtClean="0">
                <a:ea typeface="Calibri" pitchFamily="34" charset="0"/>
                <a:cs typeface="Times New Roman" pitchFamily="18" charset="0"/>
              </a:rPr>
              <a:t>законодавчі та регламентувальні вимоги, застосовні до продукції;</a:t>
            </a:r>
          </a:p>
          <a:p>
            <a:pPr algn="l"/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ru-RU" sz="2000" smtClean="0">
                <a:ea typeface="Calibri" pitchFamily="34" charset="0"/>
                <a:cs typeface="Times New Roman" pitchFamily="18" charset="0"/>
              </a:rPr>
              <a:t>d) </a:t>
            </a:r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будь-які додаткові вимоги, що їх організація вважає за необхідні.</a:t>
            </a:r>
            <a:br>
              <a:rPr lang="uk-UA" altLang="ru-RU" sz="2000" smtClean="0">
                <a:ea typeface="Calibri" pitchFamily="34" charset="0"/>
                <a:cs typeface="Times New Roman" pitchFamily="18" charset="0"/>
              </a:rPr>
            </a:br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	Необхідно визначити контингент населення, вимоги\потреби якого вивчаються, стан його здоров</a:t>
            </a:r>
            <a:r>
              <a:rPr lang="en-US" altLang="ru-RU" sz="2000" smtClean="0">
                <a:ea typeface="Calibri" pitchFamily="34" charset="0"/>
                <a:cs typeface="Times New Roman" pitchFamily="18" charset="0"/>
              </a:rPr>
              <a:t>’</a:t>
            </a:r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я, тенденції медико-демографічної ситуації</a:t>
            </a:r>
          </a:p>
          <a:p>
            <a:pPr algn="l"/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274638"/>
            <a:ext cx="8229600" cy="778098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3D3D3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5.3. ПОЛІТИКА І ЦІЛІ В СФЕРІ ЯКОСТІ</a:t>
            </a:r>
            <a:endParaRPr lang="uk-UA" sz="2400" dirty="0"/>
          </a:p>
        </p:txBody>
      </p:sp>
      <p:sp>
        <p:nvSpPr>
          <p:cNvPr id="61442" name="Содержимое 2"/>
          <p:cNvSpPr>
            <a:spLocks noGrp="1"/>
          </p:cNvSpPr>
          <p:nvPr>
            <p:ph type="subTitle" idx="1"/>
          </p:nvPr>
        </p:nvSpPr>
        <p:spPr>
          <a:xfrm>
            <a:off x="1027113" y="1025525"/>
            <a:ext cx="10299700" cy="52498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altLang="ru-RU" sz="2000" smtClean="0"/>
              <a:t>	</a:t>
            </a:r>
          </a:p>
          <a:p>
            <a:pPr algn="l"/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	Політика в сфері якості - </a:t>
            </a:r>
            <a:r>
              <a:rPr lang="uk-UA" altLang="ru-RU" sz="2400" b="1" i="1" smtClean="0">
                <a:latin typeface="Times New Roman" pitchFamily="18" charset="0"/>
                <a:cs typeface="Times New Roman" pitchFamily="18" charset="0"/>
              </a:rPr>
              <a:t>загальні </a:t>
            </a:r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наміри та напрями діяльності організації, офіційно сформульовані вищим керівництвом.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У ній треба визначити 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спрямованість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функціювання організації та відобразити 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основні </a:t>
            </a:r>
            <a:r>
              <a:rPr lang="uk-UA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питання.</a:t>
            </a:r>
          </a:p>
          <a:p>
            <a:pPr algn="l"/>
            <a:r>
              <a:rPr lang="uk-UA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Формування політики і встановлення цілей має спиратися на ідентифіковані потреби і очікування </a:t>
            </a:r>
            <a:r>
              <a:rPr lang="uk-UA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uk-UA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Основа політики – критерії якості медичної допомоги та інтереси зацікавлених сторін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Політику у сфері якості організація має викладати стисло та чітко у вигляді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окремого документу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, представленого у доступних для персоналу і відвідувачів місцях. </a:t>
            </a:r>
          </a:p>
          <a:p>
            <a:pPr algn="l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Зміст документу має бути таким, щоб персонал легко її запам’ятав. 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alt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BEA8730-C09A-41AB-BE79-93915481A704}" type="slidenum">
              <a:rPr lang="ru-RU" altLang="ru-RU" sz="1200">
                <a:solidFill>
                  <a:srgbClr val="898989"/>
                </a:solidFill>
              </a:rPr>
              <a:pPr algn="r"/>
              <a:t>29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025" y="617538"/>
            <a:ext cx="10972800" cy="5684837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Створення пацієнт-центричної охорони здоров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я, орієнтованої на потреби людини</a:t>
            </a:r>
          </a:p>
          <a:p>
            <a:pPr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Створення доступу і подальшого користування якісними медичними послугами</a:t>
            </a:r>
          </a:p>
          <a:p>
            <a:pPr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Забезпечення вибору, безперервності обслуговування, безпеки, інституціональної продуктивності</a:t>
            </a:r>
          </a:p>
          <a:p>
            <a:pPr marL="0" indent="0">
              <a:buFontTx/>
              <a:buNone/>
              <a:defRPr/>
            </a:pPr>
            <a:r>
              <a:rPr lang="uk-UA" sz="1800" dirty="0" smtClean="0"/>
              <a:t>	</a:t>
            </a:r>
          </a:p>
          <a:p>
            <a:pPr marL="0" indent="0">
              <a:buFontTx/>
              <a:buNone/>
              <a:defRPr/>
            </a:pPr>
            <a:r>
              <a:rPr lang="uk-UA" sz="1800" dirty="0" smtClean="0"/>
              <a:t>	</a:t>
            </a:r>
            <a:r>
              <a:rPr lang="uk-UA" sz="2000" dirty="0" smtClean="0"/>
              <a:t>(Проект Національної стратегії побудови нової системи охорони здоров</a:t>
            </a:r>
            <a:r>
              <a:rPr lang="en-US" sz="2000" dirty="0" smtClean="0"/>
              <a:t>’</a:t>
            </a:r>
            <a:r>
              <a:rPr lang="uk-UA" sz="2000" dirty="0" smtClean="0"/>
              <a:t>я в Україні </a:t>
            </a:r>
          </a:p>
          <a:p>
            <a:pPr marL="0" indent="0">
              <a:buFontTx/>
              <a:buNone/>
              <a:defRPr/>
            </a:pPr>
            <a:r>
              <a:rPr lang="uk-UA" sz="2000" dirty="0"/>
              <a:t> </a:t>
            </a:r>
            <a:r>
              <a:rPr lang="uk-UA" sz="2000" dirty="0" smtClean="0"/>
              <a:t>               на період 2015-2025)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4588" y="249238"/>
            <a:ext cx="8064500" cy="560387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 ПОЛІТИКИ ЗАКЛАДУ ОХОРОНИ ЗДОРОВ’Я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СФЕРІ ЯКОСТІ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Объект 7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6950" y="2673350"/>
            <a:ext cx="10163175" cy="4184650"/>
          </a:xfrm>
          <a:ln w="12700">
            <a:solidFill>
              <a:schemeClr val="tx1"/>
            </a:solidFill>
          </a:ln>
        </p:spPr>
      </p:pic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642938"/>
            <a:ext cx="3455987" cy="199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ъект 2"/>
          <p:cNvSpPr>
            <a:spLocks noGrp="1"/>
          </p:cNvSpPr>
          <p:nvPr>
            <p:ph type="subTitle" idx="1"/>
          </p:nvPr>
        </p:nvSpPr>
        <p:spPr>
          <a:xfrm>
            <a:off x="282575" y="660400"/>
            <a:ext cx="11695113" cy="5895975"/>
          </a:xfrm>
          <a:solidFill>
            <a:schemeClr val="bg1"/>
          </a:solidFill>
          <a:ln w="12700">
            <a:solidFill>
              <a:schemeClr val="bg2"/>
            </a:solidFill>
          </a:ln>
        </p:spPr>
        <p:txBody>
          <a:bodyPr/>
          <a:lstStyle/>
          <a:p>
            <a:pPr marL="195263" indent="-171450" algn="l" defTabSz="685800" eaLnBrk="1" hangingPunct="1"/>
            <a:r>
              <a:rPr lang="uk-UA" altLang="ru-RU" sz="2600" smtClean="0">
                <a:solidFill>
                  <a:srgbClr val="FF0000"/>
                </a:solidFill>
              </a:rPr>
              <a:t>1. </a:t>
            </a:r>
            <a:r>
              <a:rPr lang="uk-UA" altLang="ru-RU" sz="2400" smtClean="0">
                <a:solidFill>
                  <a:srgbClr val="FF0000"/>
                </a:solidFill>
              </a:rPr>
              <a:t>Безперервне</a:t>
            </a:r>
            <a:r>
              <a:rPr lang="uk-UA" altLang="ru-RU" sz="2400" smtClean="0"/>
              <a:t> поліпшення якості медичних послуг ми розглядаємо як основу для розвитку нашої лікарні в інтересах пацієнтів та усіх зацікавлених сторін. Якість по всім напрямкам діяльності лікарні визначена </a:t>
            </a:r>
            <a:r>
              <a:rPr lang="uk-UA" altLang="ru-RU" sz="2400" smtClean="0">
                <a:solidFill>
                  <a:srgbClr val="FF0000"/>
                </a:solidFill>
              </a:rPr>
              <a:t>першочерговим завданням кожного співробітника.</a:t>
            </a:r>
          </a:p>
          <a:p>
            <a:pPr marL="195263" indent="-171450" algn="l" defTabSz="685800" eaLnBrk="1" hangingPunct="1">
              <a:buFont typeface="Wingdings" pitchFamily="2" charset="2"/>
              <a:buAutoNum type="arabicPeriod"/>
            </a:pPr>
            <a:endParaRPr lang="uk-UA" altLang="ru-RU" sz="2400" smtClean="0">
              <a:solidFill>
                <a:srgbClr val="FF0000"/>
              </a:solidFill>
            </a:endParaRPr>
          </a:p>
          <a:p>
            <a:pPr marL="195263" indent="-171450" algn="l" defTabSz="685800" eaLnBrk="1" hangingPunct="1"/>
            <a:r>
              <a:rPr lang="uk-UA" altLang="ru-RU" sz="2400" smtClean="0"/>
              <a:t>2. Ми орієнтуємось на </a:t>
            </a:r>
            <a:r>
              <a:rPr lang="uk-UA" altLang="ru-RU" sz="2400" smtClean="0">
                <a:solidFill>
                  <a:srgbClr val="FF0000"/>
                </a:solidFill>
              </a:rPr>
              <a:t>задоволеність </a:t>
            </a:r>
            <a:r>
              <a:rPr lang="uk-UA" altLang="ru-RU" sz="2400" smtClean="0"/>
              <a:t>поточних і майбутніх потреб наших пацієнтів, а також намагаємось випередити їх очікування.</a:t>
            </a:r>
          </a:p>
          <a:p>
            <a:pPr marL="195263" indent="-171450" algn="l" defTabSz="685800" eaLnBrk="1" hangingPunct="1"/>
            <a:endParaRPr lang="uk-UA" altLang="ru-RU" sz="2400" smtClean="0"/>
          </a:p>
          <a:p>
            <a:pPr marL="195263" indent="-171450" algn="l" defTabSz="685800" eaLnBrk="1" hangingPunct="1"/>
            <a:r>
              <a:rPr lang="uk-UA" altLang="ru-RU" sz="2400" smtClean="0"/>
              <a:t>3. Ми прагнемо підвищити </a:t>
            </a:r>
            <a:r>
              <a:rPr lang="uk-UA" altLang="ru-RU" sz="2400" smtClean="0">
                <a:solidFill>
                  <a:srgbClr val="FF0000"/>
                </a:solidFill>
              </a:rPr>
              <a:t>доступність</a:t>
            </a:r>
            <a:r>
              <a:rPr lang="uk-UA" altLang="ru-RU" sz="2400" smtClean="0"/>
              <a:t> високоспеціалізованої ефективної медичної допомоги для ________________ населення шляхом розвитку високотехнологічних послуг, їх постійного поліпшування за умови </a:t>
            </a:r>
            <a:r>
              <a:rPr lang="uk-UA" altLang="ru-RU" sz="2400" smtClean="0">
                <a:solidFill>
                  <a:srgbClr val="FF0000"/>
                </a:solidFill>
              </a:rPr>
              <a:t>економного витрачання </a:t>
            </a:r>
            <a:r>
              <a:rPr lang="uk-UA" altLang="ru-RU" sz="2400" smtClean="0"/>
              <a:t>наявних ресурсів, дотримання єдиної ідеології лікування _______________ хвороб на основі принципів </a:t>
            </a:r>
            <a:r>
              <a:rPr lang="uk-UA" altLang="ru-RU" sz="2400" smtClean="0">
                <a:solidFill>
                  <a:srgbClr val="FF0000"/>
                </a:solidFill>
              </a:rPr>
              <a:t>доказової медицини</a:t>
            </a:r>
            <a:r>
              <a:rPr lang="uk-UA" altLang="ru-RU" sz="2400" smtClean="0"/>
              <a:t> і </a:t>
            </a:r>
            <a:r>
              <a:rPr lang="uk-UA" altLang="ru-RU" sz="2400" smtClean="0">
                <a:solidFill>
                  <a:srgbClr val="FF0000"/>
                </a:solidFill>
              </a:rPr>
              <a:t>компетентності персоналу</a:t>
            </a:r>
            <a:r>
              <a:rPr lang="uk-UA" altLang="ru-RU" sz="2400" smtClean="0"/>
              <a:t>.</a:t>
            </a:r>
          </a:p>
        </p:txBody>
      </p:sp>
      <p:sp>
        <p:nvSpPr>
          <p:cNvPr id="111619" name="TextBox 4"/>
          <p:cNvSpPr txBox="1">
            <a:spLocks noChangeArrowheads="1"/>
          </p:cNvSpPr>
          <p:nvPr/>
        </p:nvSpPr>
        <p:spPr bwMode="auto">
          <a:xfrm>
            <a:off x="609600" y="188913"/>
            <a:ext cx="1123632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 ФОРМУВАННЯ ПОЛІТИКИ В СФЕРІ ЯКОСТІ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42913" y="776288"/>
            <a:ext cx="11222037" cy="5918200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23813" algn="l" eaLnBrk="1" hangingPunct="1">
              <a:buFont typeface="Arial" charset="0"/>
              <a:buNone/>
              <a:defRPr/>
            </a:pPr>
            <a:r>
              <a:rPr lang="uk-UA" sz="2400" dirty="0" smtClean="0"/>
              <a:t>	</a:t>
            </a:r>
            <a:r>
              <a:rPr lang="uk-UA" sz="2000" dirty="0" smtClean="0"/>
              <a:t>4.Ми будуємо наші стосунки з партнерами – пацієнтами, їх представниками, колегами з інших закладів охорони здоров’я, постачальниками ресурсів, вищими органами управління, громадськими організаціями – на основі </a:t>
            </a:r>
            <a:r>
              <a:rPr lang="uk-UA" sz="2000" b="1" dirty="0" smtClean="0">
                <a:solidFill>
                  <a:srgbClr val="FF0000"/>
                </a:solidFill>
              </a:rPr>
              <a:t>взаємовигідного співробітництва</a:t>
            </a:r>
            <a:r>
              <a:rPr lang="uk-UA" sz="2000" dirty="0" smtClean="0"/>
              <a:t>. Тільки відкрите співробітництво, розуміння спільних цілей і завдань сприяє високоякісній медичній допомозі _____________(цільовому контингенту) населення на усіх етапах її надання.</a:t>
            </a:r>
          </a:p>
          <a:p>
            <a:pPr marL="23813" algn="l" eaLnBrk="1" hangingPunct="1">
              <a:buFont typeface="Arial" charset="0"/>
              <a:buNone/>
              <a:defRPr/>
            </a:pPr>
            <a:endParaRPr lang="uk-UA" sz="2000" dirty="0" smtClean="0"/>
          </a:p>
          <a:p>
            <a:pPr marL="23813" algn="l" eaLnBrk="1" hangingPunct="1">
              <a:buFont typeface="Arial" charset="0"/>
              <a:buNone/>
              <a:defRPr/>
            </a:pPr>
            <a:r>
              <a:rPr lang="uk-UA" sz="2000" dirty="0" smtClean="0"/>
              <a:t>	5.Основа діяльності нашої лікарні –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людські ресурси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uk-UA" sz="2000" dirty="0" smtClean="0"/>
              <a:t>Кваліфікований персонал є запорукою сучасного рівня медичної допомоги населенню, попередженню відхилень від заданих цілей в досягненні високоякісних результатів діяльності лікарні, тому ми постійно забезпечуємо </a:t>
            </a:r>
            <a:r>
              <a:rPr lang="uk-UA" sz="2000" dirty="0" smtClean="0">
                <a:solidFill>
                  <a:srgbClr val="FF0000"/>
                </a:solidFill>
              </a:rPr>
              <a:t>безперервну післядипломну освіту </a:t>
            </a:r>
            <a:r>
              <a:rPr lang="uk-UA" sz="2000" dirty="0" smtClean="0"/>
              <a:t>фахівців, створюємо умови для </a:t>
            </a:r>
            <a:r>
              <a:rPr lang="uk-UA" sz="2000" dirty="0" smtClean="0">
                <a:solidFill>
                  <a:srgbClr val="FF0000"/>
                </a:solidFill>
              </a:rPr>
              <a:t>мотивації їх до праці </a:t>
            </a:r>
            <a:r>
              <a:rPr lang="uk-UA" sz="2000" dirty="0" smtClean="0"/>
              <a:t>і </a:t>
            </a:r>
            <a:r>
              <a:rPr lang="uk-UA" sz="2000" dirty="0" smtClean="0">
                <a:solidFill>
                  <a:srgbClr val="FF0000"/>
                </a:solidFill>
              </a:rPr>
              <a:t>професійного розвитку</a:t>
            </a:r>
            <a:r>
              <a:rPr lang="uk-UA" sz="2000" dirty="0" smtClean="0"/>
              <a:t>.</a:t>
            </a:r>
          </a:p>
          <a:p>
            <a:pPr marL="23813" algn="l" eaLnBrk="1" hangingPunct="1">
              <a:buFont typeface="Arial" charset="0"/>
              <a:buNone/>
              <a:defRPr/>
            </a:pPr>
            <a:endParaRPr lang="uk-UA" sz="2000" dirty="0" smtClean="0"/>
          </a:p>
          <a:p>
            <a:pPr marL="23813" algn="l" eaLnBrk="1" hangingPunct="1">
              <a:buFont typeface="Arial" charset="0"/>
              <a:buNone/>
              <a:defRPr/>
            </a:pPr>
            <a:r>
              <a:rPr lang="uk-UA" sz="2000" dirty="0" smtClean="0"/>
              <a:t>	6.Безперервне поліпшування якості медичної допомоги ________________ населенню та розвиток нашої лікарні – надійна умова стабільності діяльності на благо усіх зацікавлених сторін – пацієнтів, їх представників, органів управління, громади, суспільства, країни.</a:t>
            </a:r>
          </a:p>
        </p:txBody>
      </p:sp>
      <p:sp>
        <p:nvSpPr>
          <p:cNvPr id="111619" name="TextBox 4"/>
          <p:cNvSpPr txBox="1">
            <a:spLocks noChangeArrowheads="1"/>
          </p:cNvSpPr>
          <p:nvPr/>
        </p:nvSpPr>
        <p:spPr bwMode="auto">
          <a:xfrm>
            <a:off x="319088" y="244475"/>
            <a:ext cx="111252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 ФОРМУВАННЯ ПОЛІТИКИ В СФЕРІ ЯКОСТІ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9587"/>
          </a:xfrm>
        </p:spPr>
        <p:txBody>
          <a:bodyPr/>
          <a:lstStyle/>
          <a:p>
            <a:pPr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ЦІЛІ в СФЕРІ ЯКОСТІ МЕДИЧНОЇ ДОПОМОГИ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025" y="1120775"/>
            <a:ext cx="11507788" cy="48641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Кількісні цільові планові показники встановлюються:</a:t>
            </a:r>
          </a:p>
          <a:p>
            <a:pPr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індикатори якості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УКПМД (ЛПМД)  </a:t>
            </a:r>
          </a:p>
          <a:p>
            <a:pPr>
              <a:buFontTx/>
              <a:buNone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організаційні індикатори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визначені закладом охорони здоров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я, з орієнтацією на структуру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(вхід-процес-вихід)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процесів забезпечення ресурсами та процесів управління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  <a:defRPr/>
            </a:pP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uk-UA" dirty="0" smtClean="0"/>
              <a:t>	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3"/>
          <p:cNvSpPr txBox="1">
            <a:spLocks noChangeArrowheads="1"/>
          </p:cNvSpPr>
          <p:nvPr/>
        </p:nvSpPr>
        <p:spPr bwMode="auto">
          <a:xfrm>
            <a:off x="4978400" y="2786063"/>
            <a:ext cx="2212975" cy="13239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endParaRPr lang="ru-RU" altLang="ru-RU" sz="1600">
              <a:solidFill>
                <a:srgbClr val="000099"/>
              </a:solidFill>
              <a:latin typeface="Tahom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altLang="ru-RU" sz="1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Надання медичної допомоги</a:t>
            </a:r>
          </a:p>
          <a:p>
            <a:pPr algn="ctr" eaLnBrk="0" hangingPunct="0">
              <a:spcBef>
                <a:spcPct val="100000"/>
              </a:spcBef>
            </a:pPr>
            <a:endParaRPr lang="ru-RU" altLang="ru-RU" sz="16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6562" name="Line 5"/>
          <p:cNvSpPr>
            <a:spLocks noChangeShapeType="1"/>
          </p:cNvSpPr>
          <p:nvPr/>
        </p:nvSpPr>
        <p:spPr bwMode="auto">
          <a:xfrm>
            <a:off x="2159000" y="3111500"/>
            <a:ext cx="28194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2159000" y="2786063"/>
            <a:ext cx="23987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ru-RU" altLang="ru-RU" sz="1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Пацієнт з потребами</a:t>
            </a:r>
          </a:p>
        </p:txBody>
      </p:sp>
      <p:sp>
        <p:nvSpPr>
          <p:cNvPr id="66564" name="Line 7"/>
          <p:cNvSpPr>
            <a:spLocks noChangeShapeType="1"/>
          </p:cNvSpPr>
          <p:nvPr/>
        </p:nvSpPr>
        <p:spPr bwMode="auto">
          <a:xfrm>
            <a:off x="7191375" y="3192463"/>
            <a:ext cx="28194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8585200" y="2795588"/>
            <a:ext cx="2028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ru-RU" altLang="ru-RU" sz="1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Пацієнт з задоволеними потребами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59000" y="3459163"/>
            <a:ext cx="2819400" cy="325437"/>
            <a:chOff x="400" y="2179"/>
            <a:chExt cx="1776" cy="205"/>
          </a:xfrm>
        </p:grpSpPr>
        <p:sp>
          <p:nvSpPr>
            <p:cNvPr id="66600" name="Line 10"/>
            <p:cNvSpPr>
              <a:spLocks noChangeShapeType="1"/>
            </p:cNvSpPr>
            <p:nvPr/>
          </p:nvSpPr>
          <p:spPr bwMode="auto">
            <a:xfrm>
              <a:off x="400" y="2384"/>
              <a:ext cx="177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1" name="Text Box 11"/>
            <p:cNvSpPr txBox="1">
              <a:spLocks noChangeArrowheads="1"/>
            </p:cNvSpPr>
            <p:nvPr/>
          </p:nvSpPr>
          <p:spPr bwMode="auto">
            <a:xfrm>
              <a:off x="400" y="2179"/>
              <a:ext cx="163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Інформація про пацієнта</a:t>
              </a:r>
            </a:p>
          </p:txBody>
        </p:sp>
      </p:grpSp>
      <p:sp>
        <p:nvSpPr>
          <p:cNvPr id="869388" name="Oval 12"/>
          <p:cNvSpPr>
            <a:spLocks noChangeArrowheads="1"/>
          </p:cNvSpPr>
          <p:nvPr/>
        </p:nvSpPr>
        <p:spPr bwMode="auto">
          <a:xfrm>
            <a:off x="3038475" y="3703638"/>
            <a:ext cx="179388" cy="187325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uk-UA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8" name="Oval 13"/>
          <p:cNvSpPr>
            <a:spLocks noChangeArrowheads="1"/>
          </p:cNvSpPr>
          <p:nvPr/>
        </p:nvSpPr>
        <p:spPr bwMode="auto">
          <a:xfrm>
            <a:off x="8080375" y="3111500"/>
            <a:ext cx="179388" cy="187325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uk-UA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9" name="AutoShape 14"/>
          <p:cNvSpPr>
            <a:spLocks noChangeArrowheads="1"/>
          </p:cNvSpPr>
          <p:nvPr/>
        </p:nvSpPr>
        <p:spPr bwMode="auto">
          <a:xfrm>
            <a:off x="7878763" y="962025"/>
            <a:ext cx="2574925" cy="1335088"/>
          </a:xfrm>
          <a:prstGeom prst="wedgeRectCallout">
            <a:avLst>
              <a:gd name="adj1" fmla="val -39644"/>
              <a:gd name="adj2" fmla="val 117935"/>
            </a:avLst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 eaLnBrk="0" hangingPunct="0"/>
            <a:r>
              <a:rPr lang="ru-RU" altLang="ru-RU" sz="14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altLang="ru-RU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забезпечити задоволення потреб (зміни клінічного стану), задоволеність пацієнта і раціональне витрачання ресурсів</a:t>
            </a:r>
          </a:p>
        </p:txBody>
      </p:sp>
      <p:sp>
        <p:nvSpPr>
          <p:cNvPr id="869391" name="AutoShape 15"/>
          <p:cNvSpPr>
            <a:spLocks noChangeArrowheads="1"/>
          </p:cNvSpPr>
          <p:nvPr/>
        </p:nvSpPr>
        <p:spPr bwMode="auto">
          <a:xfrm>
            <a:off x="1771650" y="4627563"/>
            <a:ext cx="2025650" cy="889000"/>
          </a:xfrm>
          <a:prstGeom prst="wedgeRectCallout">
            <a:avLst>
              <a:gd name="adj1" fmla="val 15519"/>
              <a:gd name="adj2" fmla="val -143213"/>
            </a:avLst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 eaLnBrk="0" hangingPunct="0"/>
            <a:r>
              <a:rPr lang="ru-RU" altLang="ru-RU" sz="14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altLang="ru-RU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забезпечити максимально необхідний обсяг інформації про пацієнта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114675" y="3890963"/>
            <a:ext cx="2320925" cy="490537"/>
            <a:chOff x="1002" y="2451"/>
            <a:chExt cx="1462" cy="309"/>
          </a:xfrm>
        </p:grpSpPr>
        <p:grpSp>
          <p:nvGrpSpPr>
            <p:cNvPr id="66595" name="Group 17"/>
            <p:cNvGrpSpPr>
              <a:grpSpLocks/>
            </p:cNvGrpSpPr>
            <p:nvPr/>
          </p:nvGrpSpPr>
          <p:grpSpPr bwMode="auto">
            <a:xfrm>
              <a:off x="1002" y="2451"/>
              <a:ext cx="1462" cy="309"/>
              <a:chOff x="1002" y="2451"/>
              <a:chExt cx="1462" cy="309"/>
            </a:xfrm>
          </p:grpSpPr>
          <p:sp>
            <p:nvSpPr>
              <p:cNvPr id="66597" name="Line 18"/>
              <p:cNvSpPr>
                <a:spLocks noChangeShapeType="1"/>
              </p:cNvSpPr>
              <p:nvPr/>
            </p:nvSpPr>
            <p:spPr bwMode="auto">
              <a:xfrm>
                <a:off x="2464" y="2589"/>
                <a:ext cx="0" cy="171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8" name="Line 19"/>
              <p:cNvSpPr>
                <a:spLocks noChangeShapeType="1"/>
              </p:cNvSpPr>
              <p:nvPr/>
            </p:nvSpPr>
            <p:spPr bwMode="auto">
              <a:xfrm flipH="1">
                <a:off x="1002" y="2760"/>
                <a:ext cx="1462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9" name="Line 20"/>
              <p:cNvSpPr>
                <a:spLocks noChangeShapeType="1"/>
              </p:cNvSpPr>
              <p:nvPr/>
            </p:nvSpPr>
            <p:spPr bwMode="auto">
              <a:xfrm flipV="1">
                <a:off x="1002" y="2451"/>
                <a:ext cx="0" cy="309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96" name="Text Box 21"/>
            <p:cNvSpPr txBox="1">
              <a:spLocks noChangeArrowheads="1"/>
            </p:cNvSpPr>
            <p:nvPr/>
          </p:nvSpPr>
          <p:spPr bwMode="auto">
            <a:xfrm>
              <a:off x="1067" y="2589"/>
              <a:ext cx="7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lang="ru-RU" altLang="ru-RU" sz="1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Вимоги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449888" y="4110038"/>
            <a:ext cx="1266825" cy="2451100"/>
            <a:chOff x="2473" y="2589"/>
            <a:chExt cx="798" cy="1544"/>
          </a:xfrm>
        </p:grpSpPr>
        <p:sp>
          <p:nvSpPr>
            <p:cNvPr id="66593" name="Line 23"/>
            <p:cNvSpPr>
              <a:spLocks noChangeShapeType="1"/>
            </p:cNvSpPr>
            <p:nvPr/>
          </p:nvSpPr>
          <p:spPr bwMode="auto">
            <a:xfrm flipV="1">
              <a:off x="2872" y="2589"/>
              <a:ext cx="0" cy="128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4" name="Text Box 24"/>
            <p:cNvSpPr txBox="1">
              <a:spLocks noChangeArrowheads="1"/>
            </p:cNvSpPr>
            <p:nvPr/>
          </p:nvSpPr>
          <p:spPr bwMode="auto">
            <a:xfrm>
              <a:off x="2473" y="3979"/>
              <a:ext cx="7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342900" indent="-342900" algn="ctr" eaLnBrk="0" hangingPunct="0">
                <a:spcBef>
                  <a:spcPct val="50000"/>
                </a:spcBef>
              </a:pPr>
              <a:r>
                <a:rPr lang="ru-RU" altLang="ru-RU" sz="1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Ресурси</a:t>
              </a:r>
            </a:p>
          </p:txBody>
        </p:sp>
      </p:grpSp>
      <p:sp>
        <p:nvSpPr>
          <p:cNvPr id="869401" name="Oval 25"/>
          <p:cNvSpPr>
            <a:spLocks noChangeArrowheads="1"/>
          </p:cNvSpPr>
          <p:nvPr/>
        </p:nvSpPr>
        <p:spPr bwMode="auto">
          <a:xfrm>
            <a:off x="6005513" y="4889500"/>
            <a:ext cx="179387" cy="187325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uk-UA" altLang="ru-RU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205538" y="4110038"/>
            <a:ext cx="1895475" cy="868362"/>
            <a:chOff x="2936" y="2589"/>
            <a:chExt cx="1194" cy="547"/>
          </a:xfrm>
        </p:grpSpPr>
        <p:sp>
          <p:nvSpPr>
            <p:cNvPr id="66590" name="Line 29"/>
            <p:cNvSpPr>
              <a:spLocks noChangeShapeType="1"/>
            </p:cNvSpPr>
            <p:nvPr/>
          </p:nvSpPr>
          <p:spPr bwMode="auto">
            <a:xfrm flipH="1">
              <a:off x="2936" y="3136"/>
              <a:ext cx="335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1" name="Text Box 30"/>
            <p:cNvSpPr txBox="1">
              <a:spLocks noChangeArrowheads="1"/>
            </p:cNvSpPr>
            <p:nvPr/>
          </p:nvSpPr>
          <p:spPr bwMode="auto">
            <a:xfrm>
              <a:off x="3332" y="2683"/>
              <a:ext cx="7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lang="ru-RU" altLang="ru-RU" sz="1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Вимоги</a:t>
              </a:r>
            </a:p>
          </p:txBody>
        </p:sp>
        <p:sp>
          <p:nvSpPr>
            <p:cNvPr id="66592" name="Line 31"/>
            <p:cNvSpPr>
              <a:spLocks noChangeShapeType="1"/>
            </p:cNvSpPr>
            <p:nvPr/>
          </p:nvSpPr>
          <p:spPr bwMode="auto">
            <a:xfrm>
              <a:off x="3271" y="2589"/>
              <a:ext cx="0" cy="54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69408" name="AutoShape 32"/>
          <p:cNvSpPr>
            <a:spLocks noChangeArrowheads="1"/>
          </p:cNvSpPr>
          <p:nvPr/>
        </p:nvSpPr>
        <p:spPr bwMode="auto">
          <a:xfrm>
            <a:off x="6899275" y="5516563"/>
            <a:ext cx="2346325" cy="893762"/>
          </a:xfrm>
          <a:prstGeom prst="wedgeRectCallout">
            <a:avLst>
              <a:gd name="adj1" fmla="val -85454"/>
              <a:gd name="adj2" fmla="val -110037"/>
            </a:avLst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 eaLnBrk="0" hangingPunct="0"/>
            <a:r>
              <a:rPr lang="ru-RU" altLang="ru-RU" sz="14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altLang="ru-RU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забезпечити вимоги до ресурсів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551488" y="1270000"/>
            <a:ext cx="1266825" cy="1516063"/>
            <a:chOff x="2537" y="800"/>
            <a:chExt cx="798" cy="955"/>
          </a:xfrm>
        </p:grpSpPr>
        <p:sp>
          <p:nvSpPr>
            <p:cNvPr id="66588" name="Line 34"/>
            <p:cNvSpPr>
              <a:spLocks noChangeShapeType="1"/>
            </p:cNvSpPr>
            <p:nvPr/>
          </p:nvSpPr>
          <p:spPr bwMode="auto">
            <a:xfrm flipH="1">
              <a:off x="2872" y="1071"/>
              <a:ext cx="7" cy="68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9" name="Text Box 35"/>
            <p:cNvSpPr txBox="1">
              <a:spLocks noChangeArrowheads="1"/>
            </p:cNvSpPr>
            <p:nvPr/>
          </p:nvSpPr>
          <p:spPr bwMode="auto">
            <a:xfrm>
              <a:off x="2537" y="800"/>
              <a:ext cx="79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342900" indent="-342900" algn="ctr" eaLnBrk="0" hangingPunct="0">
                <a:spcBef>
                  <a:spcPct val="50000"/>
                </a:spcBef>
              </a:pPr>
              <a:r>
                <a:rPr lang="ru-RU" altLang="ru-RU" sz="14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Управлінські впливи</a:t>
              </a:r>
            </a:p>
          </p:txBody>
        </p:sp>
      </p:grpSp>
      <p:sp>
        <p:nvSpPr>
          <p:cNvPr id="869412" name="Text Box 36"/>
          <p:cNvSpPr txBox="1">
            <a:spLocks noChangeArrowheads="1"/>
          </p:cNvSpPr>
          <p:nvPr/>
        </p:nvSpPr>
        <p:spPr bwMode="auto">
          <a:xfrm>
            <a:off x="5227638" y="3717925"/>
            <a:ext cx="1711325" cy="346075"/>
          </a:xfrm>
          <a:prstGeom prst="rect">
            <a:avLst/>
          </a:prstGeom>
          <a:solidFill>
            <a:srgbClr val="D6ECEE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</a:p>
        </p:txBody>
      </p:sp>
      <p:sp>
        <p:nvSpPr>
          <p:cNvPr id="869413" name="Oval 37"/>
          <p:cNvSpPr>
            <a:spLocks noChangeArrowheads="1"/>
          </p:cNvSpPr>
          <p:nvPr/>
        </p:nvSpPr>
        <p:spPr bwMode="auto">
          <a:xfrm>
            <a:off x="6683375" y="3805238"/>
            <a:ext cx="179388" cy="187325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uk-UA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9414" name="AutoShape 38"/>
          <p:cNvSpPr>
            <a:spLocks noChangeArrowheads="1"/>
          </p:cNvSpPr>
          <p:nvPr/>
        </p:nvSpPr>
        <p:spPr bwMode="auto">
          <a:xfrm>
            <a:off x="8080375" y="3562350"/>
            <a:ext cx="2406650" cy="792163"/>
          </a:xfrm>
          <a:prstGeom prst="wedgeRectCallout">
            <a:avLst>
              <a:gd name="adj1" fmla="val -103958"/>
              <a:gd name="adj2" fmla="val -4708"/>
            </a:avLst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 eaLnBrk="0" hangingPunct="0"/>
            <a:r>
              <a:rPr lang="ru-RU" altLang="ru-RU" sz="14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altLang="ru-RU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забезпечити дотримання регламентів</a:t>
            </a:r>
          </a:p>
          <a:p>
            <a:pPr algn="ctr" eaLnBrk="0" hangingPunct="0"/>
            <a:r>
              <a:rPr lang="ru-RU" altLang="ru-RU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медичної допомоги </a:t>
            </a:r>
          </a:p>
        </p:txBody>
      </p:sp>
      <p:sp>
        <p:nvSpPr>
          <p:cNvPr id="869415" name="Oval 39"/>
          <p:cNvSpPr>
            <a:spLocks noChangeArrowheads="1"/>
          </p:cNvSpPr>
          <p:nvPr/>
        </p:nvSpPr>
        <p:spPr bwMode="auto">
          <a:xfrm>
            <a:off x="6000750" y="2311400"/>
            <a:ext cx="179388" cy="187325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uk-UA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9416" name="AutoShape 40"/>
          <p:cNvSpPr>
            <a:spLocks noChangeArrowheads="1"/>
          </p:cNvSpPr>
          <p:nvPr/>
        </p:nvSpPr>
        <p:spPr bwMode="auto">
          <a:xfrm>
            <a:off x="2174875" y="1698625"/>
            <a:ext cx="2574925" cy="892175"/>
          </a:xfrm>
          <a:prstGeom prst="wedgeRectCallout">
            <a:avLst>
              <a:gd name="adj1" fmla="val 102403"/>
              <a:gd name="adj2" fmla="val 34921"/>
            </a:avLst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 eaLnBrk="0" hangingPunct="0"/>
            <a:r>
              <a:rPr lang="ru-RU" altLang="ru-RU" sz="14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altLang="ru-RU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забезпечити результативність процедур і ефективність використання ресурсів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2159000" y="1254125"/>
            <a:ext cx="3846513" cy="1057275"/>
            <a:chOff x="400" y="790"/>
            <a:chExt cx="2423" cy="666"/>
          </a:xfrm>
        </p:grpSpPr>
        <p:sp>
          <p:nvSpPr>
            <p:cNvPr id="66585" name="Line 42"/>
            <p:cNvSpPr>
              <a:spLocks noChangeShapeType="1"/>
            </p:cNvSpPr>
            <p:nvPr/>
          </p:nvSpPr>
          <p:spPr bwMode="auto">
            <a:xfrm>
              <a:off x="2333" y="954"/>
              <a:ext cx="490" cy="50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6" name="Line 43"/>
            <p:cNvSpPr>
              <a:spLocks noChangeShapeType="1"/>
            </p:cNvSpPr>
            <p:nvPr/>
          </p:nvSpPr>
          <p:spPr bwMode="auto">
            <a:xfrm>
              <a:off x="400" y="944"/>
              <a:ext cx="1933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7" name="Text Box 44"/>
            <p:cNvSpPr txBox="1">
              <a:spLocks noChangeArrowheads="1"/>
            </p:cNvSpPr>
            <p:nvPr/>
          </p:nvSpPr>
          <p:spPr bwMode="auto">
            <a:xfrm>
              <a:off x="410" y="790"/>
              <a:ext cx="7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lang="ru-RU" altLang="ru-RU" sz="1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Вимоги</a:t>
              </a:r>
            </a:p>
          </p:txBody>
        </p:sp>
      </p:grpSp>
      <p:sp>
        <p:nvSpPr>
          <p:cNvPr id="21546" name="Заголовок 46"/>
          <p:cNvSpPr>
            <a:spLocks noGrp="1"/>
          </p:cNvSpPr>
          <p:nvPr>
            <p:ph type="title" idx="4294967295"/>
          </p:nvPr>
        </p:nvSpPr>
        <p:spPr>
          <a:xfrm>
            <a:off x="498475" y="233363"/>
            <a:ext cx="10626725" cy="639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КЛЮЧОВІ ТОЧКИ ДЛЯ ВИЗНАЧЕННЯ ІНДИКАТОРІВ ПРОЦЕСУ</a:t>
            </a:r>
          </a:p>
        </p:txBody>
      </p:sp>
      <p:sp>
        <p:nvSpPr>
          <p:cNvPr id="66584" name="TextBox 8"/>
          <p:cNvSpPr txBox="1">
            <a:spLocks noChangeArrowheads="1"/>
          </p:cNvSpPr>
          <p:nvPr/>
        </p:nvSpPr>
        <p:spPr bwMode="auto">
          <a:xfrm>
            <a:off x="8382000" y="3273425"/>
            <a:ext cx="21050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50000"/>
              </a:spcBef>
            </a:pPr>
            <a:r>
              <a:rPr lang="uk-UA" altLang="ru-RU" sz="1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Інформація про пацієнта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6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6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6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6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6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6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6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8" grpId="0" animBg="1"/>
      <p:bldP spid="869391" grpId="0" animBg="1"/>
      <p:bldP spid="869401" grpId="0" animBg="1"/>
      <p:bldP spid="869408" grpId="0" animBg="1"/>
      <p:bldP spid="869412" grpId="0" animBg="1"/>
      <p:bldP spid="869413" grpId="0" animBg="1"/>
      <p:bldP spid="869414" grpId="0" animBg="1"/>
      <p:bldP spid="869415" grpId="0" animBg="1"/>
      <p:bldP spid="8694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38" y="388938"/>
            <a:ext cx="10972800" cy="331787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ЦІЛІ в СФЕРІ ЯКОСТІ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ДОПОМІЖНИХ ПРОЦЕСІВ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0" name="Объект 2"/>
          <p:cNvSpPr>
            <a:spLocks noGrp="1"/>
          </p:cNvSpPr>
          <p:nvPr>
            <p:ph idx="1"/>
          </p:nvPr>
        </p:nvSpPr>
        <p:spPr>
          <a:xfrm>
            <a:off x="401638" y="831850"/>
            <a:ext cx="11333162" cy="5651500"/>
          </a:xfrm>
        </p:spPr>
        <p:txBody>
          <a:bodyPr/>
          <a:lstStyle/>
          <a:p>
            <a:r>
              <a:rPr lang="uk-UA" altLang="ru-RU" sz="2000" b="1" smtClean="0"/>
              <a:t>Цільові показники </a:t>
            </a:r>
            <a:r>
              <a:rPr lang="uk-UA" altLang="ru-RU" sz="2000" smtClean="0"/>
              <a:t>планування (проектування) </a:t>
            </a:r>
            <a:r>
              <a:rPr lang="uk-UA" altLang="ru-RU" sz="2000" b="1" smtClean="0"/>
              <a:t>медичної допомоги </a:t>
            </a:r>
            <a:r>
              <a:rPr lang="uk-UA" altLang="ru-RU" sz="2000" smtClean="0"/>
              <a:t>(кількість одиниць-проектів, відповідна галузевим медико-технологічним документам)</a:t>
            </a:r>
          </a:p>
          <a:p>
            <a:r>
              <a:rPr lang="uk-UA" altLang="ru-RU" sz="2000" smtClean="0"/>
              <a:t>Планові витрати на </a:t>
            </a:r>
            <a:r>
              <a:rPr lang="uk-UA" altLang="ru-RU" sz="2000" b="1" smtClean="0"/>
              <a:t>ресурсне забезпечення </a:t>
            </a:r>
            <a:r>
              <a:rPr lang="uk-UA" altLang="ru-RU" sz="2000" smtClean="0"/>
              <a:t>медичної допомоги</a:t>
            </a:r>
          </a:p>
          <a:p>
            <a:r>
              <a:rPr lang="uk-UA" altLang="ru-RU" sz="2000" smtClean="0"/>
              <a:t>Кількісні цілі в процесах </a:t>
            </a:r>
            <a:r>
              <a:rPr lang="uk-UA" altLang="ru-RU" sz="2000" b="1" smtClean="0"/>
              <a:t>соціологічних досліджень </a:t>
            </a:r>
            <a:r>
              <a:rPr lang="uk-UA" altLang="ru-RU" sz="2000" smtClean="0"/>
              <a:t>(очікуваний рівень задоволеності респондентів; планова репрезентативна кількість респондентів)</a:t>
            </a:r>
          </a:p>
          <a:p>
            <a:r>
              <a:rPr lang="uk-UA" altLang="ru-RU" sz="2000" smtClean="0"/>
              <a:t>Цілі в сфері </a:t>
            </a:r>
            <a:r>
              <a:rPr lang="uk-UA" altLang="ru-RU" sz="2000" b="1" smtClean="0"/>
              <a:t>навчання персоналу </a:t>
            </a:r>
            <a:r>
              <a:rPr lang="uk-UA" altLang="ru-RU" sz="2000" smtClean="0"/>
              <a:t>(кількість персоналу, яка підлягає підвищенню кваліфікації  в закладах післядипломної освіти і на робочих місцях; кількість і теми навчальних матеріалів, що плануються до розробки) </a:t>
            </a:r>
          </a:p>
          <a:p>
            <a:r>
              <a:rPr lang="uk-UA" altLang="ru-RU" sz="2000" smtClean="0"/>
              <a:t>Плановий обсяг </a:t>
            </a:r>
            <a:r>
              <a:rPr lang="uk-UA" altLang="ru-RU" sz="2000" b="1" smtClean="0"/>
              <a:t>матеріального заохочення </a:t>
            </a:r>
            <a:r>
              <a:rPr lang="uk-UA" altLang="ru-RU" sz="2000" smtClean="0"/>
              <a:t>персоналу</a:t>
            </a:r>
          </a:p>
          <a:p>
            <a:r>
              <a:rPr lang="uk-UA" altLang="ru-RU" sz="2000" smtClean="0"/>
              <a:t>Цілі в сфері </a:t>
            </a:r>
            <a:r>
              <a:rPr lang="uk-UA" altLang="ru-RU" sz="2000" b="1" smtClean="0"/>
              <a:t>взаємодії з партнерами </a:t>
            </a:r>
            <a:r>
              <a:rPr lang="uk-UA" altLang="ru-RU" sz="2000" smtClean="0"/>
              <a:t>(кількість укладених угод на виконання сторонніх процесів)</a:t>
            </a:r>
          </a:p>
          <a:p>
            <a:r>
              <a:rPr lang="uk-UA" altLang="ru-RU" sz="2000" smtClean="0"/>
              <a:t>Цільові показники </a:t>
            </a:r>
            <a:r>
              <a:rPr lang="uk-UA" altLang="ru-RU" sz="2000" b="1" smtClean="0"/>
              <a:t>аудитів</a:t>
            </a:r>
            <a:r>
              <a:rPr lang="uk-UA" altLang="ru-RU" sz="2000" smtClean="0"/>
              <a:t> (згідно плану-графіку)</a:t>
            </a:r>
          </a:p>
          <a:p>
            <a:r>
              <a:rPr lang="uk-UA" altLang="ru-RU" sz="2000" smtClean="0"/>
              <a:t>Планові показники </a:t>
            </a:r>
            <a:r>
              <a:rPr lang="uk-UA" altLang="ru-RU" sz="2000" b="1" smtClean="0"/>
              <a:t>обсягу ринку </a:t>
            </a:r>
            <a:r>
              <a:rPr lang="uk-UA" altLang="ru-RU" sz="2000" smtClean="0"/>
              <a:t>(кількість пацієнтів, яку планується охопити певними видами  послуг)</a:t>
            </a:r>
          </a:p>
          <a:p>
            <a:r>
              <a:rPr lang="uk-UA" altLang="ru-RU" sz="2000" smtClean="0"/>
              <a:t>Кількість </a:t>
            </a:r>
            <a:r>
              <a:rPr lang="uk-UA" altLang="ru-RU" sz="2000" b="1" smtClean="0"/>
              <a:t>новітніх методик </a:t>
            </a:r>
            <a:r>
              <a:rPr lang="uk-UA" altLang="ru-RU" sz="2000" smtClean="0"/>
              <a:t>(діагностичних, лікувальних, профілактичних, організаційних), які планується впровадити</a:t>
            </a:r>
          </a:p>
          <a:p>
            <a:endParaRPr lang="uk-UA" altLang="ru-RU" sz="2800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5775"/>
          </a:xfrm>
        </p:spPr>
        <p:txBody>
          <a:bodyPr/>
          <a:lstStyle/>
          <a:p>
            <a:pPr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ЯКОСТІ р. 10 стандартів акредитації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0413"/>
            <a:ext cx="12192000" cy="5957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/>
              <a:t>Р. 10.11. </a:t>
            </a:r>
            <a:r>
              <a:rPr lang="ru-RU" altLang="ru-RU" sz="2000" dirty="0" err="1" smtClean="0"/>
              <a:t>Показник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охоплення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жінок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обстеженнями</a:t>
            </a:r>
            <a:r>
              <a:rPr lang="ru-RU" altLang="ru-RU" sz="2000" dirty="0" smtClean="0"/>
              <a:t> на предмет </a:t>
            </a:r>
            <a:r>
              <a:rPr lang="ru-RU" altLang="ru-RU" sz="2000" dirty="0" err="1" smtClean="0"/>
              <a:t>виявлення</a:t>
            </a:r>
            <a:r>
              <a:rPr lang="ru-RU" altLang="ru-RU" sz="2000" dirty="0" smtClean="0"/>
              <a:t> раку </a:t>
            </a:r>
            <a:r>
              <a:rPr lang="ru-RU" altLang="ru-RU" sz="2000" dirty="0" err="1" smtClean="0"/>
              <a:t>молочної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залози</a:t>
            </a:r>
            <a:endParaRPr lang="ru-RU" altLang="ru-RU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/>
              <a:t>Р. 10.12. </a:t>
            </a:r>
            <a:r>
              <a:rPr lang="ru-RU" altLang="ru-RU" sz="2000" dirty="0" err="1" smtClean="0"/>
              <a:t>Показник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охоплення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жінок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обстеженнями</a:t>
            </a:r>
            <a:r>
              <a:rPr lang="ru-RU" altLang="ru-RU" sz="2000" dirty="0" smtClean="0"/>
              <a:t> на предмет </a:t>
            </a:r>
            <a:r>
              <a:rPr lang="ru-RU" altLang="ru-RU" sz="2000" dirty="0" err="1" smtClean="0"/>
              <a:t>виявлення</a:t>
            </a:r>
            <a:r>
              <a:rPr lang="ru-RU" altLang="ru-RU" sz="2000" dirty="0" smtClean="0"/>
              <a:t> раку </a:t>
            </a:r>
            <a:r>
              <a:rPr lang="ru-RU" altLang="ru-RU" sz="2000" dirty="0" err="1" smtClean="0"/>
              <a:t>шийки</a:t>
            </a:r>
            <a:r>
              <a:rPr lang="ru-RU" altLang="ru-RU" sz="2000" dirty="0" smtClean="0"/>
              <a:t> матки з контролем </a:t>
            </a:r>
            <a:r>
              <a:rPr lang="ru-RU" altLang="ru-RU" sz="2000" dirty="0" err="1" smtClean="0"/>
              <a:t>цитологічного</a:t>
            </a:r>
            <a:r>
              <a:rPr lang="ru-RU" altLang="ru-RU" sz="2000" dirty="0" smtClean="0"/>
              <a:t> мазка</a:t>
            </a:r>
            <a:endParaRPr lang="uk-UA" altLang="ru-RU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altLang="ru-RU" sz="2000" dirty="0" smtClean="0"/>
              <a:t>Р. 10.14. </a:t>
            </a:r>
            <a:r>
              <a:rPr lang="ru-RU" altLang="ru-RU" sz="2000" dirty="0" err="1" smtClean="0"/>
              <a:t>Показник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розходжень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амбулаторних</a:t>
            </a:r>
            <a:r>
              <a:rPr lang="ru-RU" altLang="ru-RU" sz="2000" dirty="0" smtClean="0"/>
              <a:t> і </a:t>
            </a:r>
            <a:r>
              <a:rPr lang="ru-RU" altLang="ru-RU" sz="2000" dirty="0" err="1" smtClean="0"/>
              <a:t>клінічних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діагнозів</a:t>
            </a:r>
            <a:endParaRPr lang="ru-RU" altLang="ru-RU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/>
              <a:t>Р. 10.23. </a:t>
            </a:r>
            <a:r>
              <a:rPr lang="ru-RU" altLang="ru-RU" sz="2000" dirty="0" err="1" smtClean="0"/>
              <a:t>Показник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оперативної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активності</a:t>
            </a:r>
            <a:r>
              <a:rPr lang="ru-RU" altLang="ru-RU" sz="2000" dirty="0" smtClean="0"/>
              <a:t> за кожною </a:t>
            </a:r>
            <a:r>
              <a:rPr lang="ru-RU" altLang="ru-RU" sz="2000" dirty="0" err="1" smtClean="0"/>
              <a:t>нозологічною</a:t>
            </a:r>
            <a:r>
              <a:rPr lang="ru-RU" altLang="ru-RU" sz="2000" dirty="0" smtClean="0"/>
              <a:t> формою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/>
              <a:t>Р. 10.24. </a:t>
            </a:r>
            <a:r>
              <a:rPr lang="ru-RU" altLang="ru-RU" sz="2000" dirty="0" err="1" smtClean="0"/>
              <a:t>Показник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середнього</a:t>
            </a:r>
            <a:r>
              <a:rPr lang="ru-RU" altLang="ru-RU" sz="2000" dirty="0" smtClean="0"/>
              <a:t> часу </a:t>
            </a:r>
            <a:r>
              <a:rPr lang="ru-RU" altLang="ru-RU" sz="2000" dirty="0" err="1" smtClean="0"/>
              <a:t>перебування</a:t>
            </a:r>
            <a:r>
              <a:rPr lang="ru-RU" altLang="ru-RU" sz="2000" dirty="0" smtClean="0"/>
              <a:t> на </a:t>
            </a:r>
            <a:r>
              <a:rPr lang="ru-RU" altLang="ru-RU" sz="2000" dirty="0" err="1" smtClean="0"/>
              <a:t>ліжку</a:t>
            </a:r>
            <a:r>
              <a:rPr lang="ru-RU" altLang="ru-RU" sz="2000" dirty="0" smtClean="0"/>
              <a:t> (</a:t>
            </a:r>
            <a:r>
              <a:rPr lang="ru-RU" altLang="ru-RU" sz="2000" dirty="0" err="1" smtClean="0"/>
              <a:t>загальний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доопераційний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післяопераційний</a:t>
            </a:r>
            <a:r>
              <a:rPr lang="ru-RU" altLang="ru-RU" sz="2000" dirty="0" smtClean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/>
              <a:t>Р. 10.25. </a:t>
            </a:r>
            <a:r>
              <a:rPr lang="ru-RU" altLang="ru-RU" sz="2000" dirty="0" err="1" smtClean="0"/>
              <a:t>Показник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повторних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госпіталізацій</a:t>
            </a:r>
            <a:r>
              <a:rPr lang="ru-RU" altLang="ru-RU" sz="2000" dirty="0" smtClean="0"/>
              <a:t> як </a:t>
            </a:r>
            <a:r>
              <a:rPr lang="ru-RU" altLang="ru-RU" sz="2000" dirty="0" err="1" smtClean="0"/>
              <a:t>наслідок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ускладнень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після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первинних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госпіталізацій</a:t>
            </a:r>
            <a:endParaRPr lang="ru-RU" altLang="ru-RU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/>
              <a:t>Р. 10.26. </a:t>
            </a:r>
            <a:r>
              <a:rPr lang="ru-RU" altLang="ru-RU" sz="2000" dirty="0" err="1" smtClean="0"/>
              <a:t>Показник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післяопераційних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ускладнень</a:t>
            </a:r>
            <a:endParaRPr lang="ru-RU" altLang="ru-RU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/>
              <a:t>Р. 10.27. </a:t>
            </a:r>
            <a:r>
              <a:rPr lang="ru-RU" altLang="ru-RU" sz="2000" dirty="0" err="1" smtClean="0"/>
              <a:t>Показник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летальності</a:t>
            </a:r>
            <a:r>
              <a:rPr lang="ru-RU" altLang="ru-RU" sz="2000" dirty="0" smtClean="0"/>
              <a:t> (</a:t>
            </a:r>
            <a:r>
              <a:rPr lang="ru-RU" altLang="ru-RU" sz="2000" dirty="0" err="1" smtClean="0"/>
              <a:t>загальної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післяопераційної</a:t>
            </a:r>
            <a:r>
              <a:rPr lang="ru-RU" altLang="ru-RU" sz="2000" dirty="0" smtClean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altLang="ru-RU" sz="2000" dirty="0" smtClean="0"/>
              <a:t>Р. 10.28. </a:t>
            </a:r>
            <a:r>
              <a:rPr lang="ru-RU" altLang="ru-RU" sz="2000" dirty="0" err="1" smtClean="0"/>
              <a:t>Показник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розходжень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клінічних</a:t>
            </a:r>
            <a:r>
              <a:rPr lang="ru-RU" altLang="ru-RU" sz="2000" dirty="0" smtClean="0"/>
              <a:t> і патолого-</a:t>
            </a:r>
            <a:r>
              <a:rPr lang="ru-RU" altLang="ru-RU" sz="2000" dirty="0" err="1" smtClean="0"/>
              <a:t>анатомічних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діагнозів</a:t>
            </a:r>
            <a:r>
              <a:rPr lang="ru-RU" altLang="ru-RU" sz="2000" dirty="0" smtClean="0"/>
              <a:t> за </a:t>
            </a:r>
            <a:r>
              <a:rPr lang="ru-RU" altLang="ru-RU" sz="2000" dirty="0" err="1" smtClean="0"/>
              <a:t>основним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захворюванням</a:t>
            </a:r>
            <a:r>
              <a:rPr lang="ru-RU" altLang="ru-RU" sz="2000" dirty="0" smtClean="0"/>
              <a:t> у </a:t>
            </a:r>
            <a:r>
              <a:rPr lang="ru-RU" altLang="ru-RU" sz="2000" dirty="0" err="1" smtClean="0"/>
              <a:t>багатопрофільних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лікарнях</a:t>
            </a:r>
            <a:endParaRPr lang="ru-RU" altLang="ru-RU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/>
              <a:t>Р. 10.29. </a:t>
            </a:r>
            <a:r>
              <a:rPr lang="ru-RU" altLang="ru-RU" sz="2000" dirty="0" err="1" smtClean="0"/>
              <a:t>Показник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кількості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скарг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хворих</a:t>
            </a:r>
            <a:endParaRPr lang="ru-RU" altLang="ru-RU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altLang="ru-RU" sz="2000" dirty="0" smtClean="0"/>
              <a:t>Р. 10.30. Показник спалахів госпітальної інфекції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altLang="ru-RU" sz="2000" dirty="0" smtClean="0"/>
              <a:t>Р. 10.31. Показник необґрунтованих госпіталізацій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Груба </a:t>
            </a:r>
            <a:r>
              <a:rPr lang="ru-RU" alt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помилка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alt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орієнтують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alt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середньоукраїнські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показники</a:t>
            </a:r>
            <a:endParaRPr lang="ru-RU" alt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ctrTitle"/>
          </p:nvPr>
        </p:nvSpPr>
        <p:spPr>
          <a:xfrm>
            <a:off x="1981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5.4. ПЛАНУВАННЯ</a:t>
            </a:r>
          </a:p>
        </p:txBody>
      </p:sp>
      <p:sp>
        <p:nvSpPr>
          <p:cNvPr id="70658" name="Объект 2"/>
          <p:cNvSpPr>
            <a:spLocks noGrp="1"/>
          </p:cNvSpPr>
          <p:nvPr>
            <p:ph type="subTitle" idx="1"/>
          </p:nvPr>
        </p:nvSpPr>
        <p:spPr>
          <a:xfrm>
            <a:off x="346075" y="819150"/>
            <a:ext cx="11444288" cy="5595938"/>
          </a:xfrm>
          <a:solidFill>
            <a:schemeClr val="bg1"/>
          </a:solidFill>
        </p:spPr>
        <p:txBody>
          <a:bodyPr/>
          <a:lstStyle/>
          <a:p>
            <a:pPr algn="l">
              <a:buFontTx/>
              <a:buChar char="•"/>
            </a:pPr>
            <a:r>
              <a:rPr lang="uk-UA" altLang="ru-RU" sz="2800" smtClean="0"/>
              <a:t>  З поставлених цілей в сфері якості формуються </a:t>
            </a:r>
            <a:r>
              <a:rPr lang="uk-UA" altLang="ru-RU" sz="2800" smtClean="0">
                <a:solidFill>
                  <a:srgbClr val="FF0000"/>
                </a:solidFill>
              </a:rPr>
              <a:t>плани </a:t>
            </a:r>
            <a:r>
              <a:rPr lang="uk-UA" altLang="ru-RU" sz="2800" smtClean="0"/>
              <a:t>за кожним напрямком, рівнем організації та термінами виконання</a:t>
            </a:r>
          </a:p>
          <a:p>
            <a:pPr algn="l">
              <a:buFontTx/>
              <a:buChar char="•"/>
            </a:pPr>
            <a:r>
              <a:rPr lang="uk-UA" altLang="ru-RU" sz="2800" smtClean="0"/>
              <a:t>  План – спосіб досягнення цілей, послідовність дій, контрольні показники, розподіл ресурсів, терміни виконання і виконавці</a:t>
            </a:r>
          </a:p>
          <a:p>
            <a:pPr algn="l">
              <a:buFontTx/>
              <a:buChar char="•"/>
            </a:pPr>
            <a:r>
              <a:rPr lang="uk-UA" altLang="ru-RU" sz="2800" smtClean="0"/>
              <a:t>  Необхідно забезпечити </a:t>
            </a:r>
            <a:r>
              <a:rPr lang="uk-UA" altLang="ru-RU" sz="2800" smtClean="0">
                <a:solidFill>
                  <a:srgbClr val="FF0000"/>
                </a:solidFill>
              </a:rPr>
              <a:t>моніторинг виконання планів</a:t>
            </a:r>
            <a:r>
              <a:rPr lang="uk-UA" altLang="ru-RU" sz="2800" smtClean="0"/>
              <a:t>, </a:t>
            </a:r>
            <a:r>
              <a:rPr lang="uk-UA" altLang="ru-RU" sz="2800" smtClean="0">
                <a:solidFill>
                  <a:srgbClr val="FF0000"/>
                </a:solidFill>
              </a:rPr>
              <a:t>виміри, оцінку і аналіз досягнення цілей та інформувати про результати аналізу колектив</a:t>
            </a:r>
          </a:p>
          <a:p>
            <a:pPr algn="l">
              <a:buFontTx/>
              <a:buChar char="•"/>
            </a:pPr>
            <a:r>
              <a:rPr lang="ru-RU" altLang="ru-RU" sz="2800" smtClean="0"/>
              <a:t>  Р. 1.9. </a:t>
            </a:r>
            <a:r>
              <a:rPr lang="ru-RU" altLang="ru-RU" sz="2800" i="1" smtClean="0"/>
              <a:t>стандартів акредитації</a:t>
            </a:r>
            <a:r>
              <a:rPr lang="ru-RU" altLang="ru-RU" sz="2800" smtClean="0"/>
              <a:t>: Наявність затверджених довго- та короткотривалих планів заходів щодо діяльності закладу з відміткою про виконання та документальним підтвердженням</a:t>
            </a:r>
          </a:p>
          <a:p>
            <a:pPr algn="l">
              <a:buFontTx/>
              <a:buChar char="•"/>
            </a:pPr>
            <a:r>
              <a:rPr lang="ru-RU" altLang="ru-RU" sz="2800" smtClean="0"/>
              <a:t>  Р. 3.4. </a:t>
            </a:r>
            <a:r>
              <a:rPr lang="ru-RU" altLang="ru-RU" sz="2800" i="1" smtClean="0"/>
              <a:t>стандартів акредитації</a:t>
            </a:r>
            <a:r>
              <a:rPr lang="ru-RU" altLang="ru-RU" sz="2800" smtClean="0"/>
              <a:t>: Наявність затверджених планів роботи структурного підрозділу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450" y="249238"/>
            <a:ext cx="10694988" cy="663575"/>
          </a:xfrm>
        </p:spPr>
        <p:txBody>
          <a:bodyPr/>
          <a:lstStyle/>
          <a:p>
            <a:pPr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5.5.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ВІДПОВІДАЛЬНІСТЬ, ПОВНОВАЖЕННЯ ТА ІНФОРМУВАННЯ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2" name="Содержимое 2"/>
          <p:cNvSpPr>
            <a:spLocks noGrp="1"/>
          </p:cNvSpPr>
          <p:nvPr>
            <p:ph type="subTitle" idx="1"/>
          </p:nvPr>
        </p:nvSpPr>
        <p:spPr>
          <a:xfrm>
            <a:off x="720725" y="928688"/>
            <a:ext cx="10723563" cy="579913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ru-RU" altLang="ru-RU" sz="2400" smtClean="0"/>
              <a:t>	5.5.1. </a:t>
            </a:r>
            <a:r>
              <a:rPr lang="ru-RU" altLang="ru-RU" sz="2400" b="1" i="1" smtClean="0"/>
              <a:t>Відповідальність і повноваження</a:t>
            </a:r>
            <a:r>
              <a:rPr lang="ru-RU" altLang="ru-RU" sz="2400" smtClean="0"/>
              <a:t>. Найвище керівництво повинне забезпечити визначення відповідальності та повноважень і поінформувати про це в межах організації.</a:t>
            </a:r>
          </a:p>
          <a:p>
            <a:pPr algn="l">
              <a:buFont typeface="Wingdings" pitchFamily="2" charset="2"/>
              <a:buNone/>
            </a:pPr>
            <a:r>
              <a:rPr lang="ru-RU" altLang="ru-RU" sz="2400" smtClean="0"/>
              <a:t>	5.5.2. </a:t>
            </a:r>
            <a:r>
              <a:rPr lang="ru-RU" altLang="ru-RU" sz="2400" b="1" i="1" smtClean="0"/>
              <a:t>Представник керівництва</a:t>
            </a:r>
            <a:r>
              <a:rPr lang="ru-RU" altLang="ru-RU" sz="2400" i="1" smtClean="0"/>
              <a:t>.  </a:t>
            </a:r>
            <a:r>
              <a:rPr lang="ru-RU" altLang="ru-RU" sz="2400" smtClean="0"/>
              <a:t>Найвище керівництво повинне призначити одного з представників керівництва, на якого, незалежно від інших обов’язків, потрібно покласти відповідальність (з наданням повноважень) за</a:t>
            </a:r>
          </a:p>
          <a:p>
            <a:pPr algn="l">
              <a:buFont typeface="Wingdings" pitchFamily="2" charset="2"/>
              <a:buNone/>
            </a:pPr>
            <a:r>
              <a:rPr lang="ru-RU" altLang="ru-RU" sz="2400" smtClean="0"/>
              <a:t>	  а) забезпечення встановлення, впроваджування та підтримування </a:t>
            </a:r>
            <a:r>
              <a:rPr lang="ru-RU" altLang="ru-RU" sz="2400" b="1" smtClean="0"/>
              <a:t>процесів</a:t>
            </a:r>
            <a:r>
              <a:rPr lang="ru-RU" altLang="ru-RU" sz="2400" smtClean="0"/>
              <a:t>, необхідних для </a:t>
            </a:r>
            <a:r>
              <a:rPr lang="uk-UA" altLang="ru-RU" sz="2400" smtClean="0"/>
              <a:t>системи управління якістю;</a:t>
            </a:r>
          </a:p>
          <a:p>
            <a:pPr algn="l">
              <a:buFont typeface="Wingdings" pitchFamily="2" charset="2"/>
              <a:buNone/>
            </a:pPr>
            <a:r>
              <a:rPr lang="ru-RU" altLang="ru-RU" sz="2400" smtClean="0"/>
              <a:t>	  b) </a:t>
            </a:r>
            <a:r>
              <a:rPr lang="ru-RU" altLang="ru-RU" sz="2400" b="1" smtClean="0"/>
              <a:t>звітування перед найвищим керівництвом </a:t>
            </a:r>
            <a:r>
              <a:rPr lang="ru-RU" altLang="ru-RU" sz="2400" smtClean="0"/>
              <a:t>про функціювання системи управління якістю та про </a:t>
            </a:r>
            <a:r>
              <a:rPr lang="uk-UA" altLang="ru-RU" sz="2400" smtClean="0"/>
              <a:t>потребу її поліпшування;</a:t>
            </a:r>
          </a:p>
          <a:p>
            <a:pPr algn="l">
              <a:buFont typeface="Wingdings" pitchFamily="2" charset="2"/>
              <a:buNone/>
            </a:pPr>
            <a:r>
              <a:rPr lang="ru-RU" altLang="ru-RU" sz="2400" smtClean="0"/>
              <a:t>	  c) забезпечення </a:t>
            </a:r>
            <a:r>
              <a:rPr lang="ru-RU" altLang="ru-RU" sz="2400" b="1" smtClean="0"/>
              <a:t>обізнаності з вимогами замовника </a:t>
            </a:r>
            <a:r>
              <a:rPr lang="ru-RU" altLang="ru-RU" sz="2400" smtClean="0"/>
              <a:t>в межах організації.</a:t>
            </a:r>
          </a:p>
          <a:p>
            <a:pPr algn="l">
              <a:buFont typeface="Wingdings" pitchFamily="2" charset="2"/>
              <a:buNone/>
            </a:pPr>
            <a:r>
              <a:rPr lang="uk-UA" altLang="ru-RU" sz="2400" smtClean="0"/>
              <a:t>	</a:t>
            </a:r>
            <a:endParaRPr lang="uk-UA" alt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>
          <a:xfrm>
            <a:off x="788988" y="277813"/>
            <a:ext cx="10655300" cy="722312"/>
          </a:xfrm>
          <a:solidFill>
            <a:schemeClr val="bg1"/>
          </a:solidFill>
        </p:spPr>
        <p:txBody>
          <a:bodyPr/>
          <a:lstStyle/>
          <a:p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Розподіл обов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’язк</a:t>
            </a:r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у організаційній структурі системи управління якістю обласної лікарні</a:t>
            </a:r>
            <a:b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uk-UA" alt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Структура СУЯ Чернігівська ОД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1071563"/>
            <a:ext cx="10991850" cy="553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9925" y="290513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ЯКІСТЬ (</a:t>
            </a:r>
            <a:r>
              <a:rPr lang="uk-UA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ПОНЯТТЯ)</a:t>
            </a:r>
            <a:endParaRPr lang="uk-UA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568325" y="1069975"/>
            <a:ext cx="10707688" cy="47434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uk-UA" sz="2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uk-UA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«Якість (quality) – ступінь, до якого сукупність власних характеристик продукції (послуги)  задовольняє вимоги» </a:t>
            </a:r>
            <a:r>
              <a:rPr 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(ДСТУ ISO 9000:2007)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uk-UA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uk-UA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Якість (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Quality) - </a:t>
            </a:r>
            <a:r>
              <a:rPr lang="uk-UA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сукупність властивостей і характеристик продукції, які надають їй здатність задовольняти обумовлені або передбачувані потреби</a:t>
            </a:r>
            <a:r>
              <a:rPr lang="uk-UA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uk-UA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Наказ МОЗ України від 20.07.2011 № 427 «Про затвердження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uk-UA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Єдиного термінологічного словника (Глосарій) з питань управління якістю медичної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uk-UA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допомоги»: </a:t>
            </a:r>
            <a:endParaRPr lang="uk-UA" sz="1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C:\Users\Влад\Desktop\97086685_83800276__1BF751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8663" y="4605338"/>
            <a:ext cx="3619500" cy="225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22250" y="357188"/>
            <a:ext cx="7827963" cy="62404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uk-UA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5.5.3. ВНУТРІШНЄ ІНФОРМУВАННЯ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Найвище керівництво повинне забезпечувати встановлення в організації належних процесів </a:t>
            </a: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обміну інформацією </a:t>
            </a:r>
            <a:r>
              <a:rPr lang="uk-UA" altLang="ru-RU" sz="1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інформування про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altLang="ru-RU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alt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alt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alt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alt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ru-RU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alt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інформування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охоплюють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групових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нарад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відзначення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визнані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дощок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оголошень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аудіовізуальних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електронної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пошти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веб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altLang="ru-RU" sz="1800" dirty="0" smtClean="0">
                <a:latin typeface="Times New Roman" pitchFamily="18" charset="0"/>
                <a:cs typeface="Times New Roman" pitchFamily="18" charset="0"/>
              </a:rPr>
              <a:t>сайтів);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схем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пропозицій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uk-UA" altLang="ru-RU" sz="1800" dirty="0" smtClean="0">
                <a:latin typeface="Times New Roman" pitchFamily="18" charset="0"/>
                <a:cs typeface="Times New Roman" pitchFamily="18" charset="0"/>
              </a:rPr>
              <a:t>Доказом відповідності організації цьому пункту Вимог може бути </a:t>
            </a: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опис процесу внутрішньої інформаційної взаємодії</a:t>
            </a:r>
            <a:r>
              <a:rPr lang="uk-UA" altLang="ru-RU" sz="1800" dirty="0" smtClean="0">
                <a:latin typeface="Times New Roman" pitchFamily="18" charset="0"/>
                <a:cs typeface="Times New Roman" pitchFamily="18" charset="0"/>
              </a:rPr>
              <a:t> шляхом паперового документообігу або застосування комп'ютерних технологій </a:t>
            </a:r>
            <a:r>
              <a:rPr lang="uk-UA" altLang="ru-RU" sz="1800" b="1" dirty="0" err="1" smtClean="0">
                <a:latin typeface="Times New Roman" pitchFamily="18" charset="0"/>
                <a:cs typeface="Times New Roman" pitchFamily="18" charset="0"/>
              </a:rPr>
              <a:t>інтранету</a:t>
            </a: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(хто, яку інформацію, коли і кому надає і від кого отримує через які канали і носії інформації). </a:t>
            </a:r>
            <a:endParaRPr lang="uk-UA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anose="020B0604020202020204" pitchFamily="34" charset="0"/>
              <a:buNone/>
              <a:defRPr/>
            </a:pP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  Дивись: п. 3.17 (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затверджених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правил та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інструкцій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про порядок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структурного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закладу та/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закладами) </a:t>
            </a: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та р. 5. (Медико-інформаційна служба) стандартів акредитації)</a:t>
            </a:r>
          </a:p>
        </p:txBody>
      </p:sp>
      <p:pic>
        <p:nvPicPr>
          <p:cNvPr id="74755" name="Picture 4" descr="C:\Users\Влад\Desktop\128274max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813" y="3200400"/>
            <a:ext cx="4294187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КЕРУВАННЯ РЕСУРСАМИ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050" y="928688"/>
            <a:ext cx="10256838" cy="5715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uk-UA" sz="1800" b="1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sz="2400" b="1" dirty="0" smtClean="0"/>
              <a:t>6.1</a:t>
            </a:r>
            <a:r>
              <a:rPr lang="uk-UA" sz="2400" b="1" dirty="0"/>
              <a:t>. Забезпечення ресурсами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err="1"/>
              <a:t>Організація</a:t>
            </a:r>
            <a:r>
              <a:rPr lang="ru-RU" sz="2400" dirty="0"/>
              <a:t> повинна </a:t>
            </a:r>
            <a:r>
              <a:rPr lang="ru-RU" sz="2400" dirty="0" err="1"/>
              <a:t>визначити</a:t>
            </a:r>
            <a:r>
              <a:rPr lang="ru-RU" sz="2400" dirty="0"/>
              <a:t> та </a:t>
            </a:r>
            <a:r>
              <a:rPr lang="ru-RU" sz="2400" dirty="0" err="1"/>
              <a:t>забезпечити</a:t>
            </a:r>
            <a:r>
              <a:rPr lang="ru-RU" sz="2400" dirty="0"/>
              <a:t>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, </a:t>
            </a:r>
            <a:r>
              <a:rPr lang="ru-RU" sz="2400" dirty="0" err="1"/>
              <a:t>необхідних</a:t>
            </a:r>
            <a:r>
              <a:rPr lang="ru-RU" sz="2400" dirty="0"/>
              <a:t> для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/>
              <a:t>а) </a:t>
            </a:r>
            <a:r>
              <a:rPr lang="ru-RU" sz="2400" dirty="0" err="1"/>
              <a:t>запровадження</a:t>
            </a:r>
            <a:r>
              <a:rPr lang="ru-RU" sz="2400" dirty="0"/>
              <a:t> та </a:t>
            </a:r>
            <a:r>
              <a:rPr lang="ru-RU" sz="2400" dirty="0" err="1"/>
              <a:t>підтримування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якістю</a:t>
            </a:r>
            <a:r>
              <a:rPr lang="ru-RU" sz="2400" dirty="0"/>
              <a:t> </a:t>
            </a:r>
            <a:r>
              <a:rPr lang="ru-RU" sz="2400" dirty="0" err="1"/>
              <a:t>та</a:t>
            </a:r>
            <a:r>
              <a:rPr lang="ru-RU" sz="2400" dirty="0"/>
              <a:t> </a:t>
            </a:r>
            <a:r>
              <a:rPr lang="ru-RU" sz="2400" dirty="0" err="1"/>
              <a:t>постійного</a:t>
            </a:r>
            <a:r>
              <a:rPr lang="ru-RU" sz="2400" dirty="0"/>
              <a:t> </a:t>
            </a:r>
            <a:r>
              <a:rPr lang="ru-RU" sz="2400" dirty="0" err="1"/>
              <a:t>поліпшування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ре</a:t>
            </a:r>
            <a:r>
              <a:rPr lang="uk-UA" sz="2400" dirty="0" err="1"/>
              <a:t>зультативності</a:t>
            </a:r>
            <a:r>
              <a:rPr lang="uk-UA" sz="2400" dirty="0"/>
              <a:t>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/>
              <a:t>b)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задоволеності</a:t>
            </a:r>
            <a:r>
              <a:rPr lang="ru-RU" sz="2400" dirty="0"/>
              <a:t> </a:t>
            </a:r>
            <a:r>
              <a:rPr lang="ru-RU" sz="2400" dirty="0" err="1"/>
              <a:t>замовників</a:t>
            </a:r>
            <a:r>
              <a:rPr lang="ru-RU" sz="2400" dirty="0"/>
              <a:t> </a:t>
            </a:r>
            <a:r>
              <a:rPr lang="ru-RU" sz="2400" dirty="0" err="1"/>
              <a:t>виконанням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2400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	До </a:t>
            </a:r>
            <a:r>
              <a:rPr lang="ru-RU" sz="2400" dirty="0" err="1"/>
              <a:t>ресурсів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належати</a:t>
            </a:r>
            <a:r>
              <a:rPr lang="ru-RU" sz="2400" dirty="0"/>
              <a:t>: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400" b="1" i="1" dirty="0"/>
              <a:t>	</a:t>
            </a:r>
            <a:r>
              <a:rPr lang="ru-RU" sz="2400" b="1" i="1" dirty="0" err="1"/>
              <a:t>працівники</a:t>
            </a:r>
            <a:r>
              <a:rPr lang="ru-RU" sz="2400" b="1" i="1" dirty="0"/>
              <a:t>, </a:t>
            </a:r>
            <a:r>
              <a:rPr lang="ru-RU" sz="2400" b="1" i="1" dirty="0" err="1" smtClean="0"/>
              <a:t>інфраструктура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вимоги</a:t>
            </a:r>
            <a:r>
              <a:rPr lang="ru-RU" sz="2400" b="1" i="1" dirty="0" smtClean="0"/>
              <a:t> - р. 3,7,9,16, 18-20 </a:t>
            </a:r>
            <a:r>
              <a:rPr lang="ru-RU" sz="2400" b="1" i="1" dirty="0" err="1" smtClean="0"/>
              <a:t>стандартів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акредитації</a:t>
            </a:r>
            <a:r>
              <a:rPr lang="ru-RU" sz="2400" b="1" i="1" dirty="0" smtClean="0"/>
              <a:t>), </a:t>
            </a:r>
            <a:r>
              <a:rPr lang="ru-RU" sz="2400" b="1" i="1" dirty="0" err="1" smtClean="0"/>
              <a:t>робоче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середовище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вимоги</a:t>
            </a:r>
            <a:r>
              <a:rPr lang="ru-RU" sz="2400" b="1" i="1" dirty="0" smtClean="0"/>
              <a:t> -          р. 3,7,8 </a:t>
            </a:r>
            <a:r>
              <a:rPr lang="ru-RU" sz="2400" b="1" i="1" dirty="0" err="1" smtClean="0"/>
              <a:t>стандартів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акредитації</a:t>
            </a:r>
            <a:r>
              <a:rPr lang="ru-RU" sz="2400" b="1" i="1" dirty="0" smtClean="0"/>
              <a:t>), </a:t>
            </a:r>
            <a:r>
              <a:rPr lang="ru-RU" sz="2400" b="1" i="1" dirty="0" err="1" smtClean="0"/>
              <a:t>інформація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вимоги</a:t>
            </a:r>
            <a:r>
              <a:rPr lang="ru-RU" sz="2400" b="1" i="1" dirty="0" smtClean="0"/>
              <a:t> -            р. 4,5,13,14,21 </a:t>
            </a:r>
            <a:r>
              <a:rPr lang="ru-RU" sz="2400" b="1" i="1" dirty="0" err="1" smtClean="0"/>
              <a:t>стандартів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акредитації</a:t>
            </a:r>
            <a:r>
              <a:rPr lang="ru-RU" sz="2400" b="1" i="1" dirty="0" smtClean="0"/>
              <a:t>), </a:t>
            </a:r>
            <a:r>
              <a:rPr lang="ru-RU" sz="2400" b="1" i="1" dirty="0" err="1"/>
              <a:t>постачальники</a:t>
            </a:r>
            <a:r>
              <a:rPr lang="ru-RU" sz="2400" b="1" i="1" dirty="0"/>
              <a:t> та </a:t>
            </a:r>
            <a:r>
              <a:rPr lang="ru-RU" sz="2400" b="1" i="1" dirty="0" err="1"/>
              <a:t>партнери</a:t>
            </a:r>
            <a:r>
              <a:rPr lang="ru-RU" sz="2400" b="1" i="1" dirty="0"/>
              <a:t>, </a:t>
            </a:r>
            <a:r>
              <a:rPr lang="ru-RU" sz="2400" b="1" i="1" dirty="0" err="1"/>
              <a:t>природні</a:t>
            </a:r>
            <a:r>
              <a:rPr lang="ru-RU" sz="2400" b="1" i="1" dirty="0"/>
              <a:t> та </a:t>
            </a:r>
            <a:r>
              <a:rPr lang="ru-RU" sz="2400" b="1" i="1" dirty="0" err="1"/>
              <a:t>фінансові</a:t>
            </a:r>
            <a:r>
              <a:rPr lang="ru-RU" sz="2400" b="1" i="1" dirty="0"/>
              <a:t> </a:t>
            </a:r>
            <a:r>
              <a:rPr lang="ru-RU" sz="2400" b="1" i="1" dirty="0" err="1"/>
              <a:t>ресурси</a:t>
            </a:r>
            <a:r>
              <a:rPr lang="ru-RU" sz="2400" b="1" i="1" dirty="0"/>
              <a:t>.</a:t>
            </a:r>
            <a:endParaRPr lang="ru-RU" sz="2400" b="1" i="1" dirty="0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/>
          <p:cNvSpPr>
            <a:spLocks noGrp="1"/>
          </p:cNvSpPr>
          <p:nvPr>
            <p:ph type="title"/>
          </p:nvPr>
        </p:nvSpPr>
        <p:spPr>
          <a:xfrm>
            <a:off x="720435" y="274638"/>
            <a:ext cx="10681855" cy="70609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C3260C"/>
              </a:buClr>
              <a:buSzPct val="128000"/>
              <a:defRPr/>
            </a:pPr>
            <a:r>
              <a:rPr lang="uk-UA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ДЕРЖАВНЕ РЕГУЛЮВАННЯ ПРОФЕСІЙНОГО РОЗВИТКУ ПЕРСОНАЛУ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11704638" cy="5472113"/>
          </a:xfrm>
          <a:solidFill>
            <a:schemeClr val="bg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ДСТУ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 10015:2008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Настанови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персоналу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ISO 10015:1999, IDT)»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ДСТУ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IWA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1:2007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2012 року N 4312-VI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07.07.2009  № 484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іспитів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передатестаційних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циклах,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затвердженого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наказом МОЗ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18.05.94  № 73»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акредитації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атестації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Р. 2.12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затверджених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співробітників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відмітками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Р. 2.16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затверджені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посадові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Р. 3.7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занять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медичним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персоналом структурного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3.8.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структурного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перепідготовки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Р. 4.1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семінарських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занять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медичним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персоналом закладу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деонтології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681" y="260648"/>
            <a:ext cx="8229600" cy="116334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2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</a:t>
            </a:r>
            <a:r>
              <a:rPr lang="uk-UA" sz="2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НАВЧАННЯ ПЕРСОНАЛУ</a:t>
            </a:r>
            <a:br>
              <a:rPr lang="uk-UA" sz="2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ДСТУ ISO 10015:2008 «</a:t>
            </a:r>
            <a:r>
              <a:rPr lang="ru-RU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Настанови</a:t>
            </a:r>
            <a:r>
              <a:rPr lang="ru-RU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персоналу (ISO 10015:1999, IDT)»</a:t>
            </a:r>
            <a:br>
              <a:rPr lang="ru-RU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9713" y="2071688"/>
            <a:ext cx="877887" cy="1223962"/>
          </a:xfrm>
        </p:spPr>
      </p:pic>
      <p:sp>
        <p:nvSpPr>
          <p:cNvPr id="149507" name="Прямоугольник 3"/>
          <p:cNvSpPr>
            <a:spLocks noChangeArrowheads="1"/>
          </p:cNvSpPr>
          <p:nvPr/>
        </p:nvSpPr>
        <p:spPr bwMode="auto">
          <a:xfrm>
            <a:off x="3935413" y="1989138"/>
            <a:ext cx="4105275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ВИЗНАЧЕННЯ ПОТРЕБ У НАВЧАННІ</a:t>
            </a:r>
          </a:p>
        </p:txBody>
      </p:sp>
      <p:sp>
        <p:nvSpPr>
          <p:cNvPr id="149508" name="Прямоугольник 4"/>
          <p:cNvSpPr>
            <a:spLocks noChangeArrowheads="1"/>
          </p:cNvSpPr>
          <p:nvPr/>
        </p:nvSpPr>
        <p:spPr bwMode="auto">
          <a:xfrm>
            <a:off x="1995488" y="3295650"/>
            <a:ext cx="2516187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ОЦІНКА </a:t>
            </a:r>
          </a:p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РЕЗУЛЬТАТІВ</a:t>
            </a:r>
          </a:p>
        </p:txBody>
      </p:sp>
      <p:sp>
        <p:nvSpPr>
          <p:cNvPr id="149509" name="Прямоугольник 5"/>
          <p:cNvSpPr>
            <a:spLocks noChangeArrowheads="1"/>
          </p:cNvSpPr>
          <p:nvPr/>
        </p:nvSpPr>
        <p:spPr bwMode="auto">
          <a:xfrm>
            <a:off x="7848600" y="3305175"/>
            <a:ext cx="2403475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ПРОЕКТУВАННЯ</a:t>
            </a:r>
          </a:p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ПЛАНУВАННЯ</a:t>
            </a:r>
          </a:p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НАВЧАННЯ</a:t>
            </a:r>
          </a:p>
        </p:txBody>
      </p:sp>
      <p:sp>
        <p:nvSpPr>
          <p:cNvPr id="149510" name="Прямоугольник 6"/>
          <p:cNvSpPr>
            <a:spLocks noChangeArrowheads="1"/>
          </p:cNvSpPr>
          <p:nvPr/>
        </p:nvSpPr>
        <p:spPr bwMode="auto">
          <a:xfrm>
            <a:off x="4440238" y="5016500"/>
            <a:ext cx="3240087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ОРГАНІЗАЦІЯ ПРОВЕДЕННЯ</a:t>
            </a:r>
          </a:p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НАВЧАННЯ</a:t>
            </a:r>
          </a:p>
        </p:txBody>
      </p:sp>
      <p:sp>
        <p:nvSpPr>
          <p:cNvPr id="149511" name="Прямоугольник 7"/>
          <p:cNvSpPr>
            <a:spLocks noChangeArrowheads="1"/>
          </p:cNvSpPr>
          <p:nvPr/>
        </p:nvSpPr>
        <p:spPr bwMode="auto">
          <a:xfrm>
            <a:off x="5249863" y="3324225"/>
            <a:ext cx="1620837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МОНІТОРИНГ </a:t>
            </a:r>
          </a:p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ПРОЦЕСУ </a:t>
            </a:r>
          </a:p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</a:p>
        </p:txBody>
      </p:sp>
      <p:sp>
        <p:nvSpPr>
          <p:cNvPr id="77832" name="Выгнутая вправо стрелка 8"/>
          <p:cNvSpPr>
            <a:spLocks noChangeArrowheads="1"/>
          </p:cNvSpPr>
          <p:nvPr/>
        </p:nvSpPr>
        <p:spPr bwMode="auto">
          <a:xfrm>
            <a:off x="8047038" y="2124075"/>
            <a:ext cx="731837" cy="1216025"/>
          </a:xfrm>
          <a:prstGeom prst="curvedLeftArrow">
            <a:avLst>
              <a:gd name="adj1" fmla="val 24986"/>
              <a:gd name="adj2" fmla="val 4997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3" name="Выгнутая вправо стрелка 9"/>
          <p:cNvSpPr>
            <a:spLocks noChangeArrowheads="1"/>
          </p:cNvSpPr>
          <p:nvPr/>
        </p:nvSpPr>
        <p:spPr bwMode="auto">
          <a:xfrm>
            <a:off x="7788275" y="4330700"/>
            <a:ext cx="731838" cy="1216025"/>
          </a:xfrm>
          <a:prstGeom prst="curvedLeftArrow">
            <a:avLst>
              <a:gd name="adj1" fmla="val 24986"/>
              <a:gd name="adj2" fmla="val 4997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4" name="Выгнутая вправо стрелка 12"/>
          <p:cNvSpPr>
            <a:spLocks noChangeArrowheads="1"/>
          </p:cNvSpPr>
          <p:nvPr/>
        </p:nvSpPr>
        <p:spPr bwMode="auto">
          <a:xfrm flipH="1" flipV="1">
            <a:off x="3255963" y="4276725"/>
            <a:ext cx="865187" cy="1227138"/>
          </a:xfrm>
          <a:prstGeom prst="curvedLeftArrow">
            <a:avLst>
              <a:gd name="adj1" fmla="val 24966"/>
              <a:gd name="adj2" fmla="val 49918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5" name="Стрелка вверх 13"/>
          <p:cNvSpPr>
            <a:spLocks noChangeArrowheads="1"/>
          </p:cNvSpPr>
          <p:nvPr/>
        </p:nvSpPr>
        <p:spPr bwMode="auto">
          <a:xfrm>
            <a:off x="5767388" y="2624138"/>
            <a:ext cx="484187" cy="700087"/>
          </a:xfrm>
          <a:prstGeom prst="up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6" name="Стрелка вверх 14"/>
          <p:cNvSpPr>
            <a:spLocks noChangeArrowheads="1"/>
          </p:cNvSpPr>
          <p:nvPr/>
        </p:nvSpPr>
        <p:spPr bwMode="auto">
          <a:xfrm flipV="1">
            <a:off x="5818188" y="4238625"/>
            <a:ext cx="484187" cy="777875"/>
          </a:xfrm>
          <a:prstGeom prst="upArrow">
            <a:avLst>
              <a:gd name="adj1" fmla="val 50000"/>
              <a:gd name="adj2" fmla="val 5006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7" name="Стрелка вверх 15"/>
          <p:cNvSpPr>
            <a:spLocks noChangeArrowheads="1"/>
          </p:cNvSpPr>
          <p:nvPr/>
        </p:nvSpPr>
        <p:spPr bwMode="auto">
          <a:xfrm rot="5400000">
            <a:off x="7117556" y="3293269"/>
            <a:ext cx="484188" cy="977900"/>
          </a:xfrm>
          <a:prstGeom prst="up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38" name="Стрелка вниз 16"/>
          <p:cNvSpPr>
            <a:spLocks noChangeArrowheads="1"/>
          </p:cNvSpPr>
          <p:nvPr/>
        </p:nvSpPr>
        <p:spPr bwMode="auto">
          <a:xfrm rot="5400000">
            <a:off x="4602957" y="3380581"/>
            <a:ext cx="484188" cy="809625"/>
          </a:xfrm>
          <a:prstGeom prst="downArrow">
            <a:avLst>
              <a:gd name="adj1" fmla="val 50000"/>
              <a:gd name="adj2" fmla="val 500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28625"/>
            <a:ext cx="10583862" cy="500063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ПРОФІЛЬ КОМПЕТЕНЦІЙ ПЕРСОНАЛУ В СФЕРІ ЯКОСТІ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0" name="Объект 3"/>
          <p:cNvSpPr>
            <a:spLocks noGrp="1"/>
          </p:cNvSpPr>
          <p:nvPr>
            <p:ph idx="1"/>
          </p:nvPr>
        </p:nvSpPr>
        <p:spPr>
          <a:xfrm>
            <a:off x="404813" y="1000125"/>
            <a:ext cx="11271250" cy="5524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ru-RU" sz="1600" smtClean="0"/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1. Компетенції в сфері законодавства та нормативно-правового регулювання якості медичної допомоги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. Охоплюють знання, навички, досвід, </a:t>
            </a: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вміння та застосування 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основних законів України та нормативно-правових документів з реформування галузі охорони здоров’я, ліцензування та акредитації медичних закладів, стандартизації медичної допомоги, сертифікації спеціалістів. </a:t>
            </a:r>
          </a:p>
          <a:p>
            <a:pPr marL="0" indent="0">
              <a:spcBef>
                <a:spcPct val="0"/>
              </a:spcBef>
              <a:buFontTx/>
              <a:buAutoNum type="arabicPeriod"/>
            </a:pPr>
            <a:endParaRPr lang="uk-UA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Компетенції в сфері надання медичної допомоги. 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Включають знання, досвід, навички та </a:t>
            </a: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 стандартів, протоколів, формулярів, інших регламентів профілактики, діагностики, лікування пацієнта; проведення </a:t>
            </a: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моніторингу і оцінки процесу 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медичної допомоги на персональному рівні; </a:t>
            </a: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виявлення дефектів 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медичної допомоги, прийняття заходів з їх запобігання і усунення; діяльність з </a:t>
            </a: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профілактики професійних 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ризиків на робочому місці; </a:t>
            </a: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раціональне використання 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ресурсів.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uk-UA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Компетенції в сфері участі в управлінні якістю в закладі охорони здоров’я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. Містять знання, досвід, навички та участь у діяльності </a:t>
            </a: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проектних і матричних структур 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управління (робочих груп з розробки локальних протоколів медичної допомоги, локальних формулярів лікарських засобів, клінічних маршрутів пацієнта; групах внутрішнього аудиту; експертних групах).</a:t>
            </a:r>
          </a:p>
          <a:p>
            <a:pPr marL="0" indent="0">
              <a:spcBef>
                <a:spcPct val="0"/>
              </a:spcBef>
            </a:pPr>
            <a:endParaRPr lang="uk-UA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77813"/>
            <a:ext cx="10771187" cy="865187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ПРОФІЛЬ КОМПЕТЕНЦІЙ ПЕРСОНАЛУ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СФЕРІ ЯКОСТІ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4" name="Объект 3"/>
          <p:cNvSpPr>
            <a:spLocks noGrp="1"/>
          </p:cNvSpPr>
          <p:nvPr>
            <p:ph idx="1"/>
          </p:nvPr>
        </p:nvSpPr>
        <p:spPr>
          <a:xfrm>
            <a:off x="582613" y="1143000"/>
            <a:ext cx="11025187" cy="53816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ru-RU" sz="2000" smtClean="0"/>
              <a:t>4</a:t>
            </a:r>
            <a:r>
              <a:rPr lang="uk-UA" altLang="ru-RU" sz="2400" smtClean="0"/>
              <a:t>. </a:t>
            </a:r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Комунікативні компетенції</a:t>
            </a:r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. Передбачають володіння знаннями, вміннями, навичками </a:t>
            </a:r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спілкування </a:t>
            </a:r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–  усного, письмового – і </a:t>
            </a:r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 їх в повсякденній роботі. Вміння слухати того, з ким спілкується. Володіння комп’ютерними інформаційними технологіями і застосування сучасних засобів зберігання, поширення, отримання і використання інформації.</a:t>
            </a:r>
          </a:p>
          <a:p>
            <a:pPr marL="0" indent="0">
              <a:buFontTx/>
              <a:buAutoNum type="arabicPeriod" startAt="4"/>
            </a:pPr>
            <a:endParaRPr lang="uk-UA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5. Морально-етичні компетенції</a:t>
            </a:r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. В групу входять знання, вміння, досвід, навички і використання </a:t>
            </a:r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правил медичної етики і деонтології та загальнолюдських моральних норм </a:t>
            </a:r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 в професійній діяльності.</a:t>
            </a:r>
          </a:p>
          <a:p>
            <a:pPr marL="0" indent="0">
              <a:buFontTx/>
              <a:buNone/>
            </a:pPr>
            <a:endParaRPr lang="uk-UA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Компетенції в сфері інновацій</a:t>
            </a:r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. Інноваційні компетенції – це оволодіння і впровадження </a:t>
            </a:r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новітніх технологій</a:t>
            </a:r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, демонстрування </a:t>
            </a:r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позитивного ставлення </a:t>
            </a:r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до інновацій, вдосконалення власної діяльності і практичний внесок у вдосконалення діяльності колективу.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33387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6.6. ПОСТАЧАЛЬНИКИ ТА ПАРТНЕРИ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4475" y="889000"/>
            <a:ext cx="9407525" cy="58023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/>
              <a:t>Співпраця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постачальниками</a:t>
            </a:r>
            <a:r>
              <a:rPr lang="ru-RU" sz="2000" dirty="0"/>
              <a:t> та партнерами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— </a:t>
            </a:r>
            <a:r>
              <a:rPr lang="ru-RU" sz="2000" dirty="0" err="1"/>
              <a:t>налагодження</a:t>
            </a:r>
            <a:r>
              <a:rPr lang="ru-RU" sz="2000" dirty="0"/>
              <a:t> </a:t>
            </a:r>
            <a:r>
              <a:rPr lang="ru-RU" sz="2000" dirty="0" err="1"/>
              <a:t>двостороннього</a:t>
            </a:r>
            <a:r>
              <a:rPr lang="ru-RU" sz="2000" dirty="0"/>
              <a:t> </a:t>
            </a:r>
            <a:r>
              <a:rPr lang="ru-RU" sz="2000" dirty="0" err="1"/>
              <a:t>зв’язку</a:t>
            </a:r>
            <a:r>
              <a:rPr lang="ru-RU" sz="2000" dirty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сприяння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швидкому</a:t>
            </a:r>
            <a:r>
              <a:rPr lang="ru-RU" sz="2000" dirty="0" smtClean="0"/>
              <a:t> </a:t>
            </a:r>
            <a:r>
              <a:rPr lang="ru-RU" sz="2000" dirty="0" err="1"/>
              <a:t>вирішенню</a:t>
            </a:r>
            <a:r>
              <a:rPr lang="ru-RU" sz="2000" dirty="0"/>
              <a:t> проблем без </a:t>
            </a:r>
            <a:r>
              <a:rPr lang="ru-RU" sz="2000" dirty="0" err="1"/>
              <a:t>затримок</a:t>
            </a:r>
            <a:r>
              <a:rPr lang="ru-RU" sz="2000" dirty="0"/>
              <a:t> і </a:t>
            </a:r>
            <a:r>
              <a:rPr lang="ru-RU" sz="2000" dirty="0" err="1"/>
              <a:t>суперечок</a:t>
            </a:r>
            <a:r>
              <a:rPr lang="ru-RU" sz="2000" dirty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призводять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dirty="0" err="1">
                <a:solidFill>
                  <a:srgbClr val="FF0000"/>
                </a:solidFill>
              </a:rPr>
              <a:t>зайвих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витрат</a:t>
            </a:r>
            <a:r>
              <a:rPr lang="ru-RU" sz="2000" dirty="0" smtClean="0"/>
              <a:t>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— </a:t>
            </a:r>
            <a:r>
              <a:rPr lang="ru-RU" sz="2000" dirty="0" err="1"/>
              <a:t>моніторинг</a:t>
            </a:r>
            <a:r>
              <a:rPr lang="ru-RU" sz="2000" dirty="0"/>
              <a:t> </a:t>
            </a:r>
            <a:r>
              <a:rPr lang="ru-RU" sz="2000" dirty="0" err="1"/>
              <a:t>можливостей</a:t>
            </a:r>
            <a:r>
              <a:rPr lang="ru-RU" sz="2000" dirty="0"/>
              <a:t> </a:t>
            </a:r>
            <a:r>
              <a:rPr lang="ru-RU" sz="2000" dirty="0" err="1"/>
              <a:t>постачальників</a:t>
            </a:r>
            <a:r>
              <a:rPr lang="ru-RU" sz="2000" dirty="0"/>
              <a:t> </a:t>
            </a:r>
            <a:r>
              <a:rPr lang="ru-RU" sz="2000" dirty="0" err="1"/>
              <a:t>поставляти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відповідну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продукцію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усунути</a:t>
            </a:r>
            <a:r>
              <a:rPr lang="ru-RU" sz="2000" dirty="0"/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зайві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перевірки</a:t>
            </a:r>
            <a:r>
              <a:rPr lang="ru-RU" sz="2000" dirty="0">
                <a:solidFill>
                  <a:srgbClr val="FF0000"/>
                </a:solidFill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— </a:t>
            </a:r>
            <a:r>
              <a:rPr lang="ru-RU" sz="2000" dirty="0" err="1">
                <a:solidFill>
                  <a:srgbClr val="FF0000"/>
                </a:solidFill>
              </a:rPr>
              <a:t>заохочення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постачальників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до </a:t>
            </a:r>
            <a:r>
              <a:rPr lang="ru-RU" sz="2000" dirty="0" err="1"/>
              <a:t>впровадження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програм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постійного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поліпшування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показників</a:t>
            </a:r>
            <a:r>
              <a:rPr lang="ru-RU" sz="2000" dirty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/>
              <a:t>й до </a:t>
            </a:r>
            <a:r>
              <a:rPr lang="ru-RU" sz="2000" dirty="0" err="1"/>
              <a:t>участі</a:t>
            </a:r>
            <a:r>
              <a:rPr lang="ru-RU" sz="2000" dirty="0"/>
              <a:t> в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спільних</a:t>
            </a:r>
            <a:r>
              <a:rPr lang="ru-RU" sz="2000" dirty="0"/>
              <a:t> </a:t>
            </a:r>
            <a:r>
              <a:rPr lang="ru-RU" sz="2000" dirty="0" err="1"/>
              <a:t>ініціативах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поліпшування</a:t>
            </a:r>
            <a:r>
              <a:rPr lang="ru-RU" sz="2000" dirty="0" smtClean="0"/>
              <a:t>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— </a:t>
            </a:r>
            <a:r>
              <a:rPr lang="ru-RU" sz="2000" dirty="0" err="1"/>
              <a:t>залучення</a:t>
            </a:r>
            <a:r>
              <a:rPr lang="ru-RU" sz="2000" dirty="0"/>
              <a:t> </a:t>
            </a:r>
            <a:r>
              <a:rPr lang="ru-RU" sz="2000" dirty="0" err="1"/>
              <a:t>партнерів</a:t>
            </a:r>
            <a:r>
              <a:rPr lang="ru-RU" sz="2000" dirty="0"/>
              <a:t> до </a:t>
            </a:r>
            <a:r>
              <a:rPr lang="ru-RU" sz="2000" dirty="0" err="1">
                <a:solidFill>
                  <a:srgbClr val="FF0000"/>
                </a:solidFill>
              </a:rPr>
              <a:t>визначення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закупівельних</a:t>
            </a:r>
            <a:r>
              <a:rPr lang="ru-RU" sz="2000" dirty="0">
                <a:solidFill>
                  <a:srgbClr val="FF0000"/>
                </a:solidFill>
              </a:rPr>
              <a:t> потреб </a:t>
            </a:r>
            <a:r>
              <a:rPr lang="ru-RU" sz="2000" dirty="0"/>
              <a:t>і </a:t>
            </a:r>
            <a:r>
              <a:rPr lang="ru-RU" sz="2000" dirty="0" err="1"/>
              <a:t>розробляння</a:t>
            </a:r>
            <a:r>
              <a:rPr lang="ru-RU" sz="2000" dirty="0"/>
              <a:t> </a:t>
            </a:r>
            <a:r>
              <a:rPr lang="ru-RU" sz="2000" dirty="0" err="1"/>
              <a:t>спільної</a:t>
            </a:r>
            <a:r>
              <a:rPr lang="ru-RU" sz="2000" dirty="0"/>
              <a:t> </a:t>
            </a:r>
            <a:r>
              <a:rPr lang="ru-RU" sz="2000" dirty="0" err="1" smtClean="0"/>
              <a:t>стратегії</a:t>
            </a:r>
            <a:r>
              <a:rPr lang="ru-RU" sz="2000" dirty="0" smtClean="0"/>
              <a:t> і т. І.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	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забезпечувати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штатний</a:t>
            </a:r>
            <a:r>
              <a:rPr lang="ru-RU" sz="2000" dirty="0"/>
              <a:t> персонал знав, </a:t>
            </a:r>
            <a:r>
              <a:rPr lang="ru-RU" sz="2000" b="1" dirty="0"/>
              <a:t>як </a:t>
            </a:r>
            <a:r>
              <a:rPr lang="ru-RU" sz="2000" b="1" dirty="0" err="1"/>
              <a:t>отримувати</a:t>
            </a:r>
            <a:r>
              <a:rPr lang="ru-RU" sz="2000" b="1" dirty="0"/>
              <a:t> й </a:t>
            </a:r>
            <a:r>
              <a:rPr lang="ru-RU" sz="2000" b="1" dirty="0" err="1" smtClean="0"/>
              <a:t>інспектувати</a:t>
            </a:r>
            <a:r>
              <a:rPr lang="ru-RU" sz="2000" b="1" dirty="0" smtClean="0"/>
              <a:t> </a:t>
            </a:r>
            <a:r>
              <a:rPr lang="ru-RU" sz="2000" b="1" dirty="0" err="1"/>
              <a:t>закуповувану</a:t>
            </a:r>
            <a:r>
              <a:rPr lang="ru-RU" sz="2000" b="1" dirty="0"/>
              <a:t> </a:t>
            </a:r>
            <a:r>
              <a:rPr lang="ru-RU" sz="2000" b="1" dirty="0" err="1"/>
              <a:t>продукцію</a:t>
            </a:r>
            <a:r>
              <a:rPr lang="ru-RU" sz="2000" dirty="0"/>
              <a:t>,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медичне</a:t>
            </a:r>
            <a:r>
              <a:rPr lang="ru-RU" sz="2000" dirty="0"/>
              <a:t> та </a:t>
            </a:r>
            <a:r>
              <a:rPr lang="ru-RU" sz="2000" dirty="0" err="1"/>
              <a:t>операційне</a:t>
            </a:r>
            <a:r>
              <a:rPr lang="ru-RU" sz="2000" dirty="0"/>
              <a:t> </a:t>
            </a:r>
            <a:r>
              <a:rPr lang="ru-RU" sz="2000" dirty="0" err="1"/>
              <a:t>оснащення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підтримувати</a:t>
            </a:r>
            <a:r>
              <a:rPr lang="ru-RU" sz="2000" dirty="0"/>
              <a:t> </a:t>
            </a:r>
            <a:r>
              <a:rPr lang="ru-RU" sz="2000" dirty="0" err="1" smtClean="0"/>
              <a:t>якісні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медичні</a:t>
            </a:r>
            <a:r>
              <a:rPr lang="ru-RU" sz="2000" dirty="0" smtClean="0"/>
              <a:t> </a:t>
            </a:r>
            <a:r>
              <a:rPr lang="ru-RU" sz="2000" dirty="0" err="1"/>
              <a:t>послуги</a:t>
            </a:r>
            <a:r>
              <a:rPr lang="ru-RU" sz="2000" dirty="0"/>
              <a:t> та догляд. </a:t>
            </a:r>
            <a:endParaRPr lang="ru-RU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	</a:t>
            </a:r>
            <a:r>
              <a:rPr lang="ru-RU" sz="2000" dirty="0" err="1" smtClean="0"/>
              <a:t>Закупівельна</a:t>
            </a:r>
            <a:r>
              <a:rPr lang="ru-RU" sz="2000" dirty="0" smtClean="0"/>
              <a:t> </a:t>
            </a:r>
            <a:r>
              <a:rPr lang="ru-RU" sz="2000" dirty="0" err="1"/>
              <a:t>функція</a:t>
            </a:r>
            <a:r>
              <a:rPr lang="ru-RU" sz="2000" dirty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бути </a:t>
            </a:r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2000" dirty="0" err="1" smtClean="0">
                <a:solidFill>
                  <a:srgbClr val="FF0000"/>
                </a:solidFill>
              </a:rPr>
              <a:t>безпрограшною</a:t>
            </a:r>
            <a:r>
              <a:rPr lang="ru-RU" sz="2000" dirty="0">
                <a:solidFill>
                  <a:srgbClr val="FF0000"/>
                </a:solidFill>
              </a:rPr>
              <a:t>» </a:t>
            </a:r>
            <a:r>
              <a:rPr lang="ru-RU" sz="2000" dirty="0"/>
              <a:t>як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постачальника</a:t>
            </a:r>
            <a:r>
              <a:rPr lang="ru-RU" sz="2000" dirty="0"/>
              <a:t>, так і для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. 	</a:t>
            </a:r>
            <a:endParaRPr lang="ru-RU" sz="2000" dirty="0"/>
          </a:p>
        </p:txBody>
      </p:sp>
      <p:pic>
        <p:nvPicPr>
          <p:cNvPr id="80899" name="Picture 4" descr="C:\Users\Влад\Desktop\dosta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2921000"/>
            <a:ext cx="2770187" cy="2389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7.4. ЗАКУПІВЛЯ</a:t>
            </a:r>
            <a:endParaRPr lang="uk-UA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0611" name="Содержимое 2"/>
          <p:cNvSpPr>
            <a:spLocks noGrp="1"/>
          </p:cNvSpPr>
          <p:nvPr>
            <p:ph idx="1"/>
          </p:nvPr>
        </p:nvSpPr>
        <p:spPr>
          <a:xfrm>
            <a:off x="3367088" y="781050"/>
            <a:ext cx="8824912" cy="5884863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uk-UA" altLang="ru-RU" sz="2000" b="1" dirty="0"/>
              <a:t>7.4.1. </a:t>
            </a:r>
            <a:r>
              <a:rPr lang="uk-UA" altLang="ru-RU" sz="2000" b="1" i="1" dirty="0"/>
              <a:t>Процес закупівлі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 err="1"/>
              <a:t>Організація</a:t>
            </a:r>
            <a:r>
              <a:rPr lang="ru-RU" altLang="ru-RU" sz="2000" dirty="0"/>
              <a:t> повинна </a:t>
            </a:r>
            <a:r>
              <a:rPr lang="ru-RU" altLang="ru-RU" sz="2000" b="1" dirty="0" err="1"/>
              <a:t>забезпечити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відповідність</a:t>
            </a:r>
            <a:r>
              <a:rPr lang="ru-RU" altLang="ru-RU" sz="2000" b="1" dirty="0"/>
              <a:t> </a:t>
            </a:r>
            <a:r>
              <a:rPr lang="ru-RU" altLang="ru-RU" sz="2000" dirty="0" err="1"/>
              <a:t>закуповуваної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продукції</a:t>
            </a:r>
            <a:r>
              <a:rPr lang="ru-RU" altLang="ru-RU" sz="2000" dirty="0"/>
              <a:t>, </a:t>
            </a:r>
            <a:r>
              <a:rPr lang="ru-RU" altLang="ru-RU" sz="2000" b="1" dirty="0" err="1"/>
              <a:t>встановленим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закупівельним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вимогам</a:t>
            </a:r>
            <a:r>
              <a:rPr lang="ru-RU" altLang="ru-RU" sz="2000" b="1" dirty="0"/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 err="1" smtClean="0"/>
              <a:t>Організація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повинна </a:t>
            </a:r>
            <a:r>
              <a:rPr lang="ru-RU" alt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оцінювати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alt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вибирати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постачальників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беручи</a:t>
            </a:r>
            <a:r>
              <a:rPr lang="ru-RU" altLang="ru-RU" sz="2000" dirty="0"/>
              <a:t> до </a:t>
            </a:r>
            <a:r>
              <a:rPr lang="ru-RU" altLang="ru-RU" sz="2000" dirty="0" err="1"/>
              <a:t>уваги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їх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здатність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постачати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продукцію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відповідно</a:t>
            </a:r>
            <a:r>
              <a:rPr lang="ru-RU" altLang="ru-RU" sz="2000" dirty="0"/>
              <a:t> до </a:t>
            </a:r>
            <a:r>
              <a:rPr lang="ru-RU" altLang="ru-RU" sz="2000" dirty="0" err="1"/>
              <a:t>вимог</a:t>
            </a:r>
            <a:r>
              <a:rPr lang="ru-RU" altLang="ru-RU" sz="2000" dirty="0"/>
              <a:t> </a:t>
            </a:r>
            <a:r>
              <a:rPr lang="ru-RU" altLang="ru-RU" sz="2000" dirty="0" err="1" smtClean="0"/>
              <a:t>організації</a:t>
            </a:r>
            <a:r>
              <a:rPr lang="ru-RU" altLang="ru-RU" sz="2000" dirty="0" smtClean="0"/>
              <a:t> </a:t>
            </a:r>
            <a:r>
              <a:rPr lang="ru-RU" altLang="ru-RU" sz="2000" b="1" i="1" dirty="0" smtClean="0"/>
              <a:t>(</a:t>
            </a:r>
            <a:r>
              <a:rPr lang="ru-RU" altLang="ru-RU" sz="2000" b="1" i="1" dirty="0" err="1" smtClean="0"/>
              <a:t>Довідник</a:t>
            </a:r>
            <a:r>
              <a:rPr lang="ru-RU" altLang="ru-RU" sz="2000" b="1" i="1" dirty="0" smtClean="0"/>
              <a:t> </a:t>
            </a:r>
            <a:r>
              <a:rPr lang="ru-RU" altLang="ru-RU" sz="2000" b="1" i="1" dirty="0" err="1" smtClean="0"/>
              <a:t>зовнішніх</a:t>
            </a:r>
            <a:r>
              <a:rPr lang="ru-RU" altLang="ru-RU" sz="2000" b="1" i="1" dirty="0" smtClean="0"/>
              <a:t> </a:t>
            </a:r>
            <a:r>
              <a:rPr lang="ru-RU" altLang="ru-RU" sz="2000" b="1" i="1" dirty="0" err="1" smtClean="0"/>
              <a:t>ресурсів</a:t>
            </a:r>
            <a:r>
              <a:rPr lang="ru-RU" altLang="ru-RU" sz="2000" b="1" i="1" dirty="0" smtClean="0"/>
              <a:t> та </a:t>
            </a:r>
            <a:r>
              <a:rPr lang="ru-RU" altLang="ru-RU" sz="2000" b="1" i="1" dirty="0" err="1" smtClean="0"/>
              <a:t>їх</a:t>
            </a:r>
            <a:r>
              <a:rPr lang="ru-RU" altLang="ru-RU" sz="2000" b="1" i="1" dirty="0" smtClean="0"/>
              <a:t> </a:t>
            </a:r>
            <a:r>
              <a:rPr lang="ru-RU" altLang="ru-RU" sz="2000" b="1" i="1" dirty="0" err="1" smtClean="0"/>
              <a:t>рекомендованих</a:t>
            </a:r>
            <a:r>
              <a:rPr lang="ru-RU" altLang="ru-RU" sz="2000" b="1" i="1" dirty="0" smtClean="0"/>
              <a:t> </a:t>
            </a:r>
            <a:r>
              <a:rPr lang="ru-RU" altLang="ru-RU" sz="2000" b="1" i="1" dirty="0" err="1" smtClean="0"/>
              <a:t>постачальників</a:t>
            </a:r>
            <a:r>
              <a:rPr lang="ru-RU" altLang="ru-RU" sz="2000" b="1" i="1" dirty="0" smtClean="0"/>
              <a:t>, 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</a:t>
            </a:r>
            <a:r>
              <a:rPr lang="ru-RU" alt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постачальників</a:t>
            </a:r>
            <a:r>
              <a:rPr lang="ru-RU" altLang="ru-RU" sz="2000" b="1" i="1" dirty="0" smtClean="0"/>
              <a:t>). </a:t>
            </a:r>
            <a:endParaRPr lang="ru-RU" altLang="ru-RU" sz="2000" b="1" i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 err="1"/>
              <a:t>Потрібно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встановити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критерії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вибирання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оцінювання</a:t>
            </a:r>
            <a:r>
              <a:rPr lang="ru-RU" altLang="ru-RU" sz="2000" dirty="0"/>
              <a:t> та повторного </a:t>
            </a:r>
            <a:r>
              <a:rPr lang="ru-RU" altLang="ru-RU" sz="2000" dirty="0" err="1"/>
              <a:t>оцінювання</a:t>
            </a:r>
            <a:r>
              <a:rPr lang="ru-RU" altLang="ru-RU" sz="2000" dirty="0" smtClean="0"/>
              <a:t>. </a:t>
            </a:r>
            <a:r>
              <a:rPr lang="ru-RU" altLang="ru-RU" sz="2000" b="1" dirty="0" err="1" smtClean="0"/>
              <a:t>Отримувати</a:t>
            </a:r>
            <a:r>
              <a:rPr lang="ru-RU" altLang="ru-RU" sz="2000" b="1" dirty="0" smtClean="0"/>
              <a:t> те, </a:t>
            </a:r>
            <a:r>
              <a:rPr lang="ru-RU" altLang="ru-RU" sz="2000" b="1" dirty="0" err="1" smtClean="0"/>
              <a:t>що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замовлено</a:t>
            </a:r>
            <a:r>
              <a:rPr lang="ru-RU" altLang="ru-RU" sz="2000" b="1" dirty="0" smtClean="0"/>
              <a:t>!</a:t>
            </a:r>
            <a:endParaRPr lang="ru-RU" altLang="ru-RU" sz="20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 err="1"/>
              <a:t>Потрібно</a:t>
            </a:r>
            <a:r>
              <a:rPr lang="ru-RU" altLang="ru-RU" sz="2000" dirty="0"/>
              <a:t> вести </a:t>
            </a:r>
            <a:r>
              <a:rPr lang="ru-RU" altLang="ru-RU" sz="2000" dirty="0" err="1"/>
              <a:t>протоколи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щодо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результатів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оцінювання</a:t>
            </a:r>
            <a:r>
              <a:rPr lang="ru-RU" altLang="ru-RU" sz="2000" dirty="0"/>
              <a:t> та </a:t>
            </a:r>
            <a:r>
              <a:rPr lang="ru-RU" altLang="ru-RU" sz="2000" dirty="0" smtClean="0"/>
              <a:t>будь-</a:t>
            </a:r>
            <a:r>
              <a:rPr lang="ru-RU" altLang="ru-RU" sz="2000" dirty="0" err="1" smtClean="0"/>
              <a:t>яких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необхідних</a:t>
            </a:r>
            <a:r>
              <a:rPr lang="ru-RU" altLang="ru-RU" sz="2000" dirty="0" smtClean="0"/>
              <a:t> </a:t>
            </a:r>
            <a:r>
              <a:rPr lang="ru-RU" altLang="ru-RU" sz="2000" dirty="0" err="1"/>
              <a:t>дій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передбачених</a:t>
            </a:r>
            <a:r>
              <a:rPr lang="ru-RU" altLang="ru-RU" sz="2000" dirty="0"/>
              <a:t> за </a:t>
            </a:r>
            <a:r>
              <a:rPr lang="ru-RU" altLang="ru-RU" sz="2000" dirty="0" err="1"/>
              <a:t>цими</a:t>
            </a:r>
            <a:r>
              <a:rPr lang="ru-RU" altLang="ru-RU" sz="2000" dirty="0"/>
              <a:t> результатами </a:t>
            </a:r>
            <a:r>
              <a:rPr lang="ru-RU" altLang="ru-RU" sz="2000" dirty="0" smtClean="0"/>
              <a:t> 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alt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постачальників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відповідності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критеріям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вибору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alt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uk-UA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Необхідно накопичувати базу даних документів, що супроводжують закупівлі (рахунки-фактуру, сертифікати, паспорта </a:t>
            </a:r>
            <a:r>
              <a:rPr lang="ru-RU" altLang="ru-RU" sz="2000" dirty="0" smtClean="0"/>
              <a:t>на </a:t>
            </a:r>
            <a:r>
              <a:rPr lang="ru-RU" altLang="ru-RU" sz="2000" dirty="0" err="1"/>
              <a:t>продукцію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процеси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обладнання</a:t>
            </a:r>
            <a:r>
              <a:rPr lang="ru-RU" altLang="ru-RU" sz="2000" dirty="0"/>
              <a:t>, </a:t>
            </a:r>
            <a:r>
              <a:rPr lang="ru-RU" altLang="ru-RU" sz="2000" dirty="0" smtClean="0"/>
              <a:t>персонал </a:t>
            </a:r>
            <a:r>
              <a:rPr lang="ru-RU" altLang="ru-RU" sz="2000" dirty="0" err="1" smtClean="0"/>
              <a:t>постачальника</a:t>
            </a:r>
            <a:r>
              <a:rPr lang="ru-RU" altLang="ru-RU" sz="2000" dirty="0" smtClean="0"/>
              <a:t>)</a:t>
            </a:r>
            <a:endParaRPr lang="ru-RU" alt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</a:t>
            </a:r>
            <a:r>
              <a:rPr lang="ru-RU" altLang="ru-RU" sz="2000" dirty="0" smtClean="0"/>
              <a:t>	</a:t>
            </a:r>
            <a:endParaRPr lang="uk-UA" altLang="ru-RU" sz="2000" b="1" i="1" dirty="0"/>
          </a:p>
        </p:txBody>
      </p:sp>
      <p:sp>
        <p:nvSpPr>
          <p:cNvPr id="81923" name="Номер слайда 3"/>
          <p:cNvSpPr txBox="1">
            <a:spLocks noGrp="1"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AC6130A-B103-4864-854F-A650EF35EC0F}" type="slidenum">
              <a:rPr lang="ru-RU" altLang="ru-RU" sz="1200">
                <a:solidFill>
                  <a:srgbClr val="898989"/>
                </a:solidFill>
              </a:rPr>
              <a:pPr algn="r"/>
              <a:t>47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81924" name="Picture 5" descr="C:\Users\Влад\Desktop\zak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375"/>
            <a:ext cx="3352800" cy="351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737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/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6.7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ПРИРОДНІ РЕСУРСИ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6" name="Объект 2"/>
          <p:cNvSpPr>
            <a:spLocks noGrp="1"/>
          </p:cNvSpPr>
          <p:nvPr>
            <p:ph idx="1"/>
          </p:nvPr>
        </p:nvSpPr>
        <p:spPr>
          <a:xfrm>
            <a:off x="609600" y="1181100"/>
            <a:ext cx="10972800" cy="4945063"/>
          </a:xfrm>
        </p:spPr>
        <p:txBody>
          <a:bodyPr/>
          <a:lstStyle/>
          <a:p>
            <a:r>
              <a:rPr lang="ru-RU" altLang="ru-RU" smtClean="0"/>
              <a:t>Треба зосередити увагу на наявності природних ресурсів, які можуть впливати на показники діяльності організації. Хоча ці ресурси є часто поза безпосереднім контролем з боку організації, вони можуть мати значний позитивний або негативний вплив на її результати. </a:t>
            </a:r>
          </a:p>
          <a:p>
            <a:r>
              <a:rPr lang="ru-RU" altLang="ru-RU" smtClean="0"/>
              <a:t>В організації мають бути плани або плани дій на випадок непередбачених обставин для забезпечення ресурсами чи їх заміни, щоб запобігти негативним впливам на дії організації або унайменшити їх.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36575"/>
          </a:xfrm>
        </p:spPr>
        <p:txBody>
          <a:bodyPr/>
          <a:lstStyle/>
          <a:p>
            <a:pPr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6.8. ФІНАНСОВІ РЕСУРСИ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0" name="Объект 2"/>
          <p:cNvSpPr>
            <a:spLocks noGrp="1"/>
          </p:cNvSpPr>
          <p:nvPr>
            <p:ph idx="1"/>
          </p:nvPr>
        </p:nvSpPr>
        <p:spPr>
          <a:xfrm>
            <a:off x="146050" y="708025"/>
            <a:ext cx="9012238" cy="6089650"/>
          </a:xfrm>
        </p:spPr>
        <p:txBody>
          <a:bodyPr/>
          <a:lstStyle/>
          <a:p>
            <a:r>
              <a:rPr lang="ru-RU" sz="2400" smtClean="0"/>
              <a:t>Керування ресурсами має охоплювати дії щодо </a:t>
            </a:r>
            <a:r>
              <a:rPr lang="ru-RU" sz="2400" b="1" smtClean="0"/>
              <a:t>визначення потреб </a:t>
            </a:r>
            <a:r>
              <a:rPr lang="ru-RU" sz="2400" smtClean="0"/>
              <a:t>у фінансових ресурсах і їхніх джерел. </a:t>
            </a:r>
          </a:p>
          <a:p>
            <a:r>
              <a:rPr lang="ru-RU" sz="2400" smtClean="0"/>
              <a:t>Керівництво має </a:t>
            </a:r>
            <a:r>
              <a:rPr lang="ru-RU" sz="2400" b="1" smtClean="0"/>
              <a:t>планувати, забезпечувати та контролювати </a:t>
            </a:r>
            <a:r>
              <a:rPr lang="ru-RU" sz="2400" smtClean="0"/>
              <a:t>фінансові ресурси, необхідні для впроваджування й підтримування результативної та ефективної системи управління якістю і для досягнення цілей організації. </a:t>
            </a:r>
          </a:p>
          <a:p>
            <a:r>
              <a:rPr lang="ru-RU" sz="2400" smtClean="0"/>
              <a:t>Керівництво має також передбачати </a:t>
            </a:r>
            <a:r>
              <a:rPr lang="ru-RU" sz="2400" b="1" smtClean="0"/>
              <a:t>розробляння інноваційних фінансових </a:t>
            </a:r>
            <a:r>
              <a:rPr lang="ru-RU" sz="2400" smtClean="0"/>
              <a:t>методів для підтримання та сприяння поліпшуванню діяльності організації.</a:t>
            </a:r>
          </a:p>
          <a:p>
            <a:r>
              <a:rPr lang="ru-RU" sz="2400" smtClean="0"/>
              <a:t>Звітність з цих питань може бути засобом </a:t>
            </a:r>
            <a:r>
              <a:rPr lang="ru-RU" sz="2400" b="1" smtClean="0"/>
              <a:t>визначення нерезультативних чи неефективних дій </a:t>
            </a:r>
            <a:r>
              <a:rPr lang="ru-RU" sz="2400" smtClean="0"/>
              <a:t>та</a:t>
            </a:r>
          </a:p>
          <a:p>
            <a:pPr>
              <a:buFontTx/>
              <a:buNone/>
            </a:pPr>
            <a:r>
              <a:rPr lang="ru-RU" sz="2400" smtClean="0"/>
              <a:t>ініціювання відповідних дій </a:t>
            </a:r>
            <a:r>
              <a:rPr lang="ru-RU" sz="2400" b="1" smtClean="0"/>
              <a:t>щодо поліпшування.</a:t>
            </a:r>
          </a:p>
        </p:txBody>
      </p:sp>
      <p:pic>
        <p:nvPicPr>
          <p:cNvPr id="83971" name="Picture 5" descr="C:\Users\Влад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5525" y="2174875"/>
            <a:ext cx="3546475" cy="30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sz="half" idx="4294967295"/>
          </p:nvPr>
        </p:nvSpPr>
        <p:spPr bwMode="black">
          <a:xfrm>
            <a:off x="0" y="998538"/>
            <a:ext cx="11704638" cy="5554662"/>
          </a:xfrm>
        </p:spPr>
        <p:txBody>
          <a:bodyPr lIns="182880" tIns="91440"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uk-UA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Орієнтація </a:t>
            </a:r>
            <a:r>
              <a:rPr lang="uk-UA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пацієнта </a:t>
            </a:r>
            <a:r>
              <a:rPr lang="uk-UA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надавати допомогу з огляду та відповідно до індивідуальних потреб та уподобань пацієнтів, щоб задоволення очікувань пацієнта стали основоположними для прийняття всіх клінічних рішень. </a:t>
            </a:r>
          </a:p>
          <a:p>
            <a:pPr marL="381000" indent="-381000"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uk-UA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uk-UA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забезпечувати захист пацієнтів від ушкоджень у процесі надання медичної допомоги. </a:t>
            </a:r>
          </a:p>
          <a:p>
            <a:pPr marL="381000" indent="-381000"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uk-UA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Ефективність (клінічна результативність)</a:t>
            </a:r>
            <a:r>
              <a:rPr lang="uk-UA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надавати допомогу за принципами доказової медицини лише тим, кому така допомога покращить стан, та не надавати її у випадку, коли допомога може зашкодити (уникати недостатнього та надмірного втручання).</a:t>
            </a:r>
          </a:p>
          <a:p>
            <a:pPr marL="381000" indent="-381000"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uk-UA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Своєчасність </a:t>
            </a:r>
            <a:r>
              <a:rPr lang="uk-UA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скоротити час очікування та уникати затримок, які іноді можуть завдати шкоди не лише тим, хто послуги отримує, але й тим, хто їх надає.</a:t>
            </a:r>
          </a:p>
          <a:p>
            <a:pPr marL="381000" indent="-381000"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uk-UA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Раціональність (економічна ефективність) </a:t>
            </a:r>
            <a:r>
              <a:rPr lang="uk-UA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уникати нераціонального використання обладнання, ресурсів, ідей та енергії.</a:t>
            </a:r>
          </a:p>
          <a:p>
            <a:pPr marL="381000" indent="-381000"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uk-UA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Справедливість</a:t>
            </a:r>
            <a:r>
              <a:rPr lang="uk-UA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повага до прав пацієнта, забезпечувати надання медичної допомоги одного рівня якості незалежно від особистих характеристик як, наприклад, стать, національність, місце проживання та соціально-економічний статус. </a:t>
            </a:r>
          </a:p>
          <a:p>
            <a:pPr marL="381000" indent="-381000" eaLnBrk="1" hangingPunct="1">
              <a:lnSpc>
                <a:spcPct val="120000"/>
              </a:lnSpc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81000" indent="-381000" eaLnBrk="1" hangingPunct="1">
              <a:lnSpc>
                <a:spcPct val="120000"/>
              </a:lnSpc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ru-RU" sz="1800" dirty="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9338" y="228600"/>
            <a:ext cx="11142662" cy="728663"/>
          </a:xfrm>
        </p:spPr>
        <p:txBody>
          <a:bodyPr lIns="45720" rIns="45720" rtlCol="0" anchor="t">
            <a:no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uk-UA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ШІСТЬ ВИМІРІВ ЯКОСТІ МЕДИЧНОЇ ДОПОМОГИ  – </a:t>
            </a:r>
            <a:r>
              <a:rPr lang="uk-UA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СТОРІЧЧЯ </a:t>
            </a:r>
            <a:r>
              <a:rPr lang="uk-UA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(ІНСТИТУТ МЕДИЦИНИ ПРИ НАЦІОНАЛЬНІЙ АКАДЕМІЇ НАУК США, 2001 рік)</a:t>
            </a:r>
          </a:p>
        </p:txBody>
      </p:sp>
      <p:sp>
        <p:nvSpPr>
          <p:cNvPr id="24579" name="Номер слайда 1"/>
          <p:cNvSpPr txBox="1">
            <a:spLocks noGrp="1"/>
          </p:cNvSpPr>
          <p:nvPr/>
        </p:nvSpPr>
        <p:spPr bwMode="auto">
          <a:xfrm>
            <a:off x="5334000" y="6172200"/>
            <a:ext cx="182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fld id="{795AB3C3-3812-4CDD-B148-76117354D473}" type="slidenum">
              <a:rPr lang="ru-RU" altLang="ru-RU" sz="1200" b="1">
                <a:solidFill>
                  <a:srgbClr val="000000"/>
                </a:solidFill>
              </a:rPr>
              <a:pPr algn="ctr" eaLnBrk="0" hangingPunct="0"/>
              <a:t>5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665163" y="274638"/>
            <a:ext cx="10626725" cy="633412"/>
          </a:xfrm>
        </p:spPr>
        <p:txBody>
          <a:bodyPr/>
          <a:lstStyle/>
          <a:p>
            <a:pPr>
              <a:defRPr/>
            </a:pPr>
            <a:r>
              <a:rPr lang="uk-UA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ВИМІРЮВАННЯ, АНАЛІЗУВАННЯ ТА ПОЛІПШУВАННЯ</a:t>
            </a:r>
            <a:r>
              <a:rPr lang="uk-UA" altLang="ru-RU" sz="2800" dirty="0"/>
              <a:t/>
            </a:r>
            <a:br>
              <a:rPr lang="uk-UA" altLang="ru-RU" sz="2800" dirty="0"/>
            </a:br>
            <a:endParaRPr lang="uk-UA" alt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8" y="1285875"/>
            <a:ext cx="11029950" cy="51435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sz="2400" dirty="0" smtClean="0"/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Необхідно чітко розрізняти і виділяти такі </a:t>
            </a:r>
            <a:r>
              <a:rPr lang="uk-UA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об'єкти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завдання моніторингу та вимірювань: 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Моніторинг та вимірювання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самої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метою підтвердження її відповідності встановленим вимогам.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Оперативний моніторинг і вимірювання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технологічних параметрів перебігу основних і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допоміжних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Стратегічний моніторинг та вимірювання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менеджменту якості</a:t>
            </a:r>
          </a:p>
          <a:p>
            <a:pPr marL="0" indent="0">
              <a:buFontTx/>
              <a:buNone/>
              <a:defRPr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ru-RU" sz="2400" dirty="0" err="1" smtClean="0"/>
              <a:t>Потрібно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ця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охоплювала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статистичних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методів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сфери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.</a:t>
            </a:r>
            <a:endParaRPr lang="uk-UA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Объект 2"/>
          <p:cNvSpPr>
            <a:spLocks noGrp="1"/>
          </p:cNvSpPr>
          <p:nvPr>
            <p:ph idx="1"/>
          </p:nvPr>
        </p:nvSpPr>
        <p:spPr>
          <a:xfrm>
            <a:off x="788988" y="549275"/>
            <a:ext cx="10626725" cy="5759450"/>
          </a:xfrm>
        </p:spPr>
        <p:txBody>
          <a:bodyPr rtlCol="0">
            <a:normAutofit fontScale="92500"/>
          </a:bodyPr>
          <a:lstStyle/>
          <a:p>
            <a:pPr marL="0" indent="449263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систематичний процес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збору інформації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щодо результативності клінічної або неклінічної діяльності, роботи або систем.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Моніторинг може бути </a:t>
            </a: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періодичним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безперервним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Він може застосовуватись відносно конкретних проблемних питань або для перевірки ключових частин роботи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(Проект ЄС «Сприяння реформі вторинної медичної допомоги в Україні» NHS QIS, 2005.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ISBN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1-84404-340-1)</a:t>
            </a:r>
          </a:p>
          <a:p>
            <a:pPr marL="0" indent="449263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 вимірювання 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сукупність операцій для встановлення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значення величини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(ДСТУ ISO 9000:2007,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9000:2005, IDT. Системи управління якістю. Основні положення та словник термінів)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cs typeface="Times New Roman" pitchFamily="18" charset="0"/>
            </a:endParaRPr>
          </a:p>
          <a:p>
            <a:pPr marL="0" indent="449263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систематичне вивчення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 досліджуваний об'єкт/процес, а також дослідження процесу реалізації заходів або їх наслідків для розробки рекомендацій з подальшої оптимізації діяльності, підвищення її ефективності та результативності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 (Наказ МОЗ України від 11 березня 2011 року N 141/21 «Про затвердження Методичних рекомендацій «Уніфікована методика розробки індикаторів якості медичної допомоги»).</a:t>
            </a:r>
            <a:endParaRPr lang="ru-RU" sz="1200" dirty="0">
              <a:cs typeface="Times New Roman" pitchFamily="18" charset="0"/>
            </a:endParaRPr>
          </a:p>
          <a:p>
            <a:pPr marL="274320" indent="449263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1600" dirty="0">
              <a:cs typeface="Times New Roman" pitchFamily="18" charset="0"/>
            </a:endParaRPr>
          </a:p>
          <a:p>
            <a:pPr marL="274320" indent="449263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176213"/>
            <a:ext cx="7966075" cy="6921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ОЦІНКИ ЯМД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63925" y="858838"/>
            <a:ext cx="471487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Набір критеріїв і стандартів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Еталонна ефективність (А)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95700" y="2268538"/>
            <a:ext cx="4103688" cy="12366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Оцінка діяльності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Фактична ефективність (В)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81875" y="5334000"/>
            <a:ext cx="384016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Прийняття рішень </a:t>
            </a:r>
          </a:p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проведення коригувальних</a:t>
            </a:r>
          </a:p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запобіжних дій 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5675" y="5334000"/>
            <a:ext cx="413067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Постановка нових цілей, використання даних</a:t>
            </a:r>
          </a:p>
          <a:p>
            <a:pPr algn="ctr"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метою навчання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573713" y="1800225"/>
            <a:ext cx="484187" cy="57785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351088" y="3467100"/>
            <a:ext cx="865187" cy="1774825"/>
          </a:xfrm>
          <a:prstGeom prst="curvedRightArrow">
            <a:avLst>
              <a:gd name="adj1" fmla="val 25000"/>
              <a:gd name="adj2" fmla="val 50000"/>
              <a:gd name="adj3" fmla="val 1979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8759825" y="3424238"/>
            <a:ext cx="731838" cy="1795462"/>
          </a:xfrm>
          <a:prstGeom prst="curved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563" y="2371725"/>
            <a:ext cx="263683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Відповідність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51800" y="2371725"/>
            <a:ext cx="280987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Невідповідність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1" name="Номер слайда 1"/>
          <p:cNvSpPr txBox="1">
            <a:spLocks noGrp="1"/>
          </p:cNvSpPr>
          <p:nvPr/>
        </p:nvSpPr>
        <p:spPr bwMode="auto">
          <a:xfrm>
            <a:off x="861060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E0D7662-8D73-402A-BE1B-95D27225DDB2}" type="slidenum">
              <a:rPr lang="ru-RU" altLang="ru-RU" sz="1000">
                <a:solidFill>
                  <a:srgbClr val="000000"/>
                </a:solidFill>
                <a:latin typeface="Arial" charset="0"/>
              </a:rPr>
              <a:pPr algn="r"/>
              <a:t>52</a:t>
            </a:fld>
            <a:endParaRPr lang="ru-RU" altLang="ru-RU" sz="10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Заголовок 1"/>
          <p:cNvSpPr>
            <a:spLocks noGrp="1"/>
          </p:cNvSpPr>
          <p:nvPr>
            <p:ph type="title"/>
          </p:nvPr>
        </p:nvSpPr>
        <p:spPr>
          <a:xfrm>
            <a:off x="442913" y="180975"/>
            <a:ext cx="11291887" cy="936625"/>
          </a:xfrm>
        </p:spPr>
        <p:txBody>
          <a:bodyPr/>
          <a:lstStyle/>
          <a:p>
            <a:pPr>
              <a:defRPr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ВИМІРЮВАННЯ, АНАЛІЗУВАННЯ ТА ПОЛІПШУВАННЯ</a:t>
            </a:r>
          </a:p>
        </p:txBody>
      </p:sp>
      <p:sp>
        <p:nvSpPr>
          <p:cNvPr id="88066" name="Объект 2"/>
          <p:cNvSpPr>
            <a:spLocks noGrp="1"/>
          </p:cNvSpPr>
          <p:nvPr>
            <p:ph idx="1"/>
          </p:nvPr>
        </p:nvSpPr>
        <p:spPr>
          <a:xfrm>
            <a:off x="269875" y="1131888"/>
            <a:ext cx="7821613" cy="531018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	</a:t>
            </a: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8.2.1 Вимірювання та моніторинг </a:t>
            </a:r>
            <a:r>
              <a:rPr lang="ru-RU" altLang="ru-RU" sz="28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показників системи </a:t>
            </a:r>
            <a:endParaRPr lang="ru-RU" altLang="ru-RU" sz="2800" smtClean="0"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sz="2800" smtClean="0">
                <a:ea typeface="Calibri" pitchFamily="34" charset="0"/>
                <a:cs typeface="Times New Roman" pitchFamily="18" charset="0"/>
              </a:rPr>
              <a:t>Методи:</a:t>
            </a:r>
          </a:p>
          <a:p>
            <a:pPr>
              <a:buFont typeface="Wingdings" pitchFamily="2" charset="2"/>
              <a:buNone/>
            </a:pP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— вивчення задоволеності замовників та інших зацікавлених сторін;</a:t>
            </a:r>
          </a:p>
          <a:p>
            <a:pPr>
              <a:buFont typeface="Wingdings" pitchFamily="2" charset="2"/>
              <a:buNone/>
            </a:pPr>
            <a:r>
              <a:rPr lang="uk-UA" altLang="ru-RU" sz="2800" smtClean="0">
                <a:ea typeface="Calibri" pitchFamily="34" charset="0"/>
                <a:cs typeface="Times New Roman" pitchFamily="18" charset="0"/>
              </a:rPr>
              <a:t>— внутрішні аудити;</a:t>
            </a:r>
          </a:p>
          <a:p>
            <a:pPr>
              <a:buFont typeface="Wingdings" pitchFamily="2" charset="2"/>
              <a:buNone/>
            </a:pPr>
            <a:r>
              <a:rPr lang="uk-UA" altLang="ru-RU" sz="2800" smtClean="0">
                <a:ea typeface="Calibri" pitchFamily="34" charset="0"/>
                <a:cs typeface="Times New Roman" pitchFamily="18" charset="0"/>
              </a:rPr>
              <a:t>— вимірювання фінансових показників;</a:t>
            </a:r>
          </a:p>
          <a:p>
            <a:pPr>
              <a:buFont typeface="Wingdings" pitchFamily="2" charset="2"/>
              <a:buNone/>
            </a:pPr>
            <a:r>
              <a:rPr lang="uk-UA" altLang="ru-RU" sz="2800" smtClean="0">
                <a:ea typeface="Calibri" pitchFamily="34" charset="0"/>
                <a:cs typeface="Times New Roman" pitchFamily="18" charset="0"/>
              </a:rPr>
              <a:t>— самооцінювання.</a:t>
            </a:r>
            <a:endParaRPr lang="uk-UA" altLang="ru-RU" sz="28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alt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88067" name="Picture 4" descr="C:\Users\Влад\Desktop\70580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525" y="3449638"/>
            <a:ext cx="5070475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Заголовок 1"/>
          <p:cNvSpPr>
            <a:spLocks noGrp="1"/>
          </p:cNvSpPr>
          <p:nvPr>
            <p:ph type="title"/>
          </p:nvPr>
        </p:nvSpPr>
        <p:spPr>
          <a:xfrm>
            <a:off x="1011238" y="277813"/>
            <a:ext cx="10418762" cy="936625"/>
          </a:xfrm>
        </p:spPr>
        <p:txBody>
          <a:bodyPr/>
          <a:lstStyle/>
          <a:p>
            <a:pPr>
              <a:defRPr/>
            </a:pPr>
            <a:r>
              <a:rPr lang="uk-UA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ВИМІРЮВАННЯ, АНАЛІЗУВАННЯ ТА ПОЛІПШУВАННЯ</a:t>
            </a:r>
          </a:p>
        </p:txBody>
      </p:sp>
      <p:sp>
        <p:nvSpPr>
          <p:cNvPr id="89090" name="Объект 2"/>
          <p:cNvSpPr>
            <a:spLocks noGrp="1"/>
          </p:cNvSpPr>
          <p:nvPr>
            <p:ph idx="1"/>
          </p:nvPr>
        </p:nvSpPr>
        <p:spPr>
          <a:xfrm>
            <a:off x="3906838" y="1214438"/>
            <a:ext cx="7700962" cy="5421312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z="2000" smtClean="0">
                <a:ea typeface="Calibri" pitchFamily="34" charset="0"/>
                <a:cs typeface="Times New Roman" pitchFamily="18" charset="0"/>
              </a:rPr>
              <a:t>	</a:t>
            </a:r>
            <a:endParaRPr lang="uk-UA" altLang="ru-RU" sz="20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000" smtClean="0">
                <a:ea typeface="Calibri" pitchFamily="34" charset="0"/>
                <a:cs typeface="Times New Roman" pitchFamily="18" charset="0"/>
              </a:rPr>
              <a:t>	</a:t>
            </a:r>
            <a:r>
              <a:rPr lang="uk-UA" alt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altLang="ru-RU" sz="2400" b="1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8.2.1. Задоволеність замовника.</a:t>
            </a:r>
          </a:p>
          <a:p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Організація повинна відстежувати інформацію стосовно сприйняття замовником того, чи </a:t>
            </a:r>
            <a:r>
              <a:rPr lang="uk-UA" altLang="ru-RU" sz="24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задовольнила вона його вимоги</a:t>
            </a:r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оскільки це є одним з показників функціювання системи управління якістю. </a:t>
            </a:r>
          </a:p>
          <a:p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Потрібно визначити методи отримання та використання цієї інформації </a:t>
            </a:r>
            <a:r>
              <a:rPr lang="uk-UA" altLang="ru-RU" sz="24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(соціологічні опитування, звернення громадян, публікації в пресі, особисті прийоми).</a:t>
            </a:r>
          </a:p>
          <a:p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Сприйняття продукції і самої організації постачальника споживачем є </a:t>
            </a:r>
            <a:r>
              <a:rPr lang="uk-UA" altLang="ru-RU" sz="24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найважливіша міра ефективності </a:t>
            </a:r>
            <a:r>
              <a:rPr lang="uk-UA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 менеджменту якості</a:t>
            </a:r>
          </a:p>
          <a:p>
            <a:pPr>
              <a:buFont typeface="Wingdings" pitchFamily="2" charset="2"/>
              <a:buNone/>
            </a:pPr>
            <a:endParaRPr lang="uk-UA" altLang="ru-RU" sz="24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9091" name="Picture 2" descr="C:\Users\Влад\Desktop\galeria-1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7163"/>
            <a:ext cx="4141788" cy="289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234950"/>
            <a:ext cx="7315200" cy="58912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smtClean="0">
                <a:solidFill>
                  <a:srgbClr val="FF3300"/>
                </a:solidFill>
              </a:rPr>
              <a:t>	</a:t>
            </a:r>
            <a:r>
              <a:rPr lang="ru-RU" altLang="ru-RU" sz="2400" smtClean="0"/>
              <a:t>Задоволеність споживачів (</a:t>
            </a:r>
            <a:r>
              <a:rPr lang="en-US" altLang="ru-RU" sz="2400" smtClean="0"/>
              <a:t>customer satisfaction) - </a:t>
            </a:r>
            <a:r>
              <a:rPr lang="ru-RU" altLang="ru-RU" sz="2400" smtClean="0"/>
              <a:t>це </a:t>
            </a:r>
            <a:r>
              <a:rPr lang="ru-RU" altLang="ru-RU" sz="2400" b="1" smtClean="0"/>
              <a:t>сприйняття споживачами </a:t>
            </a:r>
            <a:r>
              <a:rPr lang="ru-RU" altLang="ru-RU" sz="2400" smtClean="0"/>
              <a:t>того, якою мірою виконуються їхні вимоги.</a:t>
            </a:r>
          </a:p>
          <a:p>
            <a:pPr>
              <a:buFontTx/>
              <a:buNone/>
            </a:pP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smtClean="0"/>
              <a:t>	</a:t>
            </a:r>
            <a:r>
              <a:rPr lang="ru-RU" altLang="ru-RU" sz="2400" i="1" smtClean="0"/>
              <a:t>Примітка 1</a:t>
            </a:r>
            <a:r>
              <a:rPr lang="ru-RU" altLang="ru-RU" sz="2400" smtClean="0"/>
              <a:t>. Претензії споживачів служать загальноприйнятим індикатором низької задоволеності споживачів, але відсутність таких претензій не обов'язково говорить про високу задоволеності споживачів.</a:t>
            </a:r>
          </a:p>
          <a:p>
            <a:pPr>
              <a:buFontTx/>
              <a:buNone/>
            </a:pP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smtClean="0"/>
              <a:t>	</a:t>
            </a:r>
            <a:r>
              <a:rPr lang="ru-RU" altLang="ru-RU" sz="2400" i="1" smtClean="0"/>
              <a:t>Примітка 2</a:t>
            </a:r>
            <a:r>
              <a:rPr lang="ru-RU" altLang="ru-RU" sz="2400" smtClean="0"/>
              <a:t>. Навіть якщо вимоги замовника (замовників) узгоджені з ним/и і виконані, це не обов'язково гарантує високий рівень їх задоволеності.</a:t>
            </a:r>
          </a:p>
        </p:txBody>
      </p:sp>
      <p:pic>
        <p:nvPicPr>
          <p:cNvPr id="90114" name="Picture 2" descr="C:\Users\Влад\Desktop\KS_5_12108v_28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2850"/>
            <a:ext cx="4654550" cy="362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ОЦІНКА ЗАДОВОЛЕНОСТІ СПОЖИВАЧА </a:t>
            </a:r>
            <a:br>
              <a:rPr lang="ru-RU" altLang="ru-RU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32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smtClean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smtClean="0"/>
              <a:t>	Найпоширеніший спосіб вимірювання та моніторингу задоволеності споживача - розрахунок за формулою: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smtClean="0"/>
              <a:t>                                                  І × В, де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smtClean="0"/>
              <a:t>  «І» - середнє значення виконання критеріїв або факторів задоволеності, включених в анкету або опитувальний лист споживача,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smtClean="0"/>
              <a:t>«В» - середнє значення важливості (або ступеня відповідності очікуванням) для споживача тих самих критеріїв.</a:t>
            </a:r>
            <a:endParaRPr lang="ru-RU" alt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Заголовок 1"/>
          <p:cNvSpPr>
            <a:spLocks noGrp="1"/>
          </p:cNvSpPr>
          <p:nvPr>
            <p:ph type="title"/>
          </p:nvPr>
        </p:nvSpPr>
        <p:spPr>
          <a:xfrm>
            <a:off x="1981200" y="166688"/>
            <a:ext cx="8229600" cy="793750"/>
          </a:xfrm>
        </p:spPr>
        <p:txBody>
          <a:bodyPr/>
          <a:lstStyle/>
          <a:p>
            <a:pPr>
              <a:defRPr/>
            </a:pPr>
            <a:r>
              <a:rPr lang="uk-UA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8.2.2. ВНУТРІШНІЙ АУДИТ</a:t>
            </a:r>
          </a:p>
        </p:txBody>
      </p:sp>
      <p:sp>
        <p:nvSpPr>
          <p:cNvPr id="94210" name="Объект 2"/>
          <p:cNvSpPr>
            <a:spLocks noGrp="1"/>
          </p:cNvSpPr>
          <p:nvPr>
            <p:ph idx="1"/>
          </p:nvPr>
        </p:nvSpPr>
        <p:spPr>
          <a:xfrm>
            <a:off x="595313" y="803275"/>
            <a:ext cx="8423275" cy="54530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Організація повинна проводити </a:t>
            </a:r>
            <a:r>
              <a:rPr lang="uk-UA" alt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внутрішні аудити</a:t>
            </a:r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 в заплановані проміжки часу, щоб установити:</a:t>
            </a:r>
          </a:p>
          <a:p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а) чи відповідає система управління якістю запланованим заходам, вимогам цього стандарту та вимогам до системи управління якістю, установленим організацією;</a:t>
            </a:r>
          </a:p>
          <a:p>
            <a:r>
              <a:rPr lang="en-GB" altLang="ru-RU" sz="280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чи результативно її запровадили та підтримують.</a:t>
            </a:r>
            <a:r>
              <a:rPr lang="ru-RU" altLang="ru-RU" sz="2800" i="1" smtClean="0"/>
              <a:t> </a:t>
            </a:r>
          </a:p>
          <a:p>
            <a:r>
              <a:rPr lang="ru-RU" altLang="ru-RU" sz="2800" i="1" smtClean="0"/>
              <a:t>Призначеністю внутрішнього аудиту має бути визначання наявних чи потенційних невідповідностей та мож</a:t>
            </a:r>
            <a:r>
              <a:rPr lang="uk-UA" altLang="ru-RU" sz="2800" i="1" smtClean="0"/>
              <a:t>ливостей для поліпшування.</a:t>
            </a:r>
            <a:endParaRPr lang="uk-UA" alt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uk-UA" altLang="ru-RU" smtClean="0"/>
          </a:p>
        </p:txBody>
      </p:sp>
      <p:pic>
        <p:nvPicPr>
          <p:cNvPr id="94211" name="Picture 4" descr="C:\Users\Влад\Desktop\162-upravlencheskiy-audit-predpriyat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150" y="4344988"/>
            <a:ext cx="3686175" cy="204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376237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8.2.2. ВНУТРІШНІЙ АУДИТ</a:t>
            </a:r>
          </a:p>
        </p:txBody>
      </p:sp>
      <p:sp>
        <p:nvSpPr>
          <p:cNvPr id="95234" name="Объект 2"/>
          <p:cNvSpPr>
            <a:spLocks noGrp="1"/>
          </p:cNvSpPr>
          <p:nvPr>
            <p:ph idx="1"/>
          </p:nvPr>
        </p:nvSpPr>
        <p:spPr>
          <a:xfrm>
            <a:off x="490538" y="788988"/>
            <a:ext cx="11176000" cy="58086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000" smtClean="0"/>
              <a:t>Приклади питань, що їх враховують під час внутрішнього аудиту:</a:t>
            </a:r>
          </a:p>
          <a:p>
            <a:pPr marL="0" indent="0">
              <a:buFontTx/>
              <a:buNone/>
            </a:pPr>
            <a:endParaRPr lang="ru-RU" altLang="ru-RU" sz="2000" smtClean="0"/>
          </a:p>
          <a:p>
            <a:pPr marL="0" indent="0">
              <a:buFontTx/>
              <a:buNone/>
            </a:pPr>
            <a:r>
              <a:rPr lang="ru-RU" altLang="ru-RU" sz="2000" smtClean="0"/>
              <a:t>— результативне та ефективне впроваджування процесів;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— можливості постійного поліпшування;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— результативне та ефективне застосовування статистичних методів;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— використання інформаційних технологій;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— аналізування даних про витрати, пов’язані з якістю;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— результативне та ефективне використання ресурсів;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— результати й очікування щодо показників процесів і продукції;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— адекватність і точність вимірювання показників;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— дії щодо поліпшування;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— зв’язки із зацікавленими сторонами.</a:t>
            </a:r>
          </a:p>
          <a:p>
            <a:pPr marL="0" indent="0">
              <a:buFontTx/>
              <a:buNone/>
            </a:pPr>
            <a:r>
              <a:rPr lang="uk-UA" altLang="ru-RU" sz="1800" b="1" smtClean="0"/>
              <a:t>Методика: ДСТУ </a:t>
            </a:r>
            <a:r>
              <a:rPr lang="en-US" altLang="ru-RU" sz="1800" b="1" smtClean="0"/>
              <a:t>ISO</a:t>
            </a:r>
            <a:r>
              <a:rPr lang="uk-UA" altLang="ru-RU" sz="1800" b="1" smtClean="0"/>
              <a:t> </a:t>
            </a:r>
            <a:r>
              <a:rPr lang="en-US" altLang="ru-RU" sz="1800" b="1" smtClean="0"/>
              <a:t>19011:2003</a:t>
            </a:r>
            <a:endParaRPr lang="uk-UA" altLang="ru-RU" sz="1800" b="1" smtClean="0"/>
          </a:p>
          <a:p>
            <a:pPr marL="0" indent="0">
              <a:buFontTx/>
              <a:buNone/>
            </a:pPr>
            <a:r>
              <a:rPr lang="ru-RU" altLang="ru-RU" sz="1800" b="1" smtClean="0"/>
              <a:t>Нормативна база: наказ МОЗ України від 28.09.2012 №752 «Про порядок контролю якості медичної допомоги»  </a:t>
            </a:r>
            <a:r>
              <a:rPr lang="ru-RU" altLang="ru-RU" sz="1800" smtClean="0"/>
              <a:t>Зареєстровано Міністерством юстиції за N 1996/22308 від 28.11.2012 </a:t>
            </a:r>
          </a:p>
          <a:p>
            <a:pPr marL="0" indent="0">
              <a:buFontTx/>
              <a:buNone/>
            </a:pPr>
            <a:endParaRPr lang="en-US" altLang="ru-RU" sz="2000" smtClean="0"/>
          </a:p>
          <a:p>
            <a:pPr marL="0" indent="0">
              <a:buFontTx/>
              <a:buNone/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46075"/>
          </a:xfrm>
        </p:spPr>
        <p:txBody>
          <a:bodyPr/>
          <a:lstStyle/>
          <a:p>
            <a:pPr>
              <a:defRPr/>
            </a:pPr>
            <a:r>
              <a:rPr lang="uk-UA" sz="3200" dirty="0">
                <a:latin typeface="+mn-lt"/>
                <a:ea typeface="+mn-ea"/>
                <a:cs typeface="+mn-cs"/>
              </a:rPr>
              <a:t/>
            </a:r>
            <a:br>
              <a:rPr lang="uk-UA" sz="3200" dirty="0">
                <a:latin typeface="+mn-lt"/>
                <a:ea typeface="+mn-ea"/>
                <a:cs typeface="+mn-cs"/>
              </a:rPr>
            </a:br>
            <a:r>
              <a:rPr lang="uk-UA" sz="3200" dirty="0">
                <a:latin typeface="+mn-lt"/>
                <a:ea typeface="+mn-ea"/>
                <a:cs typeface="+mn-cs"/>
              </a:rPr>
              <a:t/>
            </a:r>
            <a:br>
              <a:rPr lang="uk-UA" sz="3200" dirty="0">
                <a:latin typeface="+mn-lt"/>
                <a:ea typeface="+mn-ea"/>
                <a:cs typeface="+mn-cs"/>
              </a:rPr>
            </a:b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8.2.1.5. САМООЦІНЮВАННЯ</a:t>
            </a:r>
            <a:r>
              <a:rPr lang="uk-UA" sz="2400" dirty="0">
                <a:latin typeface="+mn-lt"/>
                <a:ea typeface="+mn-ea"/>
                <a:cs typeface="+mn-cs"/>
              </a:rPr>
              <a:t/>
            </a:r>
            <a:br>
              <a:rPr lang="uk-UA" sz="2400" dirty="0">
                <a:latin typeface="+mn-lt"/>
                <a:ea typeface="+mn-ea"/>
                <a:cs typeface="+mn-cs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43" name="Содержимое 2"/>
          <p:cNvSpPr>
            <a:spLocks noGrp="1"/>
          </p:cNvSpPr>
          <p:nvPr>
            <p:ph idx="1"/>
          </p:nvPr>
        </p:nvSpPr>
        <p:spPr>
          <a:xfrm>
            <a:off x="415925" y="768350"/>
            <a:ext cx="11304588" cy="556577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Найвище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керівництво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має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передбачати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можливість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установлення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впроваджування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самооціню</a:t>
            </a:r>
            <a:r>
              <a:rPr lang="uk-UA" altLang="ru-RU" sz="2400" dirty="0" err="1"/>
              <a:t>вання</a:t>
            </a:r>
            <a:r>
              <a:rPr lang="uk-UA" altLang="ru-RU" sz="2400" dirty="0"/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altLang="ru-RU" sz="2400" dirty="0" err="1" smtClean="0"/>
              <a:t>Самооцінювання</a:t>
            </a:r>
            <a:r>
              <a:rPr lang="uk-UA" altLang="ru-RU" sz="2400" dirty="0" smtClean="0"/>
              <a:t> здійснює </a:t>
            </a:r>
            <a:r>
              <a:rPr lang="uk-UA" altLang="ru-RU" sz="2400" dirty="0"/>
              <a:t>власне керівництво </a:t>
            </a:r>
            <a:r>
              <a:rPr lang="ru-RU" altLang="ru-RU" sz="2400" dirty="0" err="1"/>
              <a:t>організації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унаслідок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якого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отримують</a:t>
            </a:r>
            <a:r>
              <a:rPr lang="ru-RU" altLang="ru-RU" sz="2400" dirty="0"/>
              <a:t> </a:t>
            </a:r>
            <a:r>
              <a:rPr lang="ru-RU" altLang="ru-RU" sz="2400" dirty="0" err="1" smtClean="0"/>
              <a:t>дані</a:t>
            </a:r>
            <a:r>
              <a:rPr lang="ru-RU" altLang="ru-RU" sz="2400" dirty="0" smtClean="0"/>
              <a:t> про </a:t>
            </a:r>
            <a:r>
              <a:rPr lang="ru-RU" altLang="ru-RU" sz="2400" dirty="0" err="1">
                <a:solidFill>
                  <a:srgbClr val="FF0000"/>
                </a:solidFill>
              </a:rPr>
              <a:t>результативність</a:t>
            </a:r>
            <a:r>
              <a:rPr lang="ru-RU" altLang="ru-RU" sz="2400" dirty="0">
                <a:solidFill>
                  <a:srgbClr val="FF0000"/>
                </a:solidFill>
              </a:rPr>
              <a:t> і </a:t>
            </a:r>
            <a:r>
              <a:rPr lang="ru-RU" altLang="ru-RU" sz="2400" dirty="0" err="1">
                <a:solidFill>
                  <a:srgbClr val="FF0000"/>
                </a:solidFill>
              </a:rPr>
              <a:t>ефективність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 err="1"/>
              <a:t>діяльності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організації</a:t>
            </a:r>
            <a:r>
              <a:rPr lang="ru-RU" altLang="ru-RU" sz="2400" dirty="0"/>
              <a:t> та </a:t>
            </a:r>
            <a:r>
              <a:rPr lang="ru-RU" altLang="ru-RU" sz="2400" dirty="0" err="1">
                <a:solidFill>
                  <a:srgbClr val="FF0000"/>
                </a:solidFill>
              </a:rPr>
              <a:t>досконалість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</a:rPr>
              <a:t>системи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 err="1"/>
              <a:t>управління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якістю</a:t>
            </a:r>
            <a:r>
              <a:rPr lang="ru-RU" altLang="ru-RU" sz="2400" dirty="0"/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Організація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може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застосовувати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са</a:t>
            </a:r>
            <a:r>
              <a:rPr lang="uk-UA" altLang="ru-RU" sz="2400" dirty="0" err="1"/>
              <a:t>мооцінювання</a:t>
            </a:r>
            <a:r>
              <a:rPr lang="uk-UA" altLang="ru-RU" sz="2400" dirty="0"/>
              <a:t> для зіставного оцінювання (</a:t>
            </a:r>
            <a:r>
              <a:rPr lang="uk-UA" altLang="ru-RU" sz="2400" dirty="0" err="1">
                <a:solidFill>
                  <a:srgbClr val="FF0000"/>
                </a:solidFill>
              </a:rPr>
              <a:t>бенчмаркінгу</a:t>
            </a:r>
            <a:r>
              <a:rPr lang="uk-UA" altLang="ru-RU" sz="2400" dirty="0"/>
              <a:t>) своїх показників з показниками зовнішніх </a:t>
            </a:r>
            <a:r>
              <a:rPr lang="uk-UA" altLang="ru-RU" sz="2400" dirty="0" err="1"/>
              <a:t>орга</a:t>
            </a:r>
            <a:r>
              <a:rPr lang="ru-RU" altLang="ru-RU" sz="2400" dirty="0" err="1"/>
              <a:t>нізацій</a:t>
            </a:r>
            <a:r>
              <a:rPr lang="ru-RU" altLang="ru-RU" sz="2400" dirty="0"/>
              <a:t>, а </a:t>
            </a:r>
            <a:r>
              <a:rPr lang="ru-RU" altLang="ru-RU" sz="2400" dirty="0" err="1"/>
              <a:t>також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показниками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світового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рівня</a:t>
            </a:r>
            <a:r>
              <a:rPr lang="ru-RU" altLang="ru-RU" sz="2400" dirty="0"/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Крім</a:t>
            </a:r>
            <a:r>
              <a:rPr lang="ru-RU" altLang="ru-RU" sz="2400" dirty="0"/>
              <a:t> того, </a:t>
            </a:r>
            <a:r>
              <a:rPr lang="ru-RU" altLang="ru-RU" sz="2400" dirty="0" err="1"/>
              <a:t>самооцінювання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дає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змогу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оцінювати</a:t>
            </a:r>
            <a:r>
              <a:rPr lang="ru-RU" altLang="ru-RU" sz="2400" dirty="0"/>
              <a:t> </a:t>
            </a:r>
            <a:r>
              <a:rPr lang="ru-RU" altLang="ru-RU" sz="2400" dirty="0" err="1">
                <a:solidFill>
                  <a:srgbClr val="FF0000"/>
                </a:solidFill>
              </a:rPr>
              <a:t>поліпшу</a:t>
            </a:r>
            <a:r>
              <a:rPr lang="uk-UA" altLang="ru-RU" sz="2400" dirty="0" err="1">
                <a:solidFill>
                  <a:srgbClr val="FF0000"/>
                </a:solidFill>
              </a:rPr>
              <a:t>вання</a:t>
            </a:r>
            <a:r>
              <a:rPr lang="uk-UA" altLang="ru-RU" sz="2400" dirty="0">
                <a:solidFill>
                  <a:srgbClr val="FF0000"/>
                </a:solidFill>
              </a:rPr>
              <a:t> показників діяльності </a:t>
            </a:r>
            <a:r>
              <a:rPr lang="uk-UA" altLang="ru-RU" sz="2400" dirty="0" smtClean="0"/>
              <a:t>організації.</a:t>
            </a:r>
            <a:endParaRPr lang="ru-RU" altLang="ru-RU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Обсяг</a:t>
            </a:r>
            <a:r>
              <a:rPr lang="ru-RU" altLang="ru-RU" sz="2400" dirty="0"/>
              <a:t> і </a:t>
            </a:r>
            <a:r>
              <a:rPr lang="ru-RU" altLang="ru-RU" sz="2400" dirty="0" err="1"/>
              <a:t>глибину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самооцінювання</a:t>
            </a:r>
            <a:r>
              <a:rPr lang="ru-RU" altLang="ru-RU" sz="2400" dirty="0"/>
              <a:t> треба </a:t>
            </a:r>
            <a:r>
              <a:rPr lang="ru-RU" altLang="ru-RU" sz="2400" dirty="0" err="1"/>
              <a:t>планувати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зважаючи</a:t>
            </a:r>
            <a:r>
              <a:rPr lang="ru-RU" altLang="ru-RU" sz="2400" dirty="0"/>
              <a:t> на </a:t>
            </a:r>
            <a:r>
              <a:rPr lang="ru-RU" altLang="ru-RU" sz="2400" dirty="0" err="1"/>
              <a:t>цілі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пріоритети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організації</a:t>
            </a:r>
            <a:r>
              <a:rPr lang="ru-RU" altLang="ru-RU" sz="2400" dirty="0" smtClean="0"/>
              <a:t>.</a:t>
            </a:r>
            <a:endParaRPr lang="uk-UA" sz="24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000" b="1" dirty="0" smtClean="0"/>
              <a:t>	</a:t>
            </a:r>
            <a:r>
              <a:rPr lang="uk-UA" sz="2400" b="1" dirty="0" smtClean="0"/>
              <a:t>Рекомендації </a:t>
            </a:r>
            <a:r>
              <a:rPr lang="uk-UA" sz="2400" b="1" dirty="0"/>
              <a:t>по впровадженню: </a:t>
            </a:r>
            <a:r>
              <a:rPr lang="en-US" sz="2400" b="1" dirty="0"/>
              <a:t> ISO 9004:2009</a:t>
            </a:r>
            <a:r>
              <a:rPr lang="en-US" sz="2000" b="1" dirty="0"/>
              <a:t/>
            </a:r>
            <a:br>
              <a:rPr lang="en-US" sz="2000" b="1" dirty="0"/>
            </a:br>
            <a:endParaRPr lang="uk-UA" alt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84325" y="228600"/>
            <a:ext cx="9444038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МІЖНАРОДНІ ІНСТРУМЕНТИ УПРАВЛІННЯ ЯКІСТЮ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25525" y="1371600"/>
            <a:ext cx="9975850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Ліцензування медичної практики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Акредитація закладів охорони здоров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 лікувально-діагностичного процесу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Сертифікація на відповідність національним стандартам на системи управління якістю ДСТУ </a:t>
            </a:r>
            <a:r>
              <a:rPr lang="en-US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uk-UA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серії 9000 версії 2000 р.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Міжнародні, європейська і національні премії з якості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uk-UA" alt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uk-UA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Україні запроваджені усі зазначені інструменти, вони </a:t>
            </a:r>
            <a:r>
              <a:rPr lang="uk-UA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язані</a:t>
            </a:r>
            <a:r>
              <a:rPr lang="uk-UA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доповнюють один одного</a:t>
            </a:r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807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9AD6FB-297B-49DD-8EA6-7DE584362691}" type="slidenum">
              <a:rPr lang="ru-RU" altLang="ru-RU" sz="1200">
                <a:solidFill>
                  <a:srgbClr val="898989"/>
                </a:solidFill>
                <a:latin typeface="Arial" charset="0"/>
              </a:rPr>
              <a:pPr algn="r"/>
              <a:t>6</a:t>
            </a:fld>
            <a:endParaRPr lang="ru-RU" altLang="ru-RU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endParaRPr lang="uk-UA" altLang="ru-RU" smtClean="0"/>
          </a:p>
        </p:txBody>
      </p:sp>
      <p:sp>
        <p:nvSpPr>
          <p:cNvPr id="442371" name="Объект 2"/>
          <p:cNvSpPr>
            <a:spLocks noGrp="1"/>
          </p:cNvSpPr>
          <p:nvPr>
            <p:ph idx="1"/>
          </p:nvPr>
        </p:nvSpPr>
        <p:spPr>
          <a:xfrm>
            <a:off x="1011238" y="1844675"/>
            <a:ext cx="10347325" cy="4251325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Діагностичне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ґрунтується на твердженні про те, що 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недоліки результатів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діяльності формуються з 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недоліків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визначених 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недоліків 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які,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обумовлені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недоліками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системних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(Т.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Конті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90513" y="476250"/>
          <a:ext cx="11207750" cy="5980113"/>
        </p:xfrm>
        <a:graphic>
          <a:graphicData uri="http://schemas.openxmlformats.org/drawingml/2006/table">
            <a:tbl>
              <a:tblPr firstRow="1" firstCol="1" bandRow="1"/>
              <a:tblGrid>
                <a:gridCol w="1514195"/>
                <a:gridCol w="4712279"/>
                <a:gridCol w="1149582"/>
                <a:gridCol w="1053783"/>
                <a:gridCol w="957985"/>
                <a:gridCol w="957985"/>
                <a:gridCol w="862518"/>
              </a:tblGrid>
              <a:tr h="24132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підрозділу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ДСТУ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ISO</a:t>
                      </a:r>
                      <a:r>
                        <a:rPr lang="uk-UA" sz="16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900</a:t>
                      </a: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:2009</a:t>
                      </a: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ДСТУ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IWA – 1-2007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Елементи </a:t>
                      </a: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системи управління якістю за основними розділами стандарту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Рівні зрілості системи управління якістю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2398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5.2, 6.2, 6.6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 зацікавлені сторони орієнтований заклад охорони здоров’я?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5.3, 5.4, 5.5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 формуються цілі і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політика закладу охорони здоров’я стосовно якості медичної допомоги?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4.1-4.3,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7.1-7.5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організована діяльність для досягнення цілей стосовно якості?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6.1-6.8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відбувається менеджмент ресурсів для досягнення цілей?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7.6, 8.1-8.4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відслідковуються, вимірюються, аналізуються  і оцінюються результати?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9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основі чого приймаються рішення про пріоритети в поліпшенні діяльності закладу охорони здоров’я?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впроваджуються  інновації  в діяльність закладу охорони здоров’я?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7" marR="5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uk-UA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8.2.1.4 </a:t>
            </a:r>
            <a:r>
              <a:rPr lang="uk-UA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ФІНАНСОВІ ВИТРАТИ</a:t>
            </a:r>
            <a:endParaRPr lang="uk-UA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0" name="Содержимое 2"/>
          <p:cNvSpPr>
            <a:spLocks noGrp="1"/>
          </p:cNvSpPr>
          <p:nvPr>
            <p:ph idx="1"/>
          </p:nvPr>
        </p:nvSpPr>
        <p:spPr>
          <a:xfrm>
            <a:off x="750888" y="836613"/>
            <a:ext cx="10587037" cy="5294312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endParaRPr lang="ru-RU" altLang="ru-RU" smtClean="0"/>
          </a:p>
          <a:p>
            <a:pPr marL="0" indent="0">
              <a:buFontTx/>
              <a:buNone/>
            </a:pPr>
            <a:r>
              <a:rPr lang="ru-RU" altLang="ru-RU" smtClean="0"/>
              <a:t>— аналізування витрат, пов’язаних з проведенням запобіжних заходів та оцінювання;</a:t>
            </a:r>
          </a:p>
          <a:p>
            <a:pPr marL="0" indent="0">
              <a:buFontTx/>
              <a:buNone/>
            </a:pPr>
            <a:r>
              <a:rPr lang="ru-RU" altLang="ru-RU" smtClean="0"/>
              <a:t>— аналізування витрат, пов’язаних з невідповідностями;</a:t>
            </a:r>
          </a:p>
          <a:p>
            <a:pPr marL="0" indent="0">
              <a:buFontTx/>
              <a:buNone/>
            </a:pPr>
            <a:r>
              <a:rPr lang="ru-RU" altLang="ru-RU" smtClean="0"/>
              <a:t>— аналізування витрат, пов’язаних з відмовами, що сталися в організації чи поза її межами;</a:t>
            </a:r>
          </a:p>
          <a:p>
            <a:pPr marL="0" indent="0">
              <a:buFontTx/>
              <a:buNone/>
            </a:pPr>
            <a:r>
              <a:rPr lang="ru-RU" altLang="ru-RU" smtClean="0"/>
              <a:t>— аналізування витрат на стадіях життєвого циклу.</a:t>
            </a:r>
            <a:endParaRPr lang="uk-UA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latin typeface="+mn-lt"/>
                <a:ea typeface="+mn-ea"/>
                <a:cs typeface="+mn-cs"/>
              </a:rPr>
              <a:t/>
            </a:r>
            <a:br>
              <a:rPr lang="ru-RU" sz="3200" dirty="0">
                <a:latin typeface="+mn-lt"/>
                <a:ea typeface="+mn-ea"/>
                <a:cs typeface="+mn-cs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8.2.3. МОНІТОРИНГ І ВИМІРЮВАННЯ ПРОЦЕСІВ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4" name="Содержимое 2"/>
          <p:cNvSpPr>
            <a:spLocks noGrp="1"/>
          </p:cNvSpPr>
          <p:nvPr>
            <p:ph idx="1"/>
          </p:nvPr>
        </p:nvSpPr>
        <p:spPr>
          <a:xfrm>
            <a:off x="858838" y="831850"/>
            <a:ext cx="10653712" cy="5819775"/>
          </a:xfrm>
          <a:solidFill>
            <a:schemeClr val="bg1"/>
          </a:solidFill>
        </p:spPr>
        <p:txBody>
          <a:bodyPr/>
          <a:lstStyle/>
          <a:p>
            <a:endParaRPr lang="ru-RU" altLang="ru-RU" sz="2800" smtClean="0"/>
          </a:p>
          <a:p>
            <a:r>
              <a:rPr lang="ru-RU" altLang="ru-RU" sz="2800" smtClean="0"/>
              <a:t>Організація повинна застосовувати належні методи </a:t>
            </a:r>
            <a:r>
              <a:rPr lang="ru-RU" altLang="ru-RU" sz="2800" smtClean="0">
                <a:solidFill>
                  <a:srgbClr val="FF0000"/>
                </a:solidFill>
              </a:rPr>
              <a:t>моніторингу</a:t>
            </a:r>
            <a:r>
              <a:rPr lang="ru-RU" altLang="ru-RU" sz="2800" smtClean="0"/>
              <a:t> та, якщо це застосовно</a:t>
            </a:r>
            <a:r>
              <a:rPr lang="ru-RU" altLang="ru-RU" sz="2800" smtClean="0">
                <a:solidFill>
                  <a:srgbClr val="FF0000"/>
                </a:solidFill>
              </a:rPr>
              <a:t>, вимірювання процесів </a:t>
            </a:r>
            <a:r>
              <a:rPr lang="ru-RU" altLang="ru-RU" sz="2800" smtClean="0"/>
              <a:t>системи управління якістю. </a:t>
            </a:r>
          </a:p>
          <a:p>
            <a:r>
              <a:rPr lang="ru-RU" altLang="ru-RU" sz="2800" smtClean="0"/>
              <a:t>Потрібно, щоб такими методами було доведено </a:t>
            </a:r>
            <a:r>
              <a:rPr lang="ru-RU" altLang="ru-RU" sz="2800" smtClean="0">
                <a:solidFill>
                  <a:srgbClr val="FF0000"/>
                </a:solidFill>
              </a:rPr>
              <a:t>спроможність процесів </a:t>
            </a:r>
            <a:r>
              <a:rPr lang="ru-RU" altLang="ru-RU" sz="2800" smtClean="0"/>
              <a:t>досягати запланованих результатів. </a:t>
            </a:r>
          </a:p>
          <a:p>
            <a:r>
              <a:rPr lang="ru-RU" altLang="ru-RU" sz="2800" smtClean="0"/>
              <a:t>Якщо запланованих результатів для забезпечення відповідності продукції </a:t>
            </a:r>
            <a:r>
              <a:rPr lang="ru-RU" altLang="ru-RU" sz="2800" smtClean="0">
                <a:solidFill>
                  <a:srgbClr val="FF0000"/>
                </a:solidFill>
              </a:rPr>
              <a:t>не досягнено</a:t>
            </a:r>
            <a:r>
              <a:rPr lang="ru-RU" altLang="ru-RU" sz="2800" smtClean="0"/>
              <a:t>, потрібно виконати </a:t>
            </a:r>
            <a:r>
              <a:rPr lang="ru-RU" altLang="ru-RU" sz="2800" smtClean="0">
                <a:solidFill>
                  <a:srgbClr val="FF0000"/>
                </a:solidFill>
              </a:rPr>
              <a:t>коригування та коригувальні дії.</a:t>
            </a:r>
          </a:p>
          <a:p>
            <a:r>
              <a:rPr lang="ru-RU" altLang="ru-RU" sz="2800" i="1" smtClean="0"/>
              <a:t>Увагу треба звертати як на </a:t>
            </a:r>
            <a:r>
              <a:rPr lang="ru-RU" altLang="ru-RU" sz="2800" i="1" smtClean="0">
                <a:solidFill>
                  <a:srgbClr val="FF0000"/>
                </a:solidFill>
              </a:rPr>
              <a:t>клінічні</a:t>
            </a:r>
            <a:r>
              <a:rPr lang="ru-RU" altLang="ru-RU" sz="2800" i="1" smtClean="0"/>
              <a:t>, так і на </a:t>
            </a:r>
            <a:r>
              <a:rPr lang="ru-RU" altLang="ru-RU" sz="2800" i="1" smtClean="0">
                <a:solidFill>
                  <a:srgbClr val="FF0000"/>
                </a:solidFill>
              </a:rPr>
              <a:t>допоміжні </a:t>
            </a:r>
            <a:r>
              <a:rPr lang="ru-RU" altLang="ru-RU" sz="2800" i="1" smtClean="0"/>
              <a:t>процеси, які можуть впливати на якість.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8.3. КОНТРОЛЬ НЕВІДПОВІДНОЇ ПРОДУКЦІЇ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075" name="Содержимое 2"/>
          <p:cNvSpPr>
            <a:spLocks noGrp="1"/>
          </p:cNvSpPr>
          <p:nvPr>
            <p:ph idx="1"/>
          </p:nvPr>
        </p:nvSpPr>
        <p:spPr>
          <a:xfrm>
            <a:off x="895350" y="1071563"/>
            <a:ext cx="10366375" cy="50593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400" i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400" i="1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i="1" dirty="0" err="1" smtClean="0"/>
              <a:t>Невідповідність</a:t>
            </a:r>
            <a:r>
              <a:rPr lang="ru-RU" altLang="ru-RU" sz="2400" i="1" dirty="0" smtClean="0"/>
              <a:t> </a:t>
            </a:r>
            <a:r>
              <a:rPr lang="ru-RU" altLang="ru-RU" sz="2400" i="1" dirty="0" err="1"/>
              <a:t>визначено</a:t>
            </a:r>
            <a:r>
              <a:rPr lang="ru-RU" altLang="ru-RU" sz="2400" i="1" dirty="0"/>
              <a:t> в ISO 9000:2000 як «</a:t>
            </a:r>
            <a:r>
              <a:rPr lang="ru-RU" altLang="ru-RU" sz="2400" i="1" dirty="0" err="1"/>
              <a:t>невиконання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вимоги</a:t>
            </a:r>
            <a:r>
              <a:rPr lang="ru-RU" altLang="ru-RU" sz="2400" i="1" dirty="0" smtClean="0"/>
              <a:t>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uk-UA" altLang="ru-RU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Організація</a:t>
            </a:r>
            <a:r>
              <a:rPr lang="ru-RU" altLang="ru-RU" sz="2400" dirty="0"/>
              <a:t> повинна </a:t>
            </a:r>
            <a:r>
              <a:rPr lang="ru-RU" altLang="ru-RU" sz="2400" dirty="0" err="1"/>
              <a:t>забезпечувати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ідентифікацію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контролювання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продукції</a:t>
            </a:r>
            <a:r>
              <a:rPr lang="ru-RU" altLang="ru-RU" sz="2400" dirty="0"/>
              <a:t>, яка не </a:t>
            </a:r>
            <a:r>
              <a:rPr lang="ru-RU" altLang="ru-RU" sz="2400" dirty="0" err="1"/>
              <a:t>відповідає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встановленим</a:t>
            </a:r>
            <a:r>
              <a:rPr lang="ru-RU" altLang="ru-RU" sz="2400" dirty="0"/>
              <a:t> до </a:t>
            </a:r>
            <a:r>
              <a:rPr lang="ru-RU" altLang="ru-RU" sz="2400" dirty="0" err="1"/>
              <a:t>неї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вимогам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щоб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запобігти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її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непередбаченому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використанню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чи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постачанню</a:t>
            </a:r>
            <a:r>
              <a:rPr lang="ru-RU" altLang="ru-RU" sz="24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400" dirty="0" smtClean="0"/>
              <a:t> </a:t>
            </a:r>
            <a:endParaRPr lang="ru-RU" altLang="ru-RU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Засоби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контролювання</a:t>
            </a:r>
            <a:r>
              <a:rPr lang="ru-RU" altLang="ru-RU" sz="2400" dirty="0"/>
              <a:t>, а </a:t>
            </a:r>
            <a:r>
              <a:rPr lang="ru-RU" altLang="ru-RU" sz="2400" dirty="0" err="1"/>
              <a:t>також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пов’язані</a:t>
            </a:r>
            <a:r>
              <a:rPr lang="ru-RU" altLang="ru-RU" sz="2400" dirty="0"/>
              <a:t> з ними </a:t>
            </a:r>
            <a:r>
              <a:rPr lang="ru-RU" altLang="ru-RU" sz="2400" dirty="0" err="1"/>
              <a:t>відповідальність</a:t>
            </a:r>
            <a:r>
              <a:rPr lang="ru-RU" altLang="ru-RU" sz="2400" dirty="0"/>
              <a:t> і </a:t>
            </a:r>
            <a:r>
              <a:rPr lang="ru-RU" altLang="ru-RU" sz="2400" dirty="0" err="1"/>
              <a:t>повноваження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щодо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користування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невідповідною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продукцією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потрібно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визначити</a:t>
            </a:r>
            <a:r>
              <a:rPr lang="ru-RU" altLang="ru-RU" sz="2400" dirty="0"/>
              <a:t> в </a:t>
            </a:r>
            <a:r>
              <a:rPr lang="ru-RU" altLang="ru-RU" sz="2400" dirty="0" err="1"/>
              <a:t>задокументованій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методиці</a:t>
            </a:r>
            <a:r>
              <a:rPr lang="ru-RU" altLang="ru-RU" sz="2400" dirty="0"/>
              <a:t>.</a:t>
            </a:r>
            <a:endParaRPr lang="uk-UA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8.3. КОНТРОЛЬ НЕВІДПОВІДНОЇ ПРОДУКЦІЇ</a:t>
            </a:r>
            <a:endParaRPr lang="uk-UA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099" name="Содержимое 2"/>
          <p:cNvSpPr>
            <a:spLocks noGrp="1"/>
          </p:cNvSpPr>
          <p:nvPr>
            <p:ph idx="1"/>
          </p:nvPr>
        </p:nvSpPr>
        <p:spPr>
          <a:xfrm>
            <a:off x="568325" y="836613"/>
            <a:ext cx="10963275" cy="58324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Прикладами </a:t>
            </a:r>
            <a:r>
              <a:rPr lang="ru-RU" alt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невідповідної</a:t>
            </a:r>
            <a:r>
              <a:rPr lang="ru-RU" alt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закуповуваної</a:t>
            </a:r>
            <a:r>
              <a:rPr lang="ru-RU" alt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</a:t>
            </a:r>
            <a:r>
              <a:rPr lang="ru-RU" alt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dirty="0"/>
              <a:t>є </a:t>
            </a:r>
            <a:r>
              <a:rPr lang="ru-RU" altLang="ru-RU" sz="2400" dirty="0" err="1"/>
              <a:t>отримання</a:t>
            </a:r>
            <a:r>
              <a:rPr lang="ru-RU" altLang="ru-RU" sz="2400" dirty="0"/>
              <a:t> неправильно </a:t>
            </a:r>
            <a:r>
              <a:rPr lang="ru-RU" altLang="ru-RU" sz="2400" dirty="0" err="1"/>
              <a:t>маркованих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ліків</a:t>
            </a:r>
            <a:r>
              <a:rPr lang="ru-RU" altLang="ru-RU" sz="2400" dirty="0"/>
              <a:t>/</a:t>
            </a:r>
            <a:r>
              <a:rPr lang="ru-RU" altLang="ru-RU" sz="2400" dirty="0" err="1"/>
              <a:t>товарів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чи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зіпсованих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товарів</a:t>
            </a:r>
            <a:r>
              <a:rPr lang="ru-RU" altLang="ru-RU" sz="2400" dirty="0"/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sz="2400" dirty="0"/>
              <a:t>	</a:t>
            </a:r>
            <a:endParaRPr lang="ru-RU" altLang="ru-RU" sz="2400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r>
              <a:rPr lang="ru-RU" alt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невідповідних</a:t>
            </a:r>
            <a:r>
              <a:rPr lang="ru-RU" alt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alt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 smtClean="0"/>
              <a:t>хибні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методика </a:t>
            </a:r>
            <a:r>
              <a:rPr lang="ru-RU" altLang="ru-RU" sz="2400" dirty="0" err="1"/>
              <a:t>чи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медикаментозна</a:t>
            </a:r>
            <a:r>
              <a:rPr lang="ru-RU" altLang="ru-RU" sz="2400" dirty="0"/>
              <a:t> доза,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надто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тривалі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відповіді</a:t>
            </a:r>
            <a:r>
              <a:rPr lang="ru-RU" altLang="ru-RU" sz="2400" dirty="0"/>
              <a:t> на </a:t>
            </a:r>
            <a:r>
              <a:rPr lang="ru-RU" altLang="ru-RU" sz="2400" dirty="0" err="1"/>
              <a:t>телефонні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дзвінки</a:t>
            </a:r>
            <a:r>
              <a:rPr lang="ru-RU" altLang="ru-RU" sz="2400" dirty="0"/>
              <a:t>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погана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готовність</a:t>
            </a:r>
            <a:r>
              <a:rPr lang="ru-RU" altLang="ru-RU" sz="2400" dirty="0"/>
              <a:t> до </a:t>
            </a:r>
            <a:r>
              <a:rPr lang="ru-RU" altLang="ru-RU" sz="2400" dirty="0" err="1"/>
              <a:t>приймання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відвідувачів</a:t>
            </a:r>
            <a:r>
              <a:rPr lang="ru-RU" altLang="ru-RU" sz="2400" dirty="0"/>
              <a:t>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погана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якість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харчових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продуктів</a:t>
            </a:r>
            <a:r>
              <a:rPr lang="ru-RU" altLang="ru-RU" sz="2400" dirty="0"/>
              <a:t>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непривітний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чи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брутальний</a:t>
            </a:r>
            <a:r>
              <a:rPr lang="ru-RU" altLang="ru-RU" sz="2400" dirty="0"/>
              <a:t> персонал,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неоперативне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реагування</a:t>
            </a:r>
            <a:r>
              <a:rPr lang="ru-RU" altLang="ru-RU" sz="2400" dirty="0"/>
              <a:t> на </a:t>
            </a:r>
            <a:r>
              <a:rPr lang="ru-RU" altLang="ru-RU" sz="2400" dirty="0" err="1"/>
              <a:t>скарги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чи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невдоволеність</a:t>
            </a:r>
            <a:r>
              <a:rPr lang="ru-RU" altLang="ru-RU" sz="2400" dirty="0"/>
              <a:t>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Неочікуваний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клінічний</a:t>
            </a:r>
            <a:r>
              <a:rPr lang="ru-RU" altLang="ru-RU" sz="2400" dirty="0"/>
              <a:t> результат.</a:t>
            </a:r>
            <a:endParaRPr lang="uk-UA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579437"/>
          </a:xfrm>
        </p:spPr>
        <p:txBody>
          <a:bodyPr/>
          <a:lstStyle/>
          <a:p>
            <a:pPr>
              <a:defRPr/>
            </a:pPr>
            <a:r>
              <a:rPr lang="uk-UA" sz="2800" dirty="0">
                <a:latin typeface="+mn-lt"/>
                <a:ea typeface="+mn-ea"/>
                <a:cs typeface="+mn-cs"/>
              </a:rPr>
              <a:t/>
            </a:r>
            <a:br>
              <a:rPr lang="uk-UA" sz="2800" dirty="0">
                <a:latin typeface="+mn-lt"/>
                <a:ea typeface="+mn-ea"/>
                <a:cs typeface="+mn-cs"/>
              </a:rPr>
            </a:b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ПРИКЛАДИ НЕСПРИЯТЛИВИХ ПОДІЙ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498" name="Содержимое 2"/>
          <p:cNvSpPr>
            <a:spLocks noGrp="1"/>
          </p:cNvSpPr>
          <p:nvPr>
            <p:ph idx="1"/>
          </p:nvPr>
        </p:nvSpPr>
        <p:spPr>
          <a:xfrm>
            <a:off x="625475" y="857250"/>
            <a:ext cx="10837863" cy="5786438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1600" i="1" smtClean="0"/>
          </a:p>
          <a:p>
            <a:pPr>
              <a:buFont typeface="Wingdings" pitchFamily="2" charset="2"/>
              <a:buNone/>
            </a:pPr>
            <a:r>
              <a:rPr lang="ru-RU" altLang="ru-RU" sz="2400" i="1" smtClean="0"/>
              <a:t>— </a:t>
            </a:r>
            <a:r>
              <a:rPr lang="ru-RU" altLang="ru-RU" sz="2400" smtClean="0"/>
              <a:t>травма чи випадкова смерть, нещасні випадки з пацієнтом/клієнтом/клієнтами, персоналом </a:t>
            </a:r>
            <a:r>
              <a:rPr lang="uk-UA" altLang="ru-RU" sz="2400" smtClean="0"/>
              <a:t>чи третіми сторонами;</a:t>
            </a:r>
          </a:p>
          <a:p>
            <a:pPr>
              <a:buFont typeface="Wingdings" pitchFamily="2" charset="2"/>
              <a:buNone/>
            </a:pPr>
            <a:r>
              <a:rPr lang="ru-RU" altLang="ru-RU" sz="2400" smtClean="0"/>
              <a:t>— розбіжності в медикаментозному лікуванні (зволікання, неправильна доза, інший(-і) </a:t>
            </a:r>
            <a:r>
              <a:rPr lang="uk-UA" altLang="ru-RU" sz="2400" smtClean="0"/>
              <a:t>пацієнт/клієнт/клієнти, хибне призначення медикаментів);</a:t>
            </a:r>
          </a:p>
          <a:p>
            <a:pPr>
              <a:buFont typeface="Wingdings" pitchFamily="2" charset="2"/>
              <a:buNone/>
            </a:pPr>
            <a:r>
              <a:rPr lang="ru-RU" altLang="ru-RU" sz="2400" smtClean="0"/>
              <a:t>— неочікуваний результат лікування чи процедури;</a:t>
            </a:r>
          </a:p>
          <a:p>
            <a:pPr>
              <a:buFont typeface="Wingdings" pitchFamily="2" charset="2"/>
              <a:buNone/>
            </a:pPr>
            <a:r>
              <a:rPr lang="ru-RU" altLang="ru-RU" sz="2400" smtClean="0"/>
              <a:t>— сторонні предмети, залишені в пацієнті/клієнті/клієнтах, що не було заплановано;</a:t>
            </a:r>
          </a:p>
          <a:p>
            <a:pPr>
              <a:buFont typeface="Wingdings" pitchFamily="2" charset="2"/>
              <a:buNone/>
            </a:pPr>
            <a:r>
              <a:rPr lang="ru-RU" altLang="ru-RU" sz="2400" smtClean="0"/>
              <a:t>— неочікувані неврологічні розлади (яких не було під час приймання);</a:t>
            </a:r>
          </a:p>
          <a:p>
            <a:pPr>
              <a:buFont typeface="Wingdings" pitchFamily="2" charset="2"/>
              <a:buNone/>
            </a:pPr>
            <a:r>
              <a:rPr lang="uk-UA" altLang="ru-RU" sz="2400" smtClean="0"/>
              <a:t>— помилкове встановлення особистості;</a:t>
            </a:r>
          </a:p>
          <a:p>
            <a:pPr>
              <a:buFont typeface="Wingdings" pitchFamily="2" charset="2"/>
              <a:buNone/>
            </a:pPr>
            <a:r>
              <a:rPr lang="uk-UA" altLang="ru-RU" sz="2400" smtClean="0"/>
              <a:t>— внутрішньолікарняні (нозокоміальні) інфекції та/або захворювання;</a:t>
            </a:r>
          </a:p>
          <a:p>
            <a:pPr>
              <a:buFont typeface="Wingdings" pitchFamily="2" charset="2"/>
              <a:buNone/>
            </a:pPr>
            <a:r>
              <a:rPr lang="ru-RU" altLang="ru-RU" sz="2400" smtClean="0"/>
              <a:t>— хірургічне втручання не на тому боці чи не на тій частині тіла людини;</a:t>
            </a:r>
          </a:p>
          <a:p>
            <a:pPr>
              <a:buFont typeface="Wingdings" pitchFamily="2" charset="2"/>
              <a:buNone/>
            </a:pPr>
            <a:r>
              <a:rPr lang="ru-RU" altLang="ru-RU" sz="2400" smtClean="0"/>
              <a:t>— особливо важливе устатковання, яке неправильно функціює, завдаючи чи не завдаючи травми </a:t>
            </a:r>
            <a:r>
              <a:rPr lang="uk-UA" altLang="ru-RU" sz="2400" smtClean="0"/>
              <a:t>пацієнту/клієнту/клієнтам/персоналу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0412"/>
          </a:xfrm>
        </p:spPr>
        <p:txBody>
          <a:bodyPr/>
          <a:lstStyle/>
          <a:p>
            <a:pPr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НЕОЧІКУВАНОЇ ПРОДУКЦІЇ У СТАНДАРТАХ АКРЕДИТАЦІЇ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15.20. Наявність хірургічних інфекційних ускладнень</a:t>
            </a:r>
          </a:p>
          <a:p>
            <a:r>
              <a:rPr lang="ru-RU" altLang="ru-RU" smtClean="0"/>
              <a:t>15.21. Наявність післяопераційних ускладнень (інфаркт міокарда, кровотеча, гематома, пневмонія, тромбоемболія легеневої артерії, інсульт тощо)</a:t>
            </a:r>
          </a:p>
          <a:p>
            <a:r>
              <a:rPr lang="ru-RU" altLang="ru-RU" smtClean="0"/>
              <a:t>15.22. Наявність летальних випадків як наслідків оперативного втручання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8.3.2. </a:t>
            </a:r>
            <a:r>
              <a:rPr lang="ru-RU" alt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Критичне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аналізування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невідповідностей</a:t>
            </a:r>
            <a:endParaRPr lang="uk-UA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46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uk-UA" altLang="ru-RU" sz="2400" smtClean="0"/>
              <a:t>Критичне аналізування невідпов</a:t>
            </a:r>
            <a:r>
              <a:rPr lang="ru-RU" altLang="ru-RU" sz="2400" smtClean="0"/>
              <a:t>ідностей мають виконувати </a:t>
            </a:r>
            <a:r>
              <a:rPr lang="ru-RU" altLang="ru-RU" sz="2400" smtClean="0">
                <a:solidFill>
                  <a:srgbClr val="FF0000"/>
                </a:solidFill>
              </a:rPr>
              <a:t>уповноважені працівники </a:t>
            </a:r>
            <a:r>
              <a:rPr lang="ru-RU" altLang="ru-RU" sz="2400" smtClean="0"/>
              <a:t>для визначення будь-яких тенденцій або схем виникнення відмов, які варті уваги (завідувачі структурних підрозділів, керівники груп аудиту і експертних груп, головні позаштатні спеціалісти, представник керівництва з якості, заступники керівника, керівник закладу).</a:t>
            </a:r>
          </a:p>
          <a:p>
            <a:endParaRPr lang="ru-RU" altLang="ru-RU" sz="2400" smtClean="0"/>
          </a:p>
          <a:p>
            <a:r>
              <a:rPr lang="ru-RU" altLang="ru-RU" sz="2400" smtClean="0"/>
              <a:t>Особи, які здійснюють критичне аналізування, мають бути </a:t>
            </a:r>
            <a:r>
              <a:rPr lang="ru-RU" altLang="ru-RU" sz="2400" smtClean="0">
                <a:solidFill>
                  <a:srgbClr val="FF0000"/>
                </a:solidFill>
              </a:rPr>
              <a:t>достатньо компетентними </a:t>
            </a:r>
            <a:r>
              <a:rPr lang="ru-RU" altLang="ru-RU" sz="2400" smtClean="0"/>
              <a:t>для оцінювання загального впливу невідповідностей і мати повноваження та ресурси, необхідні для усунення невідповідностей і визначення відповідних коригувальних дій.</a:t>
            </a:r>
            <a:endParaRPr lang="uk-UA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1187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570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81075"/>
            <a:ext cx="10972800" cy="5670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58838" y="309563"/>
            <a:ext cx="10571162" cy="6143625"/>
          </a:xfrm>
        </p:spPr>
        <p:txBody>
          <a:bodyPr/>
          <a:lstStyle/>
          <a:p>
            <a:pPr marL="339725" indent="-339725" defTabSz="449263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dirty="0"/>
              <a:t>	</a:t>
            </a:r>
          </a:p>
          <a:p>
            <a:pPr marL="0" indent="0" defTabSz="449263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solidFill>
                  <a:srgbClr val="990033"/>
                </a:solidFill>
              </a:rPr>
              <a:t>	</a:t>
            </a:r>
            <a:r>
              <a:rPr lang="ru-RU" altLang="ru-RU" sz="2400" dirty="0" smtClean="0">
                <a:solidFill>
                  <a:srgbClr val="990033"/>
                </a:solidFill>
              </a:rPr>
              <a:t> 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Концептуальний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призвів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різномаїття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концепцій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випробуваних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практикою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«нуль дефектів» Ф. </a:t>
            </a:r>
            <a:r>
              <a:rPr lang="uk-UA" alt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Кросбі</a:t>
            </a:r>
            <a:r>
              <a:rPr lang="uk-UA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статистичне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alt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гуртки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«6 сигм» </a:t>
            </a:r>
            <a:r>
              <a:rPr lang="ru-RU" alt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т. </a:t>
            </a:r>
            <a:r>
              <a:rPr lang="ru-RU" alt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 defTabSz="449263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Домінуючими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менеджменту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pPr marL="0" indent="0" defTabSz="449263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стандартах </a:t>
            </a:r>
            <a:r>
              <a:rPr lang="en-US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 </a:t>
            </a:r>
            <a:r>
              <a:rPr lang="ru-RU" alt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9000;</a:t>
            </a:r>
          </a:p>
          <a:p>
            <a:pPr marL="0" indent="0" defTabSz="449263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 </a:t>
            </a:r>
            <a:r>
              <a:rPr lang="ru-RU" alt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(Т</a:t>
            </a:r>
            <a:r>
              <a:rPr lang="en-US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QM)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579437"/>
          </a:xfrm>
        </p:spPr>
        <p:txBody>
          <a:bodyPr/>
          <a:lstStyle/>
          <a:p>
            <a:pPr>
              <a:defRPr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8.5. </a:t>
            </a:r>
            <a:r>
              <a:rPr lang="uk-UA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ПОЛІПШУВАННЯ</a:t>
            </a:r>
            <a:endParaRPr lang="uk-UA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950" y="1000125"/>
            <a:ext cx="11020425" cy="5453063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uk-UA" sz="2800" b="1" smtClean="0">
                <a:solidFill>
                  <a:schemeClr val="accent2"/>
                </a:solidFill>
              </a:rPr>
              <a:t>8.5.1 Постійне поліпшування</a:t>
            </a:r>
          </a:p>
          <a:p>
            <a:pPr marL="0" indent="0">
              <a:buFontTx/>
              <a:buNone/>
            </a:pPr>
            <a:r>
              <a:rPr lang="uk-UA" sz="2800" smtClean="0"/>
              <a:t>Організація повинна постійно поліпшувати результативність системи управління якістю, застосовуючи:</a:t>
            </a:r>
          </a:p>
          <a:p>
            <a:pPr marL="0" indent="0"/>
            <a:r>
              <a:rPr lang="uk-UA" sz="2800" smtClean="0"/>
              <a:t> політику у сфері якості </a:t>
            </a:r>
          </a:p>
          <a:p>
            <a:pPr marL="0" indent="0"/>
            <a:r>
              <a:rPr lang="uk-UA" sz="2800" smtClean="0"/>
              <a:t>визначаючи цілі у сфері якості</a:t>
            </a:r>
          </a:p>
          <a:p>
            <a:pPr marL="0" indent="0"/>
            <a:r>
              <a:rPr lang="uk-UA" sz="2800" smtClean="0"/>
              <a:t> використовуючи результати аудитів</a:t>
            </a:r>
          </a:p>
          <a:p>
            <a:pPr marL="0" indent="0"/>
            <a:r>
              <a:rPr lang="uk-UA" sz="2800" smtClean="0"/>
              <a:t>результати аналізування даних</a:t>
            </a:r>
          </a:p>
          <a:p>
            <a:pPr marL="0" indent="0"/>
            <a:r>
              <a:rPr lang="uk-UA" sz="2800" smtClean="0"/>
              <a:t> виконуючи коригувальні та запобіжні дії, а також критичне аналізування з боку керівництва.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Базовим циклом проведення поліпшувань є цикл PDCA.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uk-UA" sz="2800" smtClean="0"/>
          </a:p>
          <a:p>
            <a:pPr marL="0" indent="0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770909" y="6097443"/>
            <a:ext cx="6511925" cy="576263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Autofit/>
          </a:bodyPr>
          <a:lstStyle/>
          <a:p>
            <a:pPr>
              <a:buClr>
                <a:srgbClr val="7E4E99"/>
              </a:buClr>
              <a:buSzPct val="128000"/>
              <a:buFont typeface="Georgia" pitchFamily="18" charset="0"/>
              <a:buNone/>
              <a:defRPr/>
            </a:pPr>
            <a:r>
              <a:rPr lang="uk-UA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ЦИКЛ ДЕМІНГА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188913"/>
            <a:ext cx="70580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125" y="476250"/>
            <a:ext cx="10252075" cy="61928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b="1" dirty="0">
                <a:solidFill>
                  <a:schemeClr val="accent2"/>
                </a:solidFill>
              </a:rPr>
              <a:t>8.5.2. Коригувальні дії.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400" dirty="0"/>
              <a:t>Організація повинна виконувати дії для усунення причин невідповідностей, щоб запобігти їх повторенню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400" dirty="0"/>
              <a:t> Коригувальні дії потрібно визначати відповідно </a:t>
            </a:r>
            <a:r>
              <a:rPr lang="uk-UA" sz="2400" dirty="0">
                <a:solidFill>
                  <a:srgbClr val="FF0000"/>
                </a:solidFill>
              </a:rPr>
              <a:t>до наслідків виявлених невідповідностей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b="1" dirty="0">
                <a:solidFill>
                  <a:schemeClr val="accent2"/>
                </a:solidFill>
              </a:rPr>
              <a:t>8.5.3. Запобіжні дії.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400" dirty="0"/>
              <a:t>Організація повинна визначати дії для усунення причин </a:t>
            </a:r>
            <a:r>
              <a:rPr lang="uk-UA" sz="2400" dirty="0">
                <a:solidFill>
                  <a:srgbClr val="FF0000"/>
                </a:solidFill>
              </a:rPr>
              <a:t>потенційних невідповідностей</a:t>
            </a:r>
            <a:r>
              <a:rPr lang="uk-UA" sz="2400" dirty="0"/>
              <a:t>, щоб запобігти їх виникненню.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400" dirty="0"/>
              <a:t>Запобіжні дії потрібно визначати відповідно </a:t>
            </a:r>
            <a:r>
              <a:rPr lang="uk-UA" sz="2400" dirty="0">
                <a:solidFill>
                  <a:srgbClr val="FF0000"/>
                </a:solidFill>
              </a:rPr>
              <a:t>до наслідків потенційних проблем.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err="1" smtClean="0"/>
              <a:t>Останні</a:t>
            </a:r>
            <a:r>
              <a:rPr lang="ru-RU" sz="2400" dirty="0" smtClean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 стандарту, </a:t>
            </a:r>
            <a:r>
              <a:rPr lang="ru-RU" sz="2400" dirty="0" err="1"/>
              <a:t>процедури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вимагають</a:t>
            </a:r>
            <a:r>
              <a:rPr lang="ru-RU" sz="2400" dirty="0"/>
              <a:t> </a:t>
            </a:r>
            <a:r>
              <a:rPr lang="ru-RU" sz="2400" dirty="0" err="1"/>
              <a:t>обов'язкового</a:t>
            </a:r>
            <a:r>
              <a:rPr lang="ru-RU" sz="2400" dirty="0"/>
              <a:t> </a:t>
            </a:r>
            <a:r>
              <a:rPr lang="ru-RU" sz="2400" dirty="0" err="1"/>
              <a:t>документування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розглядати</a:t>
            </a:r>
            <a:r>
              <a:rPr lang="ru-RU" sz="2400" dirty="0"/>
              <a:t> як </a:t>
            </a:r>
            <a:r>
              <a:rPr lang="ru-RU" sz="2400" dirty="0" err="1"/>
              <a:t>складові</a:t>
            </a:r>
            <a:r>
              <a:rPr lang="ru-RU" sz="2400" dirty="0"/>
              <a:t> циклу </a:t>
            </a:r>
            <a:r>
              <a:rPr lang="ru-RU" sz="2400" dirty="0" err="1"/>
              <a:t>вдосконалення</a:t>
            </a:r>
            <a:r>
              <a:rPr lang="ru-RU" sz="2400" dirty="0"/>
              <a:t>.</a:t>
            </a:r>
            <a:endParaRPr lang="uk-UA" sz="2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uk-UA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3688"/>
            <a:ext cx="8229600" cy="7064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СТРАТЕГІЇ ПОСТІЙНОГО ПОЛІПШЕННЯ ЯКОСТІ</a:t>
            </a:r>
          </a:p>
        </p:txBody>
      </p:sp>
      <p:sp>
        <p:nvSpPr>
          <p:cNvPr id="114690" name="AutoShape 3"/>
          <p:cNvSpPr>
            <a:spLocks noChangeAspect="1" noChangeArrowheads="1"/>
          </p:cNvSpPr>
          <p:nvPr/>
        </p:nvSpPr>
        <p:spPr bwMode="auto">
          <a:xfrm>
            <a:off x="1774825" y="1628775"/>
            <a:ext cx="8569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ru-RU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135188" y="2276475"/>
            <a:ext cx="3621087" cy="8397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СЕРІЯ ПОСТУПОВИХ НЕЗНАЧНИХ ПОЛІПШЕНЬ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919288" y="4221163"/>
            <a:ext cx="2447925" cy="804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ПРОРИВНЕ ПОЛІПШЕННЯ</a:t>
            </a:r>
          </a:p>
        </p:txBody>
      </p:sp>
      <p:sp>
        <p:nvSpPr>
          <p:cNvPr id="114693" name="Freeform 6"/>
          <p:cNvSpPr>
            <a:spLocks/>
          </p:cNvSpPr>
          <p:nvPr/>
        </p:nvSpPr>
        <p:spPr bwMode="auto">
          <a:xfrm>
            <a:off x="4575175" y="1789113"/>
            <a:ext cx="5141913" cy="3935412"/>
          </a:xfrm>
          <a:custGeom>
            <a:avLst/>
            <a:gdLst>
              <a:gd name="T0" fmla="*/ 2147483647 w 5782"/>
              <a:gd name="T1" fmla="*/ 2147483647 h 4208"/>
              <a:gd name="T2" fmla="*/ 0 w 5782"/>
              <a:gd name="T3" fmla="*/ 2147483647 h 4208"/>
              <a:gd name="T4" fmla="*/ 0 w 5782"/>
              <a:gd name="T5" fmla="*/ 2147483647 h 4208"/>
              <a:gd name="T6" fmla="*/ 2147483647 w 5782"/>
              <a:gd name="T7" fmla="*/ 2147483647 h 4208"/>
              <a:gd name="T8" fmla="*/ 2147483647 w 5782"/>
              <a:gd name="T9" fmla="*/ 2147483647 h 4208"/>
              <a:gd name="T10" fmla="*/ 2147483647 w 5782"/>
              <a:gd name="T11" fmla="*/ 2147483647 h 4208"/>
              <a:gd name="T12" fmla="*/ 2147483647 w 5782"/>
              <a:gd name="T13" fmla="*/ 2147483647 h 4208"/>
              <a:gd name="T14" fmla="*/ 2147483647 w 5782"/>
              <a:gd name="T15" fmla="*/ 2147483647 h 4208"/>
              <a:gd name="T16" fmla="*/ 2147483647 w 5782"/>
              <a:gd name="T17" fmla="*/ 2147483647 h 4208"/>
              <a:gd name="T18" fmla="*/ 2147483647 w 5782"/>
              <a:gd name="T19" fmla="*/ 2147483647 h 4208"/>
              <a:gd name="T20" fmla="*/ 2147483647 w 5782"/>
              <a:gd name="T21" fmla="*/ 2147483647 h 4208"/>
              <a:gd name="T22" fmla="*/ 2147483647 w 5782"/>
              <a:gd name="T23" fmla="*/ 2147483647 h 4208"/>
              <a:gd name="T24" fmla="*/ 2147483647 w 5782"/>
              <a:gd name="T25" fmla="*/ 2147483647 h 4208"/>
              <a:gd name="T26" fmla="*/ 2147483647 w 5782"/>
              <a:gd name="T27" fmla="*/ 2147483647 h 4208"/>
              <a:gd name="T28" fmla="*/ 2147483647 w 5782"/>
              <a:gd name="T29" fmla="*/ 2147483647 h 4208"/>
              <a:gd name="T30" fmla="*/ 2147483647 w 5782"/>
              <a:gd name="T31" fmla="*/ 2147483647 h 4208"/>
              <a:gd name="T32" fmla="*/ 2147483647 w 5782"/>
              <a:gd name="T33" fmla="*/ 0 h 4208"/>
              <a:gd name="T34" fmla="*/ 2147483647 w 5782"/>
              <a:gd name="T35" fmla="*/ 0 h 4208"/>
              <a:gd name="T36" fmla="*/ 2147483647 w 5782"/>
              <a:gd name="T37" fmla="*/ 2147483647 h 42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782"/>
              <a:gd name="T58" fmla="*/ 0 h 4208"/>
              <a:gd name="T59" fmla="*/ 5782 w 5782"/>
              <a:gd name="T60" fmla="*/ 4208 h 420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782" h="4208">
                <a:moveTo>
                  <a:pt x="5737" y="4208"/>
                </a:moveTo>
                <a:lnTo>
                  <a:pt x="0" y="4208"/>
                </a:lnTo>
                <a:lnTo>
                  <a:pt x="0" y="3488"/>
                </a:lnTo>
                <a:lnTo>
                  <a:pt x="967" y="3488"/>
                </a:lnTo>
                <a:lnTo>
                  <a:pt x="967" y="2588"/>
                </a:lnTo>
                <a:lnTo>
                  <a:pt x="1215" y="2588"/>
                </a:lnTo>
                <a:lnTo>
                  <a:pt x="1215" y="2228"/>
                </a:lnTo>
                <a:lnTo>
                  <a:pt x="1485" y="2228"/>
                </a:lnTo>
                <a:lnTo>
                  <a:pt x="1485" y="1800"/>
                </a:lnTo>
                <a:lnTo>
                  <a:pt x="1822" y="1800"/>
                </a:lnTo>
                <a:lnTo>
                  <a:pt x="1822" y="1283"/>
                </a:lnTo>
                <a:lnTo>
                  <a:pt x="2182" y="1283"/>
                </a:lnTo>
                <a:lnTo>
                  <a:pt x="2182" y="855"/>
                </a:lnTo>
                <a:lnTo>
                  <a:pt x="2520" y="855"/>
                </a:lnTo>
                <a:lnTo>
                  <a:pt x="2520" y="473"/>
                </a:lnTo>
                <a:lnTo>
                  <a:pt x="2857" y="473"/>
                </a:lnTo>
                <a:lnTo>
                  <a:pt x="2857" y="0"/>
                </a:lnTo>
                <a:lnTo>
                  <a:pt x="5782" y="0"/>
                </a:lnTo>
                <a:lnTo>
                  <a:pt x="5737" y="4208"/>
                </a:lnTo>
                <a:close/>
              </a:path>
            </a:pathLst>
          </a:cu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uk-UA"/>
          </a:p>
        </p:txBody>
      </p:sp>
      <p:sp>
        <p:nvSpPr>
          <p:cNvPr id="114694" name="Line 7"/>
          <p:cNvSpPr>
            <a:spLocks noChangeShapeType="1"/>
          </p:cNvSpPr>
          <p:nvPr/>
        </p:nvSpPr>
        <p:spPr bwMode="auto">
          <a:xfrm flipV="1">
            <a:off x="5519738" y="4240213"/>
            <a:ext cx="4184650" cy="158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695" name="Text Box 8"/>
          <p:cNvSpPr txBox="1">
            <a:spLocks noChangeArrowheads="1"/>
          </p:cNvSpPr>
          <p:nvPr/>
        </p:nvSpPr>
        <p:spPr bwMode="auto">
          <a:xfrm>
            <a:off x="7104063" y="2755900"/>
            <a:ext cx="19875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2800" b="1">
                <a:solidFill>
                  <a:srgbClr val="FF3300"/>
                </a:solidFill>
                <a:latin typeface="Garamond" pitchFamily="18" charset="0"/>
              </a:rPr>
              <a:t>KAIZEN</a:t>
            </a:r>
            <a:endParaRPr lang="ru-RU" altLang="ru-RU" sz="2800">
              <a:solidFill>
                <a:srgbClr val="FF3300"/>
              </a:solidFill>
              <a:latin typeface="Garamond" pitchFamily="18" charset="0"/>
            </a:endParaRPr>
          </a:p>
        </p:txBody>
      </p:sp>
      <p:sp>
        <p:nvSpPr>
          <p:cNvPr id="114696" name="Text Box 9"/>
          <p:cNvSpPr txBox="1">
            <a:spLocks noChangeArrowheads="1"/>
          </p:cNvSpPr>
          <p:nvPr/>
        </p:nvSpPr>
        <p:spPr bwMode="auto">
          <a:xfrm>
            <a:off x="7319963" y="4686300"/>
            <a:ext cx="17716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2800" b="1">
                <a:solidFill>
                  <a:srgbClr val="FF00FF"/>
                </a:solidFill>
                <a:latin typeface="Garamond" pitchFamily="18" charset="0"/>
              </a:rPr>
              <a:t>KAIRYO</a:t>
            </a:r>
            <a:endParaRPr lang="ru-RU" altLang="ru-RU" sz="2800">
              <a:solidFill>
                <a:srgbClr val="FF00FF"/>
              </a:solidFill>
              <a:latin typeface="Garamond" pitchFamily="18" charset="0"/>
            </a:endParaRPr>
          </a:p>
        </p:txBody>
      </p:sp>
      <p:sp>
        <p:nvSpPr>
          <p:cNvPr id="114697" name="AutoShape 10"/>
          <p:cNvSpPr>
            <a:spLocks noChangeArrowheads="1"/>
          </p:cNvSpPr>
          <p:nvPr/>
        </p:nvSpPr>
        <p:spPr bwMode="auto">
          <a:xfrm rot="2379571">
            <a:off x="4130675" y="4402138"/>
            <a:ext cx="482600" cy="965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uk-UA" altLang="ru-RU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698" name="AutoShape 11"/>
          <p:cNvSpPr>
            <a:spLocks noChangeArrowheads="1"/>
          </p:cNvSpPr>
          <p:nvPr/>
        </p:nvSpPr>
        <p:spPr bwMode="auto">
          <a:xfrm rot="2379571">
            <a:off x="5141913" y="3395663"/>
            <a:ext cx="379412" cy="641350"/>
          </a:xfrm>
          <a:prstGeom prst="upArrow">
            <a:avLst>
              <a:gd name="adj1" fmla="val 50000"/>
              <a:gd name="adj2" fmla="val 4225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uk-UA" altLang="ru-RU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699" name="AutoShape 12"/>
          <p:cNvSpPr>
            <a:spLocks noChangeArrowheads="1"/>
          </p:cNvSpPr>
          <p:nvPr/>
        </p:nvSpPr>
        <p:spPr bwMode="auto">
          <a:xfrm rot="2379571">
            <a:off x="5637213" y="2755900"/>
            <a:ext cx="381000" cy="642938"/>
          </a:xfrm>
          <a:prstGeom prst="upArrow">
            <a:avLst>
              <a:gd name="adj1" fmla="val 50000"/>
              <a:gd name="adj2" fmla="val 4218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uk-UA" altLang="ru-RU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700" name="AutoShape 13"/>
          <p:cNvSpPr>
            <a:spLocks noChangeArrowheads="1"/>
          </p:cNvSpPr>
          <p:nvPr/>
        </p:nvSpPr>
        <p:spPr bwMode="auto">
          <a:xfrm rot="2379571">
            <a:off x="6119813" y="2111375"/>
            <a:ext cx="382587" cy="641350"/>
          </a:xfrm>
          <a:prstGeom prst="upArrow">
            <a:avLst>
              <a:gd name="adj1" fmla="val 50000"/>
              <a:gd name="adj2" fmla="val 4190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uk-UA" altLang="ru-RU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417512"/>
          </a:xfrm>
        </p:spPr>
        <p:txBody>
          <a:bodyPr/>
          <a:lstStyle/>
          <a:p>
            <a:pPr>
              <a:defRPr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ЕТАПИ ВПРОВАДЖЕННЯ СИСТЕМИ УПРАВЛІННЯ ЯКІСТЮ В ДІЯЛЬНІСТЬ ЗАКЛАДУ ОХОРОНИ ЗДОРОВ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ЕТАП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638" y="1196975"/>
            <a:ext cx="9255125" cy="492918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Стратегічне рішення керівництва – Наказ про створення, розробку і впровадження системи управління якістю</a:t>
            </a:r>
          </a:p>
          <a:p>
            <a:pPr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реалізації наказу (заходи, відповідальні, ресурси, терміни)</a:t>
            </a:r>
          </a:p>
          <a:p>
            <a:pPr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Призначення представника керівництва з якості (вповноваженого), відповідального за розробку системи</a:t>
            </a:r>
          </a:p>
          <a:p>
            <a:pPr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Створюється команда проекту</a:t>
            </a:r>
          </a:p>
          <a:p>
            <a:pPr>
              <a:buFont typeface="Arial" charset="0"/>
              <a:buNone/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з наділенням функцій  і відповідальності</a:t>
            </a:r>
          </a:p>
          <a:p>
            <a:pPr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Вирішується питання залучення </a:t>
            </a:r>
          </a:p>
          <a:p>
            <a:pPr>
              <a:buFont typeface="Arial" charset="0"/>
              <a:buNone/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сторонніх консультантів</a:t>
            </a:r>
          </a:p>
          <a:p>
            <a:pPr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3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1913" y="2976563"/>
            <a:ext cx="3240087" cy="2735262"/>
          </a:xfrm>
          <a:prstGeom prst="rect">
            <a:avLst/>
          </a:prstGeom>
          <a:noFill/>
          <a:ln w="12700">
            <a:solidFill>
              <a:schemeClr val="accent2">
                <a:alpha val="98822"/>
              </a:schemeClr>
            </a:solidFill>
            <a:miter lim="800000"/>
            <a:headEnd/>
            <a:tailEnd/>
          </a:ln>
        </p:spPr>
      </p:pic>
      <p:pic>
        <p:nvPicPr>
          <p:cNvPr id="116740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963" y="4654550"/>
            <a:ext cx="1809750" cy="145891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55612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</a:p>
        </p:txBody>
      </p:sp>
      <p:sp>
        <p:nvSpPr>
          <p:cNvPr id="117762" name="Объект 2"/>
          <p:cNvSpPr>
            <a:spLocks noGrp="1"/>
          </p:cNvSpPr>
          <p:nvPr>
            <p:ph idx="1"/>
          </p:nvPr>
        </p:nvSpPr>
        <p:spPr>
          <a:xfrm>
            <a:off x="498475" y="1052513"/>
            <a:ext cx="9712325" cy="5073650"/>
          </a:xfrm>
        </p:spPr>
        <p:txBody>
          <a:bodyPr/>
          <a:lstStyle/>
          <a:p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Забезпечення учасників проекту необхідними документами (стандартами, методиками, навчальною літературою)</a:t>
            </a:r>
          </a:p>
          <a:p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Організація навчання команди  проекту</a:t>
            </a:r>
          </a:p>
          <a:p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Інформування персоналу </a:t>
            </a:r>
          </a:p>
          <a:p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Організація довготривалого </a:t>
            </a:r>
          </a:p>
          <a:p>
            <a:pPr>
              <a:buFontTx/>
              <a:buNone/>
            </a:pPr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постійного навчання персоналу</a:t>
            </a:r>
          </a:p>
          <a:p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Оцінка діючої системи </a:t>
            </a:r>
          </a:p>
          <a:p>
            <a:pPr>
              <a:buFontTx/>
              <a:buNone/>
            </a:pPr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управління якістю за критеріями </a:t>
            </a:r>
          </a:p>
          <a:p>
            <a:pPr>
              <a:buFontTx/>
              <a:buNone/>
            </a:pPr>
            <a:r>
              <a:rPr lang="uk-UA" altLang="ru-RU" sz="2800" smtClean="0">
                <a:latin typeface="Times New Roman" pitchFamily="18" charset="0"/>
                <a:cs typeface="Times New Roman" pitchFamily="18" charset="0"/>
              </a:rPr>
              <a:t>самооцінки системи</a:t>
            </a:r>
          </a:p>
          <a:p>
            <a:pPr>
              <a:buFontTx/>
              <a:buNone/>
            </a:pPr>
            <a:endParaRPr lang="uk-UA" altLang="ru-RU" sz="2400" smtClean="0"/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11776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5238" y="2312988"/>
            <a:ext cx="4879975" cy="39655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САМООЦІНКА (ДІАГНОСТИКА ІСНУЮЧОЇ СИСТЕМИ)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7413" y="1052513"/>
            <a:ext cx="10583862" cy="5689600"/>
          </a:xfrm>
          <a:solidFill>
            <a:schemeClr val="bg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процесі самооцінки за критеріями виявити, які елементи існуючої системи можуть бути використані (н-д, локальні стандарти)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необхідно змінити (н-д,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зміни до стратегічних, тактичних і оперативних планів, Положень про структурні підрозділи, Посадових інструкцій…)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необхідно створити (службу внутрішнього аудиту, групи соцопитувань, самооцінки…)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виключити (н-д, функції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 ради щодо створення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локальних протоколів…)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78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313" y="4437063"/>
            <a:ext cx="3309937" cy="20161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етап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10" name="Объект 2"/>
          <p:cNvSpPr>
            <a:spLocks noGrp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r>
              <a:rPr lang="uk-UA" altLang="ru-RU" smtClean="0">
                <a:latin typeface="Times New Roman" pitchFamily="18" charset="0"/>
                <a:cs typeface="Times New Roman" pitchFamily="18" charset="0"/>
              </a:rPr>
              <a:t>Встановити потреби і очікування зацікавлених сторін 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588" y="2417763"/>
            <a:ext cx="21082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0" y="2387600"/>
            <a:ext cx="26908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188" y="4416425"/>
            <a:ext cx="2974975" cy="1744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9814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2447925"/>
            <a:ext cx="263842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5263" y="4783138"/>
            <a:ext cx="2622550" cy="1009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9816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9550" y="4416425"/>
            <a:ext cx="2490788" cy="186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413" y="744538"/>
            <a:ext cx="10583862" cy="5976937"/>
          </a:xfrm>
          <a:solidFill>
            <a:schemeClr val="bg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документів «Політика в сфері якості»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 і опис процесів, призначення координаторів процесів, встановлення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невідповідностей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блоку цілей і кількісних цільових показників якості за процесами і рівнями управління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58" name="Объект 2"/>
          <p:cNvSpPr>
            <a:spLocks noGrp="1"/>
          </p:cNvSpPr>
          <p:nvPr>
            <p:ph idx="1"/>
          </p:nvPr>
        </p:nvSpPr>
        <p:spPr>
          <a:xfrm>
            <a:off x="1163638" y="692150"/>
            <a:ext cx="9712325" cy="5976938"/>
          </a:xfrm>
          <a:solidFill>
            <a:schemeClr val="bg1"/>
          </a:solidFill>
        </p:spPr>
        <p:txBody>
          <a:bodyPr/>
          <a:lstStyle/>
          <a:p>
            <a:r>
              <a:rPr lang="uk-UA" altLang="ru-RU" sz="2800" smtClean="0"/>
              <a:t>Розробка планів усунення невідповідностей в процесах, оцінка необхідних ресурсів</a:t>
            </a:r>
          </a:p>
          <a:p>
            <a:r>
              <a:rPr lang="uk-UA" altLang="ru-RU" sz="2800" smtClean="0"/>
              <a:t>Аналітична довідка керівництву</a:t>
            </a:r>
          </a:p>
          <a:p>
            <a:r>
              <a:rPr lang="uk-UA" altLang="ru-RU" sz="2800" smtClean="0"/>
              <a:t>План забезпечення процесів ресурсами з боку керівництва</a:t>
            </a:r>
          </a:p>
          <a:p>
            <a:r>
              <a:rPr lang="uk-UA" altLang="ru-RU" sz="2800" smtClean="0"/>
              <a:t>Розробка документації системи управління якістю (перелік, зміст і структура, які необхідно заново розробити, які змінити, які не стосуються системи)</a:t>
            </a:r>
          </a:p>
          <a:p>
            <a:r>
              <a:rPr lang="uk-UA" altLang="ru-RU" sz="2800" smtClean="0"/>
              <a:t>Розробка методичного забезпечення або підбір існуючих стандартних методик</a:t>
            </a:r>
          </a:p>
          <a:p>
            <a:r>
              <a:rPr lang="uk-UA" altLang="ru-RU" sz="2800" smtClean="0"/>
              <a:t>Розробка Настанови з якості</a:t>
            </a: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0" y="1398588"/>
            <a:ext cx="173037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2150" y="184150"/>
            <a:ext cx="9574213" cy="828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СТАНДАРТИЗАЦІЯ СИСТЕМ УПРАВЛІННЯ –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МІЖНАРОДНІ /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ЄВРОПЕЙСЬКІ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ПІДХОДИ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4294967295"/>
          </p:nvPr>
        </p:nvSpPr>
        <p:spPr>
          <a:xfrm>
            <a:off x="249238" y="1012825"/>
            <a:ext cx="8312150" cy="572928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uk-UA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Міжнародна організація зі стандартизації   </a:t>
            </a:r>
            <a:r>
              <a:rPr lang="en-GB" altLang="ru-RU" sz="2400" b="1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400" smtClean="0">
                <a:latin typeface="Times New Roman" pitchFamily="18" charset="0"/>
                <a:cs typeface="Times New Roman" pitchFamily="18" charset="0"/>
              </a:rPr>
              <a:t>– недержавна організація, яка користується консультативним статусом в ООН. Створена у 1946 р.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uk-UA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розробляє стандарти у всіх галузях діяльності, у тому числі, у сфері </a:t>
            </a:r>
            <a:r>
              <a:rPr lang="uk-UA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управління та менеджменту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Затвердження усіх стандартів засновано на міжнародній згоді (консенсусу)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Членами організації є більше 160 країн світу </a:t>
            </a:r>
          </a:p>
          <a:p>
            <a:pPr eaLnBrk="1" hangingPunct="1">
              <a:buFontTx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Україну в ISO з 1993 р. , а як члена Ради ISO  - з 2004 р., представляє Державний комітет України з питань технічного регулювання та споживчої політики</a:t>
            </a:r>
          </a:p>
          <a:p>
            <a:pPr eaLnBrk="1" hangingPunct="1"/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Номер слайда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3506602-1549-4B27-BEBD-E697A37D38C3}" type="slidenum">
              <a:rPr lang="ru-RU" altLang="ru-RU" sz="1400">
                <a:solidFill>
                  <a:srgbClr val="564B3C"/>
                </a:solidFill>
                <a:latin typeface="Trebuchet MS" pitchFamily="34" charset="0"/>
              </a:rPr>
              <a:pPr algn="r" eaLnBrk="0" hangingPunct="0"/>
              <a:t>8</a:t>
            </a:fld>
            <a:endParaRPr lang="ru-RU" altLang="ru-RU" sz="1400">
              <a:solidFill>
                <a:srgbClr val="564B3C"/>
              </a:solidFill>
              <a:latin typeface="Trebuchet MS" pitchFamily="34" charset="0"/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2188" y="1408113"/>
            <a:ext cx="129857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7150" y="4287838"/>
            <a:ext cx="215265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2" name="Объект 2"/>
          <p:cNvSpPr>
            <a:spLocks noGrp="1"/>
          </p:cNvSpPr>
          <p:nvPr>
            <p:ph idx="1"/>
          </p:nvPr>
        </p:nvSpPr>
        <p:spPr>
          <a:xfrm>
            <a:off x="887413" y="1268413"/>
            <a:ext cx="10044112" cy="4857750"/>
          </a:xfrm>
          <a:solidFill>
            <a:schemeClr val="bg1"/>
          </a:solidFill>
        </p:spPr>
        <p:txBody>
          <a:bodyPr/>
          <a:lstStyle/>
          <a:p>
            <a:r>
              <a:rPr lang="uk-UA" altLang="ru-RU" sz="2800" smtClean="0"/>
              <a:t>Розробка організаційної структури системи управління якістю</a:t>
            </a:r>
          </a:p>
          <a:p>
            <a:r>
              <a:rPr lang="uk-UA" altLang="ru-RU" sz="2800" smtClean="0"/>
              <a:t>Можна використати існуючу з введенням додаткових функціонально-матричних структур</a:t>
            </a:r>
          </a:p>
          <a:p>
            <a:r>
              <a:rPr lang="uk-UA" altLang="ru-RU" sz="2800" smtClean="0"/>
              <a:t>Можна виокремити службу управління якістю</a:t>
            </a:r>
          </a:p>
          <a:p>
            <a:r>
              <a:rPr lang="uk-UA" altLang="ru-RU" sz="2800" smtClean="0"/>
              <a:t>Результат – Положення про службу (групи, матричні структури), відповідальність і повноваження учасників, плани і програми навчання, плани і графіки робіт, протоколи і аналітичні звіти</a:t>
            </a: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755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ЕТАП – ВПРОВАДЖЕННЯ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238" y="1125538"/>
            <a:ext cx="9199562" cy="5000625"/>
          </a:xfrm>
          <a:solidFill>
            <a:schemeClr val="bg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400" dirty="0"/>
              <a:t>План впровадження – фактично реалізація плану розробки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400" dirty="0"/>
              <a:t>Варіанти: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uk-UA" sz="2400" dirty="0"/>
              <a:t>Поступове,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dirty="0"/>
              <a:t>поетапне впровадження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dirty="0"/>
              <a:t>2. Одночасне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400" dirty="0"/>
              <a:t>Під час функціонування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dirty="0"/>
              <a:t>системи регулярно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dirty="0"/>
              <a:t>проводяться коригування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dirty="0"/>
              <a:t>цілей, процесів, системи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dirty="0"/>
              <a:t>і впровадження інновацій</a:t>
            </a:r>
            <a:endParaRPr lang="ru-RU" sz="2400" dirty="0"/>
          </a:p>
        </p:txBody>
      </p:sp>
      <p:pic>
        <p:nvPicPr>
          <p:cNvPr id="12390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2997200"/>
            <a:ext cx="3995737" cy="299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ВПРОВАДЖЕННЯ ТА ПРИЙНЯТТЯ РІШЕННЯ ПРО СЕРТИФІКАЦІЮ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1750" y="1196975"/>
            <a:ext cx="9712325" cy="5545138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Триває від 2-6 місяців до 1 року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Проводиться за результатами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/>
              <a:t>внутрішнього аудиту та самооцінки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За даними внутрішнього аудиту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/>
              <a:t>та самооцінки за умови досягнення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/>
              <a:t>запланованих цільових показників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/>
              <a:t>п</a:t>
            </a:r>
            <a:r>
              <a:rPr lang="uk-UA" dirty="0" smtClean="0"/>
              <a:t>риймається рішення про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/>
              <a:t>сертифікацію системи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Реєстр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з </a:t>
            </a:r>
            <a:r>
              <a:rPr lang="ru-RU" dirty="0" err="1" smtClean="0"/>
              <a:t>сертифікації</a:t>
            </a:r>
            <a:r>
              <a:rPr lang="ru-RU" dirty="0" smtClean="0"/>
              <a:t> </a:t>
            </a:r>
            <a:r>
              <a:rPr lang="ru-RU" dirty="0" err="1" smtClean="0"/>
              <a:t>призначених</a:t>
            </a:r>
            <a:r>
              <a:rPr lang="ru-RU" dirty="0" smtClean="0"/>
              <a:t>/</a:t>
            </a:r>
            <a:r>
              <a:rPr lang="ru-RU" dirty="0" err="1" smtClean="0"/>
              <a:t>уповноважених</a:t>
            </a:r>
            <a:r>
              <a:rPr lang="ru-RU" dirty="0" smtClean="0"/>
              <a:t> на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у </a:t>
            </a:r>
            <a:r>
              <a:rPr lang="ru-RU" dirty="0" err="1" smtClean="0"/>
              <a:t>державній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сертифікації</a:t>
            </a:r>
            <a:r>
              <a:rPr lang="ru-RU" dirty="0" smtClean="0"/>
              <a:t> - </a:t>
            </a:r>
            <a:r>
              <a:rPr lang="en-US" dirty="0" smtClean="0">
                <a:hlinkClick r:id="rId2"/>
              </a:rPr>
              <a:t>http://ukrinterstandard.com/ru/about_teh_reg/organ_sertifik.htm</a:t>
            </a:r>
            <a:endParaRPr lang="uk-UA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ДП «Державний медичний центр сертифікації» МОЗ України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http://dmcs.com.ua/sertyfikaciya/2.html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Заголовок 1"/>
          <p:cNvSpPr>
            <a:spLocks noGrp="1"/>
          </p:cNvSpPr>
          <p:nvPr>
            <p:ph type="title"/>
          </p:nvPr>
        </p:nvSpPr>
        <p:spPr>
          <a:xfrm>
            <a:off x="1025525" y="277813"/>
            <a:ext cx="10252075" cy="774700"/>
          </a:xfrm>
        </p:spPr>
        <p:txBody>
          <a:bodyPr/>
          <a:lstStyle/>
          <a:p>
            <a:pPr>
              <a:defRPr/>
            </a:pPr>
            <a:r>
              <a:rPr lang="uk-UA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ВПРОВАДЖЕННЯ СИСТЕМИ УПРАВЛІННЯ ЯКІСТЮ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1027" name="Объект 2"/>
          <p:cNvSpPr>
            <a:spLocks noGrp="1"/>
          </p:cNvSpPr>
          <p:nvPr>
            <p:ph idx="1"/>
          </p:nvPr>
        </p:nvSpPr>
        <p:spPr>
          <a:xfrm>
            <a:off x="1108075" y="1557338"/>
            <a:ext cx="9947275" cy="5040312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	</a:t>
            </a:r>
            <a:r>
              <a:rPr lang="ru-RU" altLang="ru-RU" sz="2400" dirty="0" err="1"/>
              <a:t>Компанія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отримує</a:t>
            </a:r>
            <a:r>
              <a:rPr lang="ru-RU" altLang="ru-RU" sz="2400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безперервний</a:t>
            </a:r>
            <a:r>
              <a:rPr lang="ru-RU" altLang="ru-RU" sz="2400" dirty="0"/>
              <a:t> контроль </a:t>
            </a:r>
            <a:r>
              <a:rPr lang="ru-RU" altLang="ru-RU" sz="2400" dirty="0" err="1"/>
              <a:t>ключових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бізнес-процесів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що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дозволяє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підвищити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ефективність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діяльності</a:t>
            </a:r>
            <a:r>
              <a:rPr lang="ru-RU" altLang="ru-RU" sz="2400" dirty="0"/>
              <a:t>, і, </a:t>
            </a:r>
            <a:r>
              <a:rPr lang="ru-RU" altLang="ru-RU" sz="2400" dirty="0" err="1"/>
              <a:t>отже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збільшити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прибуток</a:t>
            </a:r>
            <a:r>
              <a:rPr lang="ru-RU" altLang="ru-RU" sz="2400" dirty="0"/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гарантію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надійності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виконання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вимог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замовника</a:t>
            </a:r>
            <a:r>
              <a:rPr lang="ru-RU" altLang="ru-RU" sz="2400" dirty="0"/>
              <a:t>, а </a:t>
            </a:r>
            <a:r>
              <a:rPr lang="ru-RU" altLang="ru-RU" sz="2400" dirty="0" err="1"/>
              <a:t>отже</a:t>
            </a:r>
            <a:r>
              <a:rPr lang="ru-RU" altLang="ru-RU" sz="2400" dirty="0"/>
              <a:t> - </a:t>
            </a:r>
            <a:r>
              <a:rPr lang="ru-RU" altLang="ru-RU" sz="2400" dirty="0" err="1"/>
              <a:t>підвищення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ринкової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привабливості</a:t>
            </a:r>
            <a:r>
              <a:rPr lang="ru-RU" altLang="ru-RU" sz="2400" dirty="0"/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поліпшення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управління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ризиками</a:t>
            </a:r>
            <a:r>
              <a:rPr lang="ru-RU" altLang="ru-RU" sz="2400" dirty="0"/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розширення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експортних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можливостей</a:t>
            </a:r>
            <a:r>
              <a:rPr lang="ru-RU" altLang="ru-RU" sz="2400" dirty="0"/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конкурентоспроможність</a:t>
            </a:r>
            <a:r>
              <a:rPr lang="ru-RU" altLang="ru-RU" sz="2400" dirty="0"/>
              <a:t> на </a:t>
            </a:r>
            <a:r>
              <a:rPr lang="ru-RU" altLang="ru-RU" sz="2400" dirty="0" err="1"/>
              <a:t>внутрішньому</a:t>
            </a:r>
            <a:r>
              <a:rPr lang="ru-RU" altLang="ru-RU" sz="2400" dirty="0"/>
              <a:t> і </a:t>
            </a:r>
            <a:r>
              <a:rPr lang="ru-RU" altLang="ru-RU" sz="2400" dirty="0" err="1"/>
              <a:t>зовнішньому</a:t>
            </a:r>
            <a:r>
              <a:rPr lang="ru-RU" altLang="ru-RU" sz="2400" dirty="0"/>
              <a:t> ринках;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err="1"/>
              <a:t>можливість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реалізовувати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продукцію</a:t>
            </a:r>
            <a:r>
              <a:rPr lang="ru-RU" altLang="ru-RU" sz="2400" dirty="0"/>
              <a:t> за </a:t>
            </a:r>
            <a:r>
              <a:rPr lang="ru-RU" altLang="ru-RU" sz="2400" dirty="0" err="1"/>
              <a:t>світовими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цінами</a:t>
            </a:r>
            <a:r>
              <a:rPr lang="ru-RU" altLang="ru-RU" sz="2400" dirty="0"/>
              <a:t> на </a:t>
            </a:r>
            <a:r>
              <a:rPr lang="ru-RU" altLang="ru-RU" sz="2400" dirty="0" err="1"/>
              <a:t>аналогічну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продукцію</a:t>
            </a:r>
            <a:r>
              <a:rPr lang="ru-RU" altLang="ru-RU" sz="2400" dirty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ВПРОВАДЖЕННЯ СИСТЕМИ УПРАВЛІННЯ ЯКІСТЮ</a:t>
            </a:r>
          </a:p>
        </p:txBody>
      </p:sp>
      <p:sp>
        <p:nvSpPr>
          <p:cNvPr id="128002" name="Объект 2"/>
          <p:cNvSpPr>
            <a:spLocks noGrp="1"/>
          </p:cNvSpPr>
          <p:nvPr>
            <p:ph idx="1"/>
          </p:nvPr>
        </p:nvSpPr>
        <p:spPr>
          <a:xfrm>
            <a:off x="609600" y="1357313"/>
            <a:ext cx="10972800" cy="4768850"/>
          </a:xfrm>
          <a:solidFill>
            <a:schemeClr val="bg1"/>
          </a:solidFill>
        </p:spPr>
        <p:txBody>
          <a:bodyPr/>
          <a:lstStyle/>
          <a:p>
            <a:endParaRPr lang="ru-RU" altLang="ru-RU" sz="2400" smtClean="0"/>
          </a:p>
          <a:p>
            <a:r>
              <a:rPr lang="ru-RU" altLang="ru-RU" sz="2400" smtClean="0"/>
              <a:t>можливість співпраці з іноземними партнерами (у тому числі отримання інвестицій);</a:t>
            </a:r>
          </a:p>
          <a:p>
            <a:r>
              <a:rPr lang="ru-RU" altLang="ru-RU" sz="2400" smtClean="0"/>
              <a:t>переваги перед конкурентами при участі в тендерних торгах;</a:t>
            </a:r>
          </a:p>
          <a:p>
            <a:r>
              <a:rPr lang="ru-RU" altLang="ru-RU" sz="2400" smtClean="0"/>
              <a:t>можливість залучити іноземних та вітчизняних інвесторів;</a:t>
            </a:r>
          </a:p>
          <a:p>
            <a:r>
              <a:rPr lang="ru-RU" altLang="ru-RU" sz="2400" smtClean="0"/>
              <a:t>полегшення управління всією діяльністю підприємства;</a:t>
            </a:r>
          </a:p>
          <a:p>
            <a:r>
              <a:rPr lang="ru-RU" altLang="ru-RU" sz="2400" smtClean="0"/>
              <a:t>зниження невиробничих витрат;</a:t>
            </a:r>
          </a:p>
          <a:p>
            <a:r>
              <a:rPr lang="ru-RU" altLang="ru-RU" sz="2400" smtClean="0"/>
              <a:t>підвищення якості продукції і (або) послуг;</a:t>
            </a:r>
          </a:p>
          <a:p>
            <a:r>
              <a:rPr lang="ru-RU" altLang="ru-RU" sz="2400" smtClean="0"/>
              <a:t>удосконалення системи управління та підвищення ефективності роботи співробітників на всіх рівнях.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ПРИЧИНИ, З ЯКИХ НЕ СПРИЙМАЄТЬСЯ СИСТЕМА УПРАВЛІННЯ ЯКІСТЮ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26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2400" smtClean="0"/>
              <a:t>Відсутність бажання у вищого керівництва брати активну участь у СМЯ.</a:t>
            </a:r>
          </a:p>
          <a:p>
            <a:r>
              <a:rPr lang="ru-RU" altLang="ru-RU" sz="2400" smtClean="0"/>
              <a:t>Не визначені чітко цілі і стратегії і не доведені до персоналу.</a:t>
            </a:r>
          </a:p>
          <a:p>
            <a:r>
              <a:rPr lang="ru-RU" altLang="ru-RU" sz="2400" smtClean="0"/>
              <a:t>Низький освітній рівень керівників організацій щодо переваг використання стандартів.</a:t>
            </a:r>
          </a:p>
          <a:p>
            <a:r>
              <a:rPr lang="ru-RU" altLang="ru-RU" sz="2400" smtClean="0"/>
              <a:t>Формальне навчання.</a:t>
            </a:r>
          </a:p>
          <a:p>
            <a:r>
              <a:rPr lang="ru-RU" altLang="ru-RU" sz="2400" smtClean="0"/>
              <a:t>Пошук не причин невідповідностей, а винуватців.</a:t>
            </a:r>
          </a:p>
          <a:p>
            <a:r>
              <a:rPr lang="ru-RU" altLang="ru-RU" sz="2400" smtClean="0"/>
              <a:t>Ігнорування пропозицій від зацікавлених сторін, набутого світового і вітчизняного досвіду.</a:t>
            </a:r>
          </a:p>
          <a:p>
            <a:r>
              <a:rPr lang="ru-RU" altLang="ru-RU" sz="2400" smtClean="0"/>
              <a:t>Великий «вал» дублюючих документів, написаних складною мовою.</a:t>
            </a:r>
          </a:p>
          <a:p>
            <a:r>
              <a:rPr lang="uk-UA" altLang="ru-RU" sz="2400" smtClean="0"/>
              <a:t>Дефіцит ресурсів.</a:t>
            </a: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2192000" cy="6869113"/>
          </a:xfrm>
        </p:spPr>
      </p:pic>
      <p:sp>
        <p:nvSpPr>
          <p:cNvPr id="130050" name="WordArt 3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5002213" cy="2714625"/>
          </a:xfrm>
          <a:prstGeom prst="rect">
            <a:avLst/>
          </a:prstGeom>
        </p:spPr>
        <p:txBody>
          <a:bodyPr wrap="none" fromWordArt="1">
            <a:prstTxWarp prst="textDeflateInflateDeflate">
              <a:avLst>
                <a:gd name="adj" fmla="val 2802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Дякую за увагу!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/>
        </p:nvSpPr>
        <p:spPr bwMode="auto">
          <a:xfrm>
            <a:off x="2332038" y="228600"/>
            <a:ext cx="7924800" cy="722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cap="all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СІМЕЙСТВО МІЖНАРОДНИХ СТАНДАРТІВ </a:t>
            </a:r>
          </a:p>
          <a:p>
            <a:pPr algn="ctr" eaLnBrk="0" hangingPunct="0">
              <a:defRPr/>
            </a:pPr>
            <a:r>
              <a:rPr lang="en-US" sz="2400" b="1" cap="all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 </a:t>
            </a:r>
            <a:r>
              <a:rPr lang="uk-UA" sz="2400" b="1" cap="all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серії 9000</a:t>
            </a:r>
            <a:endParaRPr lang="ru-RU" sz="2400" b="1" cap="all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167" name="AutoShape 7"/>
          <p:cNvSpPr>
            <a:spLocks noChangeArrowheads="1"/>
          </p:cNvSpPr>
          <p:nvPr/>
        </p:nvSpPr>
        <p:spPr bwMode="auto">
          <a:xfrm>
            <a:off x="5589588" y="1944688"/>
            <a:ext cx="1638300" cy="8382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76200" cmpd="tri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3962400" y="3054350"/>
            <a:ext cx="1371600" cy="738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МС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ISO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серії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9000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версії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1994р.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2176463" y="4156075"/>
            <a:ext cx="1393825" cy="738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9001:94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9002:94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9003:94</a:t>
            </a:r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3875088" y="4156075"/>
            <a:ext cx="1600200" cy="2016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8402:94</a:t>
            </a:r>
          </a:p>
          <a:p>
            <a:pPr eaLnBrk="1" hangingPunct="1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9000-1:94</a:t>
            </a:r>
          </a:p>
          <a:p>
            <a:pPr eaLnBrk="1" hangingPunct="1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9000-2:97</a:t>
            </a:r>
          </a:p>
          <a:p>
            <a:pPr eaLnBrk="1" hangingPunct="1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9000-3:97</a:t>
            </a:r>
          </a:p>
          <a:p>
            <a:pPr eaLnBrk="1" hangingPunct="1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9000-4:93</a:t>
            </a:r>
          </a:p>
          <a:p>
            <a:pPr eaLnBrk="1" hangingPunct="1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9004-1:94</a:t>
            </a:r>
          </a:p>
          <a:p>
            <a:pPr eaLnBrk="1" hangingPunct="1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9004-2:91</a:t>
            </a:r>
          </a:p>
          <a:p>
            <a:pPr eaLnBrk="1" hangingPunct="1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9004-3:93</a:t>
            </a:r>
          </a:p>
          <a:p>
            <a:pPr eaLnBrk="1" hangingPunct="1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9004-4:93</a:t>
            </a:r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5780088" y="4156075"/>
            <a:ext cx="1600200" cy="2016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10011-1:90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10011-2:91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10011-3:91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10012-1:92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10012-2:97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10013:95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10005:95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10006:97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10007:95</a:t>
            </a:r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7380288" y="4932363"/>
            <a:ext cx="1687512" cy="9540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9000:2005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9001:2008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9004:2009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19011:2002</a:t>
            </a:r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8104188" y="3054350"/>
            <a:ext cx="1116012" cy="954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МС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серії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9000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версії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2000р.</a:t>
            </a:r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 flipH="1">
            <a:off x="4646613" y="3802063"/>
            <a:ext cx="0" cy="3635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Freeform 15"/>
          <p:cNvSpPr>
            <a:spLocks/>
          </p:cNvSpPr>
          <p:nvPr/>
        </p:nvSpPr>
        <p:spPr bwMode="auto">
          <a:xfrm>
            <a:off x="2874963" y="3886200"/>
            <a:ext cx="3667125" cy="266700"/>
          </a:xfrm>
          <a:custGeom>
            <a:avLst/>
            <a:gdLst>
              <a:gd name="T0" fmla="*/ 0 w 2310"/>
              <a:gd name="T1" fmla="*/ 2147483647 h 264"/>
              <a:gd name="T2" fmla="*/ 0 w 2310"/>
              <a:gd name="T3" fmla="*/ 0 h 264"/>
              <a:gd name="T4" fmla="*/ 2147483647 w 2310"/>
              <a:gd name="T5" fmla="*/ 0 h 264"/>
              <a:gd name="T6" fmla="*/ 2147483647 w 2310"/>
              <a:gd name="T7" fmla="*/ 2147483647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2310"/>
              <a:gd name="T13" fmla="*/ 0 h 264"/>
              <a:gd name="T14" fmla="*/ 2310 w 2310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0" h="264">
                <a:moveTo>
                  <a:pt x="0" y="264"/>
                </a:moveTo>
                <a:lnTo>
                  <a:pt x="0" y="0"/>
                </a:lnTo>
                <a:lnTo>
                  <a:pt x="2310" y="0"/>
                </a:lnTo>
                <a:lnTo>
                  <a:pt x="2310" y="2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uk-UA"/>
          </a:p>
        </p:txBody>
      </p:sp>
      <p:sp>
        <p:nvSpPr>
          <p:cNvPr id="220176" name="AutoShape 16"/>
          <p:cNvSpPr>
            <a:spLocks noChangeArrowheads="1"/>
          </p:cNvSpPr>
          <p:nvPr/>
        </p:nvSpPr>
        <p:spPr bwMode="auto">
          <a:xfrm>
            <a:off x="8980488" y="1905000"/>
            <a:ext cx="1295400" cy="8382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76200" cmpd="tri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ru-RU" sz="1600" dirty="0">
              <a:solidFill>
                <a:srgbClr val="000000"/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TQM</a:t>
            </a:r>
          </a:p>
          <a:p>
            <a:pPr algn="ctr" eaLnBrk="0" hangingPunct="0">
              <a:defRPr/>
            </a:pPr>
            <a:endParaRPr lang="ru-RU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9708" name="Line 20"/>
          <p:cNvSpPr>
            <a:spLocks noChangeShapeType="1"/>
          </p:cNvSpPr>
          <p:nvPr/>
        </p:nvSpPr>
        <p:spPr bwMode="auto">
          <a:xfrm flipH="1">
            <a:off x="7304088" y="2287588"/>
            <a:ext cx="1676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9" name="Line 21"/>
          <p:cNvSpPr>
            <a:spLocks noChangeShapeType="1"/>
          </p:cNvSpPr>
          <p:nvPr/>
        </p:nvSpPr>
        <p:spPr bwMode="auto">
          <a:xfrm>
            <a:off x="8545513" y="2287588"/>
            <a:ext cx="4524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0" name="Line 22"/>
          <p:cNvSpPr>
            <a:spLocks noChangeShapeType="1"/>
          </p:cNvSpPr>
          <p:nvPr/>
        </p:nvSpPr>
        <p:spPr bwMode="auto">
          <a:xfrm flipH="1">
            <a:off x="4637088" y="2362200"/>
            <a:ext cx="9144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1" name="Line 23"/>
          <p:cNvSpPr>
            <a:spLocks noChangeShapeType="1"/>
          </p:cNvSpPr>
          <p:nvPr/>
        </p:nvSpPr>
        <p:spPr bwMode="auto">
          <a:xfrm>
            <a:off x="8256588" y="4005263"/>
            <a:ext cx="15875" cy="930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Line 24"/>
          <p:cNvSpPr>
            <a:spLocks noChangeShapeType="1"/>
          </p:cNvSpPr>
          <p:nvPr/>
        </p:nvSpPr>
        <p:spPr bwMode="auto">
          <a:xfrm flipH="1">
            <a:off x="9209088" y="2786063"/>
            <a:ext cx="428625" cy="4905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3" name="Line 25"/>
          <p:cNvSpPr>
            <a:spLocks noChangeShapeType="1"/>
          </p:cNvSpPr>
          <p:nvPr/>
        </p:nvSpPr>
        <p:spPr bwMode="auto">
          <a:xfrm>
            <a:off x="5334000" y="331628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82082" y="4786351"/>
            <a:ext cx="1785918" cy="1087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B672F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ДСТУ </a:t>
            </a:r>
            <a:r>
              <a:rPr lang="en-US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uk-UA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  <a:r>
              <a:rPr lang="uk-UA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2007</a:t>
            </a:r>
            <a:endParaRPr lang="uk-UA" sz="1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ДСТУ </a:t>
            </a:r>
            <a:r>
              <a:rPr lang="en-GB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ISO 9001:2009</a:t>
            </a:r>
            <a:endParaRPr lang="uk-UA" sz="1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ДСТУ </a:t>
            </a:r>
            <a:r>
              <a:rPr lang="en-GB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IWA </a:t>
            </a:r>
            <a:r>
              <a:rPr lang="uk-UA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en-GB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1:2007</a:t>
            </a:r>
            <a:endParaRPr lang="uk-UA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ДСТУ </a:t>
            </a:r>
            <a:r>
              <a:rPr lang="en-GB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ISO 9004:200</a:t>
            </a:r>
            <a:r>
              <a:rPr lang="uk-UA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0" hangingPunct="0">
              <a:defRPr/>
            </a:pPr>
            <a:r>
              <a:rPr lang="uk-UA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ДСТУ </a:t>
            </a:r>
            <a:r>
              <a:rPr lang="en-GB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ISO19011:2003</a:t>
            </a:r>
            <a:endParaRPr lang="uk-UA" sz="1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7" name="Номер слайда 2"/>
          <p:cNvSpPr txBox="1">
            <a:spLocks noGrp="1"/>
          </p:cNvSpPr>
          <p:nvPr/>
        </p:nvSpPr>
        <p:spPr bwMode="auto">
          <a:xfrm>
            <a:off x="94234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8293E87-8CD1-4561-8F7F-31A22499744E}" type="slidenum">
              <a:rPr lang="ru-RU" altLang="ru-RU" sz="1400">
                <a:solidFill>
                  <a:srgbClr val="1F497D"/>
                </a:solidFill>
                <a:latin typeface="Trebuchet MS" pitchFamily="34" charset="0"/>
              </a:rPr>
              <a:pPr algn="r" eaLnBrk="0" hangingPunct="0"/>
              <a:t>9</a:t>
            </a:fld>
            <a:endParaRPr lang="ru-RU" altLang="ru-RU" sz="1400">
              <a:solidFill>
                <a:srgbClr val="1F497D"/>
              </a:solidFill>
              <a:latin typeface="Trebuchet MS" pitchFamily="34" charset="0"/>
            </a:endParaRPr>
          </a:p>
        </p:txBody>
      </p:sp>
      <p:sp>
        <p:nvSpPr>
          <p:cNvPr id="29718" name="Прямоугольник 20"/>
          <p:cNvSpPr>
            <a:spLocks noChangeArrowheads="1"/>
          </p:cNvSpPr>
          <p:nvPr/>
        </p:nvSpPr>
        <p:spPr bwMode="auto">
          <a:xfrm>
            <a:off x="182563" y="1055688"/>
            <a:ext cx="5008562" cy="19272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altLang="ru-RU"/>
          </a:p>
          <a:p>
            <a:pPr algn="ctr" eaLnBrk="0" hangingPunct="0"/>
            <a:r>
              <a:rPr lang="ru-RU" altLang="ru-RU"/>
              <a:t>Сімейство стандартів І</a:t>
            </a:r>
            <a:r>
              <a:rPr lang="en-US" altLang="ru-RU"/>
              <a:t>SO </a:t>
            </a:r>
            <a:r>
              <a:rPr lang="ru-RU" altLang="ru-RU"/>
              <a:t> 9000 </a:t>
            </a:r>
          </a:p>
          <a:p>
            <a:pPr algn="ctr" eaLnBrk="0" hangingPunct="0"/>
            <a:r>
              <a:rPr lang="ru-RU" altLang="ru-RU"/>
              <a:t>створено з метою </a:t>
            </a:r>
            <a:r>
              <a:rPr lang="ru-RU" altLang="ru-RU" b="1"/>
              <a:t>надання допомоги </a:t>
            </a:r>
          </a:p>
          <a:p>
            <a:pPr algn="ctr" eaLnBrk="0" hangingPunct="0"/>
            <a:r>
              <a:rPr lang="ru-RU" altLang="ru-RU"/>
              <a:t>організаціям </a:t>
            </a:r>
            <a:r>
              <a:rPr lang="ru-RU" altLang="ru-RU" b="1">
                <a:solidFill>
                  <a:srgbClr val="FF0000"/>
                </a:solidFill>
              </a:rPr>
              <a:t>незалежно від виду </a:t>
            </a:r>
          </a:p>
          <a:p>
            <a:pPr algn="ctr" eaLnBrk="0" hangingPunct="0"/>
            <a:r>
              <a:rPr lang="ru-RU" altLang="ru-RU" b="1">
                <a:solidFill>
                  <a:srgbClr val="FF0000"/>
                </a:solidFill>
              </a:rPr>
              <a:t>діяльності</a:t>
            </a:r>
            <a:r>
              <a:rPr lang="ru-RU" altLang="ru-RU"/>
              <a:t> при розробці, впровадженні </a:t>
            </a:r>
          </a:p>
          <a:p>
            <a:pPr algn="ctr" eaLnBrk="0" hangingPunct="0"/>
            <a:r>
              <a:rPr lang="ru-RU" altLang="ru-RU"/>
              <a:t>і забезпеченні функціонування ефективних </a:t>
            </a:r>
          </a:p>
          <a:p>
            <a:pPr algn="ctr" eaLnBrk="0" hangingPunct="0"/>
            <a:r>
              <a:rPr lang="ru-RU" altLang="ru-RU"/>
              <a:t>систем менеджменту якості</a:t>
            </a:r>
            <a:br>
              <a:rPr lang="ru-RU" altLang="ru-RU"/>
            </a:b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5164</Words>
  <Application>Microsoft Office PowerPoint</Application>
  <PresentationFormat>Произвольный</PresentationFormat>
  <Paragraphs>863</Paragraphs>
  <Slides>87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9" baseType="lpstr">
      <vt:lpstr>Оформление по умолчанию</vt:lpstr>
      <vt:lpstr>Picture</vt:lpstr>
      <vt:lpstr> Національна медична академія  післядипломної освіти імені П. Л. Шупика Кафедра управління охороною здоров’я</vt:lpstr>
      <vt:lpstr>Слайд 2</vt:lpstr>
      <vt:lpstr>Слайд 3</vt:lpstr>
      <vt:lpstr>ЯКІСТЬ (ПОНЯТТЯ)</vt:lpstr>
      <vt:lpstr>ШІСТЬ ВИМІРІВ ЯКОСТІ МЕДИЧНОЇ ДОПОМОГИ  – ДЛЯ 21 СТОРІЧЧЯ  (ІНСТИТУТ МЕДИЦИНИ ПРИ НАЦІОНАЛЬНІЙ АКАДЕМІЇ НАУК США, 2001 рік)</vt:lpstr>
      <vt:lpstr>МІЖНАРОДНІ ІНСТРУМЕНТИ УПРАВЛІННЯ ЯКІСТЮ</vt:lpstr>
      <vt:lpstr>Слайд 7</vt:lpstr>
      <vt:lpstr>СТАНДАРТИЗАЦІЯ СИСТЕМ УПРАВЛІННЯ – МІЖНАРОДНІ / ЄВРОПЕЙСЬКІ ПІДХОДИ</vt:lpstr>
      <vt:lpstr>Слайд 9</vt:lpstr>
      <vt:lpstr>СТАНДАРТИ  ISO і КОНЦЕПЦІЯ  TQM  (Total Quality Management)</vt:lpstr>
      <vt:lpstr>ПРИНЦИПИ МЕНЕДЖМЕНТУ ЯКОСТІ (ISO 9000:2000) </vt:lpstr>
      <vt:lpstr>СТАНДАРТИ  ISO і КОНЦЕПЦІЯ  TQM  (Total Quality Management)</vt:lpstr>
      <vt:lpstr>СТАНДАРТИ  ISO і КОНЦЕПЦІЯ  TQM (Total Quality Management)</vt:lpstr>
      <vt:lpstr>СИСТЕМА УПРАВЛІННЯ ЯКІСТЮ – ВИЗНАЧЕННЯ ПОНЯТТЯ</vt:lpstr>
      <vt:lpstr>Слайд 15</vt:lpstr>
      <vt:lpstr>СХЕМА ПРОЦЕСУ (за ISO/TC 176/SC 2/№ 544R30)</vt:lpstr>
      <vt:lpstr>Слайд 17</vt:lpstr>
      <vt:lpstr>    ДСТУ ISO 9001:2009. СИСТЕМА УПРАВЛІННЯ ЯКІСТЮ. ВИМОГИ.  Структура стандарту</vt:lpstr>
      <vt:lpstr>Слайд 19</vt:lpstr>
      <vt:lpstr>ГРУПИ І ВИДИ ДІЯЛЬНОСТІ (ПРОЦЕСІВ) У ЗАКЛАДІ ОХОРОНИ ЗДОРОВ’Я</vt:lpstr>
      <vt:lpstr>Слайд 21</vt:lpstr>
      <vt:lpstr>ІЄРАРХІЯ ДОКУМЕНТІВ СИСТЕМИ МЕНЕДЖМЕНТУ ЯКОСТІ</vt:lpstr>
      <vt:lpstr>ПРИМІРНА СТРУКТУРА НАСТАНОВИ З ЯКОСТІ</vt:lpstr>
      <vt:lpstr>ЗАДОКУМЕНТОВАНІ МЕТОДИКИ</vt:lpstr>
      <vt:lpstr>ПРОТОКОЛИ (ЗАПИСИ) З ЯКОСТІ</vt:lpstr>
      <vt:lpstr>Слайд 26</vt:lpstr>
      <vt:lpstr>5. ВІДПОВІДАЛЬНІСТЬ КЕРІВНИЦТВА 5.1. ЗОБОВЯЗАННЯ КЕРІВНИЦТВА</vt:lpstr>
      <vt:lpstr>5.2. ОРІЄНТАЦІЯ НА ЗАМОВНИКА</vt:lpstr>
      <vt:lpstr>5.3. ПОЛІТИКА І ЦІЛІ В СФЕРІ ЯКОСТІ</vt:lpstr>
      <vt:lpstr>ФОРМУВАННЯ ПОЛІТИКИ ЗАКЛАДУ ОХОРОНИ ЗДОРОВ’Я  В СФЕРІ ЯКОСТІ</vt:lpstr>
      <vt:lpstr>Слайд 31</vt:lpstr>
      <vt:lpstr>Слайд 32</vt:lpstr>
      <vt:lpstr>ЦІЛІ в СФЕРІ ЯКОСТІ МЕДИЧНОЇ ДОПОМОГИ</vt:lpstr>
      <vt:lpstr>КЛЮЧОВІ ТОЧКИ ДЛЯ ВИЗНАЧЕННЯ ІНДИКАТОРІВ ПРОЦЕСУ</vt:lpstr>
      <vt:lpstr>ЦІЛІ в СФЕРІ ЯКОСТІ ДОПОМІЖНИХ ПРОЦЕСІВ</vt:lpstr>
      <vt:lpstr>ПОКАЗНИКИ ЯКОСТІ р. 10 стандартів акредитації</vt:lpstr>
      <vt:lpstr>5.4. ПЛАНУВАННЯ</vt:lpstr>
      <vt:lpstr>5.5. ВІДПОВІДАЛЬНІСТЬ, ПОВНОВАЖЕННЯ ТА ІНФОРМУВАННЯ</vt:lpstr>
      <vt:lpstr> Розподіл обов’язків у організаційній структурі системи управління якістю обласної лікарні </vt:lpstr>
      <vt:lpstr> </vt:lpstr>
      <vt:lpstr>6. КЕРУВАННЯ РЕСУРСАМИ</vt:lpstr>
      <vt:lpstr>ДЕРЖАВНЕ РЕГУЛЮВАННЯ ПРОФЕСІЙНОГО РОЗВИТКУ ПЕРСОНАЛУ</vt:lpstr>
      <vt:lpstr>ПРОЦЕС НАВЧАННЯ ПЕРСОНАЛУ ЗА ДСТУ ISO 10015:2008 «Управління якістю. Настанови щодо навчання персоналу (ISO 10015:1999, IDT)» </vt:lpstr>
      <vt:lpstr>ПРОФІЛЬ КОМПЕТЕНЦІЙ ПЕРСОНАЛУ В СФЕРІ ЯКОСТІ</vt:lpstr>
      <vt:lpstr>ПРОФІЛЬ КОМПЕТЕНЦІЙ ПЕРСОНАЛУ В СФЕРІ ЯКОСТІ</vt:lpstr>
      <vt:lpstr>6.6. ПОСТАЧАЛЬНИКИ ТА ПАРТНЕРИ</vt:lpstr>
      <vt:lpstr>7.4. ЗАКУПІВЛЯ</vt:lpstr>
      <vt:lpstr> 6.7.  ПРИРОДНІ РЕСУРСИ </vt:lpstr>
      <vt:lpstr>6.8. ФІНАНСОВІ РЕСУРСИ</vt:lpstr>
      <vt:lpstr> 8. ВИМІРЮВАННЯ, АНАЛІЗУВАННЯ ТА ПОЛІПШУВАННЯ </vt:lpstr>
      <vt:lpstr>Слайд 51</vt:lpstr>
      <vt:lpstr>СХЕМА ОЦІНКИ ЯМД</vt:lpstr>
      <vt:lpstr>8. ВИМІРЮВАННЯ, АНАЛІЗУВАННЯ ТА ПОЛІПШУВАННЯ</vt:lpstr>
      <vt:lpstr>8. ВИМІРЮВАННЯ, АНАЛІЗУВАННЯ ТА ПОЛІПШУВАННЯ</vt:lpstr>
      <vt:lpstr>Слайд 55</vt:lpstr>
      <vt:lpstr> ОЦІНКА ЗАДОВОЛЕНОСТІ СПОЖИВАЧА  </vt:lpstr>
      <vt:lpstr>8.2.2. ВНУТРІШНІЙ АУДИТ</vt:lpstr>
      <vt:lpstr>8.2.2. ВНУТРІШНІЙ АУДИТ</vt:lpstr>
      <vt:lpstr>  8.2.1.5. САМООЦІНЮВАННЯ   </vt:lpstr>
      <vt:lpstr>Слайд 60</vt:lpstr>
      <vt:lpstr>Слайд 61</vt:lpstr>
      <vt:lpstr>8.2.1.4 . ФІНАНСОВІ ВИТРАТИ</vt:lpstr>
      <vt:lpstr> 8.2.3. МОНІТОРИНГ І ВИМІРЮВАННЯ ПРОЦЕСІВ </vt:lpstr>
      <vt:lpstr>8.3. КОНТРОЛЬ НЕВІДПОВІДНОЇ ПРОДУКЦІЇ</vt:lpstr>
      <vt:lpstr>8.3. КОНТРОЛЬ НЕВІДПОВІДНОЇ ПРОДУКЦІЇ</vt:lpstr>
      <vt:lpstr> ПРИКЛАДИ НЕСПРИЯТЛИВИХ ПОДІЙ </vt:lpstr>
      <vt:lpstr>ПРИКЛАДИ НЕОЧІКУВАНОЇ ПРОДУКЦІЇ У СТАНДАРТАХ АКРЕДИТАЦІЇ</vt:lpstr>
      <vt:lpstr>8.3.2. Критичне аналізування та усунення невідповідностей</vt:lpstr>
      <vt:lpstr>Схема процесу інформаційного забезпечення підтримки прийняття управлінських рішень в системі управління якістю медичної допомоги</vt:lpstr>
      <vt:lpstr>8.5. ПОЛІПШУВАННЯ</vt:lpstr>
      <vt:lpstr>ЦИКЛ ДЕМІНГА</vt:lpstr>
      <vt:lpstr>Слайд 72</vt:lpstr>
      <vt:lpstr>СТРАТЕГІЇ ПОСТІЙНОГО ПОЛІПШЕННЯ ЯКОСТІ</vt:lpstr>
      <vt:lpstr>ЕТАПИ ВПРОВАДЖЕННЯ СИСТЕМИ УПРАВЛІННЯ ЯКІСТЮ В ДІЯЛЬНІСТЬ ЗАКЛАДУ ОХОРОНИ ЗДОРОВ’Я I - II ЕТАП</vt:lpstr>
      <vt:lpstr>II - III ЕТАП</vt:lpstr>
      <vt:lpstr>САМООЦІНКА (ДІАГНОСТИКА ІСНУЮЧОЇ СИСТЕМИ)</vt:lpstr>
      <vt:lpstr> IV етап</vt:lpstr>
      <vt:lpstr>IV етап</vt:lpstr>
      <vt:lpstr>IV етап</vt:lpstr>
      <vt:lpstr>IV етап</vt:lpstr>
      <vt:lpstr>V  ЕТАП – ВПРОВАДЖЕННЯ</vt:lpstr>
      <vt:lpstr>ОЦІНКА ВПРОВАДЖЕННЯ ТА ПРИЙНЯТТЯ РІШЕННЯ ПРО СЕРТИФІКАЦІЮ </vt:lpstr>
      <vt:lpstr>Слайд 83</vt:lpstr>
      <vt:lpstr>ПЕРЕВАГИ ВПРОВАДЖЕННЯ СИСТЕМИ УПРАВЛІННЯ ЯКІСТЮ</vt:lpstr>
      <vt:lpstr>ПЕРЕВАГИ ВПРОВАДЖЕННЯ СИСТЕМИ УПРАВЛІННЯ ЯКІСТЮ</vt:lpstr>
      <vt:lpstr>ПРИЧИНИ, З ЯКИХ НЕ СПРИЙМАЄТЬСЯ СИСТЕМА УПРАВЛІННЯ ЯКІСТЮ</vt:lpstr>
      <vt:lpstr>Слайд 87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gorachuk@gmail.com</dc:creator>
  <cp:lastModifiedBy>Klient</cp:lastModifiedBy>
  <cp:revision>47</cp:revision>
  <dcterms:created xsi:type="dcterms:W3CDTF">2015-05-19T18:11:49Z</dcterms:created>
  <dcterms:modified xsi:type="dcterms:W3CDTF">2015-05-25T15:31:40Z</dcterms:modified>
</cp:coreProperties>
</file>